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drawings/drawing2.xml" ContentType="application/vnd.openxmlformats-officedocument.drawingml.chartshapes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charts/chart17.xml" ContentType="application/vnd.openxmlformats-officedocument.drawingml.char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charts/chart13.xml" ContentType="application/vnd.openxmlformats-officedocument.drawingml.char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notesSlides/notesSlide12.xml" ContentType="application/vnd.openxmlformats-officedocument.presentationml.notesSlide+xml"/>
  <Override PartName="/ppt/charts/chart7.xml" ContentType="application/vnd.openxmlformats-officedocument.drawingml.chart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notesSlides/notesSlide7.xml" ContentType="application/vnd.openxmlformats-officedocument.presentationml.notesSlide+xml"/>
  <Default Extension="xlsx" ContentType="application/vnd.openxmlformats-officedocument.spreadsheetml.sheet"/>
  <Override PartName="/ppt/diagrams/layout1.xml" ContentType="application/vnd.openxmlformats-officedocument.drawingml.diagramLayout+xml"/>
  <Override PartName="/ppt/charts/chart3.xml" ContentType="application/vnd.openxmlformats-officedocument.drawingml.chart+xml"/>
  <Override PartName="/ppt/diagrams/data2.xml" ContentType="application/vnd.openxmlformats-officedocument.drawingml.diagramData+xml"/>
  <Override PartName="/ppt/diagrams/layout13.xml" ContentType="application/vnd.openxmlformats-officedocument.drawingml.diagramLayout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3.xml" ContentType="application/vnd.openxmlformats-officedocument.presentationml.notesSlide+xml"/>
  <Default Extension="png" ContentType="image/png"/>
  <Override PartName="/ppt/drawings/drawing3.xml" ContentType="application/vnd.openxmlformats-officedocument.drawingml.chartshapes+xml"/>
  <Override PartName="/ppt/diagrams/colors12.xml" ContentType="application/vnd.openxmlformats-officedocument.drawingml.diagramColors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charts/chart18.xml" ContentType="application/vnd.openxmlformats-officedocument.drawingml.char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charts/chart14.xml" ContentType="application/vnd.openxmlformats-officedocument.drawingml.chart+xml"/>
  <Override PartName="/ppt/diagrams/layout6.xml" ContentType="application/vnd.openxmlformats-officedocument.drawingml.diagramLayout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charts/chart8.xml" ContentType="application/vnd.openxmlformats-officedocument.drawingml.chart+xml"/>
  <Override PartName="/ppt/notesSlides/notesSlide13.xml" ContentType="application/vnd.openxmlformats-officedocument.presentationml.notesSlide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diagrams/layout2.xml" ContentType="application/vnd.openxmlformats-officedocument.drawingml.diagramLayout+xml"/>
  <Override PartName="/ppt/charts/chart10.xml" ContentType="application/vnd.openxmlformats-officedocument.drawingml.chart+xml"/>
  <Default Extension="vml" ContentType="application/vnd.openxmlformats-officedocument.vmlDrawing"/>
  <Override PartName="/ppt/charts/chart4.xml" ContentType="application/vnd.openxmlformats-officedocument.drawingml.chart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rawings/drawing4.xml" ContentType="application/vnd.openxmlformats-officedocument.drawingml.chartshape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charts/chart19.xml" ContentType="application/vnd.openxmlformats-officedocument.drawingml.char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diagrams/data11.xml" ContentType="application/vnd.openxmlformats-officedocument.drawingml.diagramData+xml"/>
  <Default Extension="xls" ContentType="application/vnd.ms-exce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charts/chart15.xml" ContentType="application/vnd.openxmlformats-officedocument.drawingml.chart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notesSlides/notesSlide10.xml" ContentType="application/vnd.openxmlformats-officedocument.presentationml.notesSlide+xml"/>
  <Override PartName="/ppt/charts/chart5.xml" ContentType="application/vnd.openxmlformats-officedocument.drawingml.chart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diagrams/layout11.xml" ContentType="application/vnd.openxmlformats-officedocument.drawingml.diagramLayout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drawings/drawing1.xml" ContentType="application/vnd.openxmlformats-officedocument.drawingml.chartshapes+xml"/>
  <Override PartName="/ppt/diagrams/colors10.xml" ContentType="application/vnd.openxmlformats-officedocument.drawingml.diagramColors+xml"/>
  <Override PartName="/ppt/notesSlides/notesSlide19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charts/chart16.xml" ContentType="application/vnd.openxmlformats-officedocument.drawingml.chart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diagrams/data9.xml" ContentType="application/vnd.openxmlformats-officedocument.drawingml.diagramData+xml"/>
  <Override PartName="/ppt/slides/slide20.xml" ContentType="application/vnd.openxmlformats-officedocument.presentationml.slide+xml"/>
  <Override PartName="/ppt/charts/chart12.xml" ContentType="application/vnd.openxmlformats-officedocument.drawingml.chart+xml"/>
  <Override PartName="/ppt/diagrams/layout4.xml" ContentType="application/vnd.openxmlformats-officedocument.drawingml.diagramLayout+xml"/>
  <Override PartName="/ppt/notesSlides/notesSlide11.xml" ContentType="application/vnd.openxmlformats-officedocument.presentationml.notesSlide+xml"/>
  <Override PartName="/ppt/charts/chart6.xml" ContentType="application/vnd.openxmlformats-officedocument.drawingml.char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charts/chart2.xml" ContentType="application/vnd.openxmlformats-officedocument.drawingml.char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66"/>
  </p:notesMasterIdLst>
  <p:handoutMasterIdLst>
    <p:handoutMasterId r:id="rId67"/>
  </p:handoutMasterIdLst>
  <p:sldIdLst>
    <p:sldId id="256" r:id="rId2"/>
    <p:sldId id="258" r:id="rId3"/>
    <p:sldId id="257" r:id="rId4"/>
    <p:sldId id="342" r:id="rId5"/>
    <p:sldId id="319" r:id="rId6"/>
    <p:sldId id="341" r:id="rId7"/>
    <p:sldId id="340" r:id="rId8"/>
    <p:sldId id="336" r:id="rId9"/>
    <p:sldId id="325" r:id="rId10"/>
    <p:sldId id="326" r:id="rId11"/>
    <p:sldId id="324" r:id="rId12"/>
    <p:sldId id="332" r:id="rId13"/>
    <p:sldId id="259" r:id="rId14"/>
    <p:sldId id="260" r:id="rId15"/>
    <p:sldId id="261" r:id="rId16"/>
    <p:sldId id="262" r:id="rId17"/>
    <p:sldId id="263" r:id="rId18"/>
    <p:sldId id="265" r:id="rId19"/>
    <p:sldId id="264" r:id="rId20"/>
    <p:sldId id="266" r:id="rId21"/>
    <p:sldId id="300" r:id="rId22"/>
    <p:sldId id="329" r:id="rId23"/>
    <p:sldId id="301" r:id="rId24"/>
    <p:sldId id="303" r:id="rId25"/>
    <p:sldId id="333" r:id="rId26"/>
    <p:sldId id="307" r:id="rId27"/>
    <p:sldId id="302" r:id="rId28"/>
    <p:sldId id="267" r:id="rId29"/>
    <p:sldId id="268" r:id="rId30"/>
    <p:sldId id="344" r:id="rId31"/>
    <p:sldId id="345" r:id="rId32"/>
    <p:sldId id="346" r:id="rId33"/>
    <p:sldId id="271" r:id="rId34"/>
    <p:sldId id="334" r:id="rId35"/>
    <p:sldId id="337" r:id="rId36"/>
    <p:sldId id="272" r:id="rId37"/>
    <p:sldId id="281" r:id="rId38"/>
    <p:sldId id="280" r:id="rId39"/>
    <p:sldId id="298" r:id="rId40"/>
    <p:sldId id="282" r:id="rId41"/>
    <p:sldId id="269" r:id="rId42"/>
    <p:sldId id="273" r:id="rId43"/>
    <p:sldId id="289" r:id="rId44"/>
    <p:sldId id="274" r:id="rId45"/>
    <p:sldId id="288" r:id="rId46"/>
    <p:sldId id="287" r:id="rId47"/>
    <p:sldId id="286" r:id="rId48"/>
    <p:sldId id="285" r:id="rId49"/>
    <p:sldId id="284" r:id="rId50"/>
    <p:sldId id="299" r:id="rId51"/>
    <p:sldId id="283" r:id="rId52"/>
    <p:sldId id="275" r:id="rId53"/>
    <p:sldId id="297" r:id="rId54"/>
    <p:sldId id="295" r:id="rId55"/>
    <p:sldId id="296" r:id="rId56"/>
    <p:sldId id="293" r:id="rId57"/>
    <p:sldId id="338" r:id="rId58"/>
    <p:sldId id="339" r:id="rId59"/>
    <p:sldId id="331" r:id="rId60"/>
    <p:sldId id="335" r:id="rId61"/>
    <p:sldId id="292" r:id="rId62"/>
    <p:sldId id="291" r:id="rId63"/>
    <p:sldId id="314" r:id="rId64"/>
    <p:sldId id="318" r:id="rId65"/>
  </p:sldIdLst>
  <p:sldSz cx="6858000" cy="9906000" type="A4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99"/>
    <a:srgbClr val="FFCCFF"/>
    <a:srgbClr val="008000"/>
    <a:srgbClr val="000000"/>
    <a:srgbClr val="6699FF"/>
    <a:srgbClr val="00CC00"/>
    <a:srgbClr val="66CCFF"/>
    <a:srgbClr val="CCFFFF"/>
    <a:srgbClr val="CCEC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792" autoAdjust="0"/>
    <p:restoredTop sz="94660" autoAdjust="0"/>
  </p:normalViewPr>
  <p:slideViewPr>
    <p:cSldViewPr>
      <p:cViewPr>
        <p:scale>
          <a:sx n="100" d="100"/>
          <a:sy n="100" d="100"/>
        </p:scale>
        <p:origin x="-258" y="3156"/>
      </p:cViewPr>
      <p:guideLst>
        <p:guide orient="horz" pos="3120"/>
        <p:guide pos="2160"/>
      </p:guideLst>
    </p:cSldViewPr>
  </p:slideViewPr>
  <p:outlineViewPr>
    <p:cViewPr>
      <p:scale>
        <a:sx n="33" d="100"/>
        <a:sy n="33" d="100"/>
      </p:scale>
      <p:origin x="0" y="177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49" d="100"/>
          <a:sy n="49" d="100"/>
        </p:scale>
        <p:origin x="-1944" y="-102"/>
      </p:cViewPr>
      <p:guideLst>
        <p:guide orient="horz" pos="3127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handoutMaster" Target="handoutMasters/handout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_____Microsoft_Office_Excel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0.xlsx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_____Microsoft_Office_Excel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4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5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6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7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8.xlsx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18"/>
  <c:chart>
    <c:view3D>
      <c:hPercent val="49"/>
      <c:depthPercent val="100"/>
      <c:rAngAx val="1"/>
    </c:view3D>
    <c:plotArea>
      <c:layout>
        <c:manualLayout>
          <c:layoutTarget val="inner"/>
          <c:xMode val="edge"/>
          <c:yMode val="edge"/>
          <c:x val="0.12735423469556564"/>
          <c:y val="2.0817797505275029E-2"/>
          <c:w val="0.88235294117647067"/>
          <c:h val="0.88816593800884946"/>
        </c:manualLayout>
      </c:layout>
      <c:bar3DChart>
        <c:barDir val="col"/>
        <c:grouping val="clustered"/>
        <c:ser>
          <c:idx val="0"/>
          <c:order val="0"/>
          <c:tx>
            <c:strRef>
              <c:f>Sheet1!$A$2</c:f>
              <c:strCache>
                <c:ptCount val="1"/>
                <c:pt idx="0">
                  <c:v>на 01.01.2013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w="152400" h="50800" prst="softRound"/>
            </a:sp3d>
          </c:spPr>
          <c:dPt>
            <c:idx val="0"/>
            <c:spPr>
              <a:solidFill>
                <a:schemeClr val="tx2">
                  <a:lumMod val="40000"/>
                  <a:lumOff val="60000"/>
                </a:schemeClr>
              </a:solidFill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c:spPr>
          </c:dPt>
          <c:dLbls>
            <c:dLbl>
              <c:idx val="0"/>
              <c:layout>
                <c:manualLayout>
                  <c:x val="3.9153503505286014E-2"/>
                  <c:y val="-5.2461044839051188E-2"/>
                </c:manualLayout>
              </c:layout>
              <c:showVal val="1"/>
            </c:dLbl>
            <c:showVal val="1"/>
          </c:dLbls>
          <c:cat>
            <c:numRef>
              <c:f>Sheet1!$B$1:$B$1</c:f>
              <c:numCache>
                <c:formatCode>General</c:formatCode>
                <c:ptCount val="1"/>
              </c:numCache>
            </c:numRef>
          </c:cat>
          <c:val>
            <c:numRef>
              <c:f>Sheet1!$B$2:$B$2</c:f>
              <c:numCache>
                <c:formatCode>#,##0.0</c:formatCode>
                <c:ptCount val="1"/>
                <c:pt idx="0">
                  <c:v>27000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на 01.01.2014</c:v>
                </c:pt>
              </c:strCache>
            </c:strRef>
          </c:tx>
          <c:spPr>
            <a:solidFill>
              <a:schemeClr val="accent2">
                <a:lumMod val="40000"/>
                <a:lumOff val="60000"/>
              </a:schemeClr>
            </a:solidFill>
            <a:scene3d>
              <a:camera prst="orthographicFront"/>
              <a:lightRig rig="threePt" dir="t"/>
            </a:scene3d>
            <a:sp3d>
              <a:bevelT w="152400" h="50800" prst="softRound"/>
            </a:sp3d>
          </c:spPr>
          <c:dLbls>
            <c:dLbl>
              <c:idx val="0"/>
              <c:layout>
                <c:manualLayout>
                  <c:x val="1.6705605306068801E-2"/>
                  <c:y val="-5.7847964617087494E-2"/>
                </c:manualLayout>
              </c:layout>
              <c:showVal val="1"/>
            </c:dLbl>
            <c:showVal val="1"/>
          </c:dLbls>
          <c:cat>
            <c:numRef>
              <c:f>Sheet1!$B$1:$B$1</c:f>
              <c:numCache>
                <c:formatCode>General</c:formatCode>
                <c:ptCount val="1"/>
              </c:numCache>
            </c:numRef>
          </c:cat>
          <c:val>
            <c:numRef>
              <c:f>Sheet1!$B$3:$B$3</c:f>
              <c:numCache>
                <c:formatCode>#,##0.0</c:formatCode>
                <c:ptCount val="1"/>
                <c:pt idx="0">
                  <c:v>16000</c:v>
                </c:pt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на 01.01.2015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  <a:scene3d>
              <a:camera prst="orthographicFront"/>
              <a:lightRig rig="threePt" dir="t"/>
            </a:scene3d>
            <a:sp3d>
              <a:bevelT w="152400" h="50800" prst="softRound"/>
            </a:sp3d>
          </c:spPr>
          <c:dLbls>
            <c:dLbl>
              <c:idx val="0"/>
              <c:layout>
                <c:manualLayout>
                  <c:x val="4.2423403137732352E-2"/>
                  <c:y val="-5.4445143169023477E-2"/>
                </c:manualLayout>
              </c:layout>
              <c:showVal val="1"/>
            </c:dLbl>
            <c:showVal val="1"/>
          </c:dLbls>
          <c:cat>
            <c:numRef>
              <c:f>Sheet1!$B$1:$B$1</c:f>
              <c:numCache>
                <c:formatCode>General</c:formatCode>
                <c:ptCount val="1"/>
              </c:numCache>
            </c:numRef>
          </c:cat>
          <c:val>
            <c:numRef>
              <c:f>Sheet1!$B$4:$B$4</c:f>
              <c:numCache>
                <c:formatCode>#,##0.0</c:formatCode>
                <c:ptCount val="1"/>
                <c:pt idx="0">
                  <c:v>14500</c:v>
                </c:pt>
              </c:numCache>
            </c:numRef>
          </c:val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на 01.01.2016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</c:spPr>
          <c:dLbls>
            <c:dLbl>
              <c:idx val="0"/>
              <c:layout>
                <c:manualLayout>
                  <c:x val="2.2970172482687099E-2"/>
                  <c:y val="-5.4588551886908893E-2"/>
                </c:manualLayout>
              </c:layout>
              <c:showVal val="1"/>
              <c:separator>
</c:separator>
            </c:dLbl>
            <c:showVal val="1"/>
            <c:separator>
</c:separator>
          </c:dLbls>
          <c:val>
            <c:numRef>
              <c:f>Sheet1!$B$5</c:f>
              <c:numCache>
                <c:formatCode>#,##0.0</c:formatCode>
                <c:ptCount val="1"/>
                <c:pt idx="0">
                  <c:v>6667</c:v>
                </c:pt>
              </c:numCache>
            </c:numRef>
          </c:val>
        </c:ser>
        <c:dLbls>
          <c:showVal val="1"/>
        </c:dLbls>
        <c:gapDepth val="0"/>
        <c:shape val="cylinder"/>
        <c:axId val="101543296"/>
        <c:axId val="101565568"/>
        <c:axId val="0"/>
      </c:bar3DChart>
      <c:catAx>
        <c:axId val="101543296"/>
        <c:scaling>
          <c:orientation val="minMax"/>
        </c:scaling>
        <c:axPos val="b"/>
        <c:numFmt formatCode="General" sourceLinked="1"/>
        <c:tickLblPos val="nextTo"/>
        <c:txPr>
          <a:bodyPr rot="0" vert="horz"/>
          <a:lstStyle/>
          <a:p>
            <a:pPr>
              <a:defRPr/>
            </a:pPr>
            <a:endParaRPr lang="ru-RU"/>
          </a:p>
        </c:txPr>
        <c:crossAx val="101565568"/>
        <c:crossesAt val="0"/>
        <c:auto val="1"/>
        <c:lblAlgn val="ctr"/>
        <c:lblOffset val="100"/>
        <c:tickLblSkip val="1"/>
        <c:tickMarkSkip val="1"/>
      </c:catAx>
      <c:valAx>
        <c:axId val="101565568"/>
        <c:scaling>
          <c:orientation val="minMax"/>
          <c:min val="0"/>
        </c:scaling>
        <c:axPos val="l"/>
        <c:majorGridlines/>
        <c:numFmt formatCode="#,##0.0" sourceLinked="1"/>
        <c:tickLblPos val="nextTo"/>
        <c:txPr>
          <a:bodyPr rot="0" vert="horz"/>
          <a:lstStyle/>
          <a:p>
            <a:pPr>
              <a:defRPr sz="1311" b="1" baseline="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1543296"/>
        <c:crosses val="autoZero"/>
        <c:crossBetween val="between"/>
        <c:majorUnit val="10000"/>
      </c:valAx>
      <c:spPr>
        <a:noFill/>
        <a:ln w="16702">
          <a:noFill/>
        </a:ln>
      </c:spPr>
    </c:plotArea>
    <c:plotVisOnly val="1"/>
    <c:dispBlanksAs val="gap"/>
  </c:chart>
  <c:txPr>
    <a:bodyPr/>
    <a:lstStyle/>
    <a:p>
      <a:pPr>
        <a:defRPr sz="1178"/>
      </a:pPr>
      <a:endParaRPr lang="ru-RU"/>
    </a:p>
  </c:txPr>
  <c:externalData r:id="rId1"/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>
        <c:manualLayout>
          <c:layoutTarget val="inner"/>
          <c:xMode val="edge"/>
          <c:yMode val="edge"/>
          <c:x val="0.14958592051095651"/>
          <c:y val="8.7447824453071629E-2"/>
          <c:w val="0.83217845832585835"/>
          <c:h val="0.51980595040005462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Георгиевск</c:v>
                </c:pt>
              </c:strCache>
            </c:strRef>
          </c:tx>
          <c:dLbls>
            <c:dLbl>
              <c:idx val="0"/>
              <c:layout>
                <c:manualLayout>
                  <c:x val="-1.9974966805379967E-3"/>
                  <c:y val="-2.4380984559829642E-2"/>
                </c:manualLayout>
              </c:layout>
              <c:tx>
                <c:rich>
                  <a:bodyPr/>
                  <a:lstStyle/>
                  <a:p>
                    <a:r>
                      <a:rPr lang="ru-RU" sz="900" dirty="0" smtClean="0"/>
                      <a:t> </a:t>
                    </a:r>
                    <a:r>
                      <a:rPr lang="en-US" sz="900" dirty="0" smtClean="0"/>
                      <a:t>17 </a:t>
                    </a:r>
                    <a:r>
                      <a:rPr lang="en-US" sz="900" dirty="0"/>
                      <a:t>439,27</a:t>
                    </a:r>
                  </a:p>
                </c:rich>
              </c:tx>
              <c:showVal val="1"/>
            </c:dLbl>
            <c:dLbl>
              <c:idx val="1"/>
              <c:layout>
                <c:manualLayout>
                  <c:x val="-7.3240698870258855E-17"/>
                  <c:y val="-2.4380984559829642E-2"/>
                </c:manualLayout>
              </c:layout>
              <c:tx>
                <c:rich>
                  <a:bodyPr/>
                  <a:lstStyle/>
                  <a:p>
                    <a:r>
                      <a:rPr lang="ru-RU" sz="900" dirty="0" smtClean="0"/>
                      <a:t> </a:t>
                    </a:r>
                    <a:r>
                      <a:rPr lang="en-US" sz="900" dirty="0" smtClean="0"/>
                      <a:t>17 </a:t>
                    </a:r>
                    <a:r>
                      <a:rPr lang="en-US" sz="900" dirty="0"/>
                      <a:t>439,27</a:t>
                    </a:r>
                  </a:p>
                </c:rich>
              </c:tx>
              <c:showVal val="1"/>
            </c:dLbl>
            <c:txPr>
              <a:bodyPr rot="-5400000" vert="horz"/>
              <a:lstStyle/>
              <a:p>
                <a:pPr>
                  <a:defRPr sz="900" b="1" i="0" baseline="0"/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доходы</c:v>
                </c:pt>
                <c:pt idx="1">
                  <c:v>расходы</c:v>
                </c:pt>
              </c:strCache>
            </c:strRef>
          </c:cat>
          <c:val>
            <c:numRef>
              <c:f>Лист1!$B$2:$B$3</c:f>
              <c:numCache>
                <c:formatCode>#,##0.00</c:formatCode>
                <c:ptCount val="2"/>
                <c:pt idx="0">
                  <c:v>17439.27</c:v>
                </c:pt>
                <c:pt idx="1">
                  <c:v>17439.27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Пятигорск</c:v>
                </c:pt>
              </c:strCache>
            </c:strRef>
          </c:tx>
          <c:dLbls>
            <c:dLbl>
              <c:idx val="0"/>
              <c:layout>
                <c:manualLayout>
                  <c:x val="3.9949933610760645E-3"/>
                  <c:y val="-5.1809592189637987E-2"/>
                </c:manualLayout>
              </c:layout>
              <c:showVal val="1"/>
            </c:dLbl>
            <c:dLbl>
              <c:idx val="1"/>
              <c:layout>
                <c:manualLayout>
                  <c:x val="3.994993361076029E-3"/>
                  <c:y val="-5.1809592189637987E-2"/>
                </c:manualLayout>
              </c:layout>
              <c:showVal val="1"/>
            </c:dLbl>
            <c:txPr>
              <a:bodyPr rot="-5400000" vert="horz"/>
              <a:lstStyle/>
              <a:p>
                <a:pPr>
                  <a:defRPr sz="900" b="1" i="0" baseline="0"/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доходы</c:v>
                </c:pt>
                <c:pt idx="1">
                  <c:v>расходы</c:v>
                </c:pt>
              </c:strCache>
            </c:strRef>
          </c:cat>
          <c:val>
            <c:numRef>
              <c:f>Лист1!$C$2:$C$3</c:f>
              <c:numCache>
                <c:formatCode>#,##0.00</c:formatCode>
                <c:ptCount val="2"/>
                <c:pt idx="0">
                  <c:v>15407.32</c:v>
                </c:pt>
                <c:pt idx="1">
                  <c:v>16108.25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Ставрополь</c:v>
                </c:pt>
              </c:strCache>
            </c:strRef>
          </c:tx>
          <c:dLbls>
            <c:dLbl>
              <c:idx val="0"/>
              <c:layout>
                <c:manualLayout>
                  <c:x val="0"/>
                  <c:y val="-3.3523853769765757E-2"/>
                </c:manualLayout>
              </c:layout>
              <c:showVal val="1"/>
            </c:dLbl>
            <c:dLbl>
              <c:idx val="1"/>
              <c:layout>
                <c:manualLayout>
                  <c:x val="0"/>
                  <c:y val="-3.3523853769765757E-2"/>
                </c:manualLayout>
              </c:layout>
              <c:showVal val="1"/>
            </c:dLbl>
            <c:txPr>
              <a:bodyPr rot="-5400000" vert="horz"/>
              <a:lstStyle/>
              <a:p>
                <a:pPr>
                  <a:defRPr sz="900" b="1"/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доходы</c:v>
                </c:pt>
                <c:pt idx="1">
                  <c:v>расходы</c:v>
                </c:pt>
              </c:strCache>
            </c:strRef>
          </c:cat>
          <c:val>
            <c:numRef>
              <c:f>Лист1!$D$2:$D$3</c:f>
              <c:numCache>
                <c:formatCode>#,##0.00</c:formatCode>
                <c:ptCount val="2"/>
                <c:pt idx="0">
                  <c:v>17523.62</c:v>
                </c:pt>
                <c:pt idx="1">
                  <c:v>17523.62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Ессентуки</c:v>
                </c:pt>
              </c:strCache>
            </c:strRef>
          </c:tx>
          <c:dLbls>
            <c:dLbl>
              <c:idx val="0"/>
              <c:layout>
                <c:manualLayout>
                  <c:x val="0"/>
                  <c:y val="-2.4380984559829646E-2"/>
                </c:manualLayout>
              </c:layout>
              <c:showVal val="1"/>
            </c:dLbl>
            <c:dLbl>
              <c:idx val="1"/>
              <c:layout>
                <c:manualLayout>
                  <c:x val="0"/>
                  <c:y val="-2.7428607629808456E-2"/>
                </c:manualLayout>
              </c:layout>
              <c:showVal val="1"/>
            </c:dLbl>
            <c:txPr>
              <a:bodyPr rot="-5400000" vert="horz"/>
              <a:lstStyle/>
              <a:p>
                <a:pPr>
                  <a:defRPr sz="900" b="1"/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доходы</c:v>
                </c:pt>
                <c:pt idx="1">
                  <c:v>расходы</c:v>
                </c:pt>
              </c:strCache>
            </c:strRef>
          </c:cat>
          <c:val>
            <c:numRef>
              <c:f>Лист1!$E$2:$E$3</c:f>
              <c:numCache>
                <c:formatCode>#,##0.00</c:formatCode>
                <c:ptCount val="2"/>
                <c:pt idx="0">
                  <c:v>15205</c:v>
                </c:pt>
                <c:pt idx="1">
                  <c:v>15727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Кисловодск</c:v>
                </c:pt>
              </c:strCache>
            </c:strRef>
          </c:tx>
          <c:dLbls>
            <c:dLbl>
              <c:idx val="0"/>
              <c:layout>
                <c:manualLayout>
                  <c:x val="5.9259065703839058E-3"/>
                  <c:y val="-2.7428607629808456E-2"/>
                </c:manualLayout>
              </c:layout>
              <c:showVal val="1"/>
            </c:dLbl>
            <c:dLbl>
              <c:idx val="1"/>
              <c:layout>
                <c:manualLayout>
                  <c:x val="3.9506043802559412E-3"/>
                  <c:y val="-2.7428607629808456E-2"/>
                </c:manualLayout>
              </c:layout>
              <c:showVal val="1"/>
            </c:dLbl>
            <c:txPr>
              <a:bodyPr rot="-5400000" vert="horz"/>
              <a:lstStyle/>
              <a:p>
                <a:pPr>
                  <a:defRPr sz="900" b="1"/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доходы</c:v>
                </c:pt>
                <c:pt idx="1">
                  <c:v>расходы</c:v>
                </c:pt>
              </c:strCache>
            </c:strRef>
          </c:cat>
          <c:val>
            <c:numRef>
              <c:f>Лист1!$F$2:$F$3</c:f>
              <c:numCache>
                <c:formatCode>#,##0.00</c:formatCode>
                <c:ptCount val="2"/>
                <c:pt idx="0">
                  <c:v>13239</c:v>
                </c:pt>
                <c:pt idx="1">
                  <c:v>13239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Железноводск</c:v>
                </c:pt>
              </c:strCache>
            </c:strRef>
          </c:tx>
          <c:dLbls>
            <c:dLbl>
              <c:idx val="0"/>
              <c:layout>
                <c:manualLayout>
                  <c:x val="1.9753021901279741E-3"/>
                  <c:y val="-2.1333361489851287E-2"/>
                </c:manualLayout>
              </c:layout>
              <c:showVal val="1"/>
            </c:dLbl>
            <c:dLbl>
              <c:idx val="1"/>
              <c:layout>
                <c:manualLayout>
                  <c:x val="0"/>
                  <c:y val="-1.8285738419872376E-2"/>
                </c:manualLayout>
              </c:layout>
              <c:showVal val="1"/>
            </c:dLbl>
            <c:txPr>
              <a:bodyPr rot="-5400000" vert="horz"/>
              <a:lstStyle/>
              <a:p>
                <a:pPr>
                  <a:defRPr sz="900" b="1"/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доходы</c:v>
                </c:pt>
                <c:pt idx="1">
                  <c:v>расходы</c:v>
                </c:pt>
              </c:strCache>
            </c:strRef>
          </c:cat>
          <c:val>
            <c:numRef>
              <c:f>Лист1!$G$2:$G$3</c:f>
              <c:numCache>
                <c:formatCode>#,##0.00</c:formatCode>
                <c:ptCount val="2"/>
                <c:pt idx="0">
                  <c:v>16596.45</c:v>
                </c:pt>
                <c:pt idx="1">
                  <c:v>16708.73</c:v>
                </c:pt>
              </c:numCache>
            </c:numRef>
          </c:val>
        </c:ser>
        <c:shape val="cylinder"/>
        <c:axId val="105582592"/>
        <c:axId val="105584128"/>
        <c:axId val="0"/>
      </c:bar3DChart>
      <c:catAx>
        <c:axId val="105582592"/>
        <c:scaling>
          <c:orientation val="minMax"/>
        </c:scaling>
        <c:axPos val="b"/>
        <c:tickLblPos val="nextTo"/>
        <c:txPr>
          <a:bodyPr rot="-1560000" vert="horz"/>
          <a:lstStyle/>
          <a:p>
            <a:pPr>
              <a:defRPr baseline="0">
                <a:solidFill>
                  <a:schemeClr val="tx2">
                    <a:lumMod val="75000"/>
                  </a:schemeClr>
                </a:solidFill>
              </a:defRPr>
            </a:pPr>
            <a:endParaRPr lang="ru-RU"/>
          </a:p>
        </c:txPr>
        <c:crossAx val="105584128"/>
        <c:crosses val="autoZero"/>
        <c:auto val="1"/>
        <c:lblAlgn val="ctr"/>
        <c:lblOffset val="100"/>
      </c:catAx>
      <c:valAx>
        <c:axId val="105584128"/>
        <c:scaling>
          <c:orientation val="minMax"/>
        </c:scaling>
        <c:axPos val="l"/>
        <c:majorGridlines>
          <c:spPr>
            <a:ln>
              <a:solidFill>
                <a:schemeClr val="accent5">
                  <a:lumMod val="60000"/>
                  <a:lumOff val="40000"/>
                </a:schemeClr>
              </a:solidFill>
            </a:ln>
          </c:spPr>
        </c:majorGridlines>
        <c:numFmt formatCode="#,##0.00" sourceLinked="1"/>
        <c:tickLblPos val="nextTo"/>
        <c:txPr>
          <a:bodyPr/>
          <a:lstStyle/>
          <a:p>
            <a:pPr>
              <a:defRPr sz="1000" baseline="0"/>
            </a:pPr>
            <a:endParaRPr lang="ru-RU"/>
          </a:p>
        </c:txPr>
        <c:crossAx val="105582592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7.2612203424442134E-2"/>
          <c:y val="0.85825025160889001"/>
          <c:w val="0.92622411157796258"/>
          <c:h val="0.13108306764619351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2015 </a:t>
            </a:r>
            <a:r>
              <a:rPr lang="ru-RU" dirty="0"/>
              <a:t>год</a:t>
            </a:r>
          </a:p>
        </c:rich>
      </c:tx>
      <c:layout>
        <c:manualLayout>
          <c:xMode val="edge"/>
          <c:yMode val="edge"/>
          <c:x val="0.29673829395983403"/>
          <c:y val="0"/>
        </c:manualLayout>
      </c:layout>
    </c:title>
    <c:view3D>
      <c:rotX val="30"/>
      <c:rotY val="20"/>
      <c:perspective val="20"/>
    </c:view3D>
    <c:plotArea>
      <c:layout>
        <c:manualLayout>
          <c:layoutTarget val="inner"/>
          <c:xMode val="edge"/>
          <c:yMode val="edge"/>
          <c:x val="0"/>
          <c:y val="0.16017357708782437"/>
          <c:w val="1"/>
          <c:h val="0.83982642291217968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2015 год</c:v>
                </c:pt>
              </c:strCache>
            </c:strRef>
          </c:tx>
          <c:explosion val="25"/>
          <c:dPt>
            <c:idx val="0"/>
            <c:spPr>
              <a:solidFill>
                <a:srgbClr val="FFA7A7"/>
              </a:solidFill>
              <a:ln>
                <a:solidFill>
                  <a:schemeClr val="accent2">
                    <a:lumMod val="75000"/>
                  </a:schemeClr>
                </a:solidFill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Pt>
            <c:idx val="1"/>
            <c:spPr>
              <a:solidFill>
                <a:srgbClr val="66CCFF"/>
              </a:soli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Pt>
            <c:idx val="2"/>
            <c:explosion val="28"/>
            <c:spPr>
              <a:solidFill>
                <a:srgbClr val="92D050"/>
              </a:soli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Lbls>
            <c:dLbl>
              <c:idx val="0"/>
              <c:layout>
                <c:manualLayout>
                  <c:x val="-1.8723281149888794E-2"/>
                  <c:y val="-4.3308883227414004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ru-RU"/>
                </a:p>
              </c:txPr>
              <c:dLblPos val="bestFit"/>
              <c:showVal val="1"/>
            </c:dLbl>
            <c:dLbl>
              <c:idx val="1"/>
              <c:layout>
                <c:manualLayout>
                  <c:x val="0"/>
                  <c:y val="-2.8380973711470091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ru-RU"/>
                </a:p>
              </c:txPr>
              <c:dLblPos val="bestFit"/>
              <c:showVal val="1"/>
            </c:dLbl>
            <c:dLbl>
              <c:idx val="2"/>
              <c:layout>
                <c:manualLayout>
                  <c:x val="0.20592401325986959"/>
                  <c:y val="-0.18933714083074549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ru-RU"/>
                </a:p>
              </c:txPr>
              <c:dLblPos val="bestFit"/>
              <c:showVal val="1"/>
            </c:dLbl>
            <c:delete val="1"/>
          </c:dLbls>
          <c:cat>
            <c:strRef>
              <c:f>Лист1!$A$2:$A$4</c:f>
              <c:strCache>
                <c:ptCount val="3"/>
                <c:pt idx="0">
                  <c:v>Налоговые доходы</c:v>
                </c:pt>
                <c:pt idx="1">
                  <c:v>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15</c:v>
                </c:pt>
                <c:pt idx="1">
                  <c:v>6.5</c:v>
                </c:pt>
                <c:pt idx="2" formatCode="0.0">
                  <c:v>78.5</c:v>
                </c:pt>
              </c:numCache>
            </c:numRef>
          </c:val>
        </c:ser>
      </c:pie3DChart>
      <c:spPr>
        <a:noFill/>
        <a:ln w="25384">
          <a:noFill/>
        </a:ln>
      </c:spPr>
    </c:plotArea>
    <c:plotVisOnly val="1"/>
    <c:dispBlanksAs val="zero"/>
  </c:chart>
  <c:txPr>
    <a:bodyPr/>
    <a:lstStyle/>
    <a:p>
      <a:pPr>
        <a:defRPr sz="1799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2016 </a:t>
            </a:r>
            <a:r>
              <a:rPr lang="ru-RU" dirty="0"/>
              <a:t>год</a:t>
            </a:r>
          </a:p>
        </c:rich>
      </c:tx>
    </c:title>
    <c:view3D>
      <c:rotX val="30"/>
      <c:rotY val="20"/>
      <c:perspective val="30"/>
    </c:view3D>
    <c:plotArea>
      <c:layout>
        <c:manualLayout>
          <c:layoutTarget val="inner"/>
          <c:xMode val="edge"/>
          <c:yMode val="edge"/>
          <c:x val="0"/>
          <c:y val="0.22801697868189091"/>
          <c:w val="1"/>
          <c:h val="0.7719830213181138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2016 год</c:v>
                </c:pt>
              </c:strCache>
            </c:strRef>
          </c:tx>
          <c:explosion val="25"/>
          <c:dPt>
            <c:idx val="0"/>
            <c:spPr>
              <a:solidFill>
                <a:srgbClr val="FFA7A7"/>
              </a:solidFill>
              <a:ln>
                <a:solidFill>
                  <a:schemeClr val="accent2">
                    <a:lumMod val="75000"/>
                  </a:schemeClr>
                </a:solidFill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Pt>
            <c:idx val="1"/>
            <c:spPr>
              <a:solidFill>
                <a:srgbClr val="66CCFF"/>
              </a:soli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Pt>
            <c:idx val="2"/>
            <c:spPr>
              <a:solidFill>
                <a:srgbClr val="92D050"/>
              </a:soli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Lbls>
            <c:dLbl>
              <c:idx val="0"/>
              <c:layout>
                <c:manualLayout>
                  <c:x val="-4.439455658519742E-2"/>
                  <c:y val="-4.0622455526392556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ru-RU"/>
                </a:p>
              </c:txPr>
              <c:dLblPos val="bestFit"/>
              <c:showVal val="1"/>
            </c:dLbl>
            <c:dLbl>
              <c:idx val="1"/>
              <c:layout>
                <c:manualLayout>
                  <c:x val="0"/>
                  <c:y val="-0.11741542424092327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ru-RU"/>
                </a:p>
              </c:txPr>
              <c:dLblPos val="bestFit"/>
              <c:showVal val="1"/>
            </c:dLbl>
            <c:dLbl>
              <c:idx val="2"/>
              <c:layout>
                <c:manualLayout>
                  <c:x val="0.25738950284649381"/>
                  <c:y val="-0.16229804607757489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ru-RU"/>
                </a:p>
              </c:txPr>
              <c:dLblPos val="bestFit"/>
              <c:showVal val="1"/>
            </c:dLbl>
            <c:showVal val="1"/>
            <c:showLeaderLines val="1"/>
          </c:dLbls>
          <c:cat>
            <c:strRef>
              <c:f>Лист1!$A$2:$A$4</c:f>
              <c:strCache>
                <c:ptCount val="3"/>
                <c:pt idx="0">
                  <c:v>Налоговые доходы</c:v>
                </c:pt>
                <c:pt idx="1">
                  <c:v>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16.7</c:v>
                </c:pt>
                <c:pt idx="1">
                  <c:v>5.8</c:v>
                </c:pt>
                <c:pt idx="2" formatCode="0.0">
                  <c:v>77.5</c:v>
                </c:pt>
              </c:numCache>
            </c:numRef>
          </c:val>
        </c:ser>
      </c:pie3DChart>
      <c:spPr>
        <a:noFill/>
        <a:ln w="25366">
          <a:noFill/>
        </a:ln>
      </c:spPr>
    </c:plotArea>
    <c:plotVisOnly val="1"/>
    <c:dispBlanksAs val="zero"/>
  </c:chart>
  <c:txPr>
    <a:bodyPr/>
    <a:lstStyle/>
    <a:p>
      <a:pPr>
        <a:defRPr sz="1798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75"/>
      <c:rotY val="110"/>
      <c:perspective val="30"/>
    </c:view3D>
    <c:plotArea>
      <c:layout>
        <c:manualLayout>
          <c:layoutTarget val="inner"/>
          <c:xMode val="edge"/>
          <c:yMode val="edge"/>
          <c:x val="0"/>
          <c:y val="1.1823611697049145E-2"/>
          <c:w val="0.98542792351409614"/>
          <c:h val="0.8962230089076488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ln>
              <a:noFill/>
            </a:ln>
            <a:effectLst/>
            <a:scene3d>
              <a:camera prst="orthographicFront"/>
              <a:lightRig rig="soft" dir="t"/>
            </a:scene3d>
            <a:sp3d prstMaterial="softEdge">
              <a:bevelT w="317500" h="190500" prst="coolSlant"/>
              <a:bevelB w="317500" h="190500" prst="coolSlant"/>
            </a:sp3d>
          </c:spPr>
          <c:explosion val="18"/>
          <c:dPt>
            <c:idx val="0"/>
            <c:spPr>
              <a:solidFill>
                <a:srgbClr val="6699FF">
                  <a:alpha val="50000"/>
                </a:srgbClr>
              </a:solidFill>
              <a:ln>
                <a:solidFill>
                  <a:srgbClr val="FFA7A7"/>
                </a:solidFill>
              </a:ln>
              <a:effectLst/>
              <a:scene3d>
                <a:camera prst="orthographicFront"/>
                <a:lightRig rig="soft" dir="t"/>
              </a:scene3d>
              <a:sp3d prstMaterial="softEdge">
                <a:bevelT w="317500" h="190500" prst="coolSlant"/>
                <a:bevelB w="317500" h="190500" prst="coolSlant"/>
              </a:sp3d>
            </c:spPr>
          </c:dPt>
          <c:dPt>
            <c:idx val="1"/>
            <c:spPr>
              <a:solidFill>
                <a:srgbClr val="00CC00">
                  <a:alpha val="35000"/>
                </a:srgbClr>
              </a:solidFill>
              <a:ln>
                <a:solidFill>
                  <a:srgbClr val="92D050"/>
                </a:solidFill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/>
                <a:lightRig rig="threePt" dir="t">
                  <a:rot lat="0" lon="0" rev="1200000"/>
                </a:lightRig>
              </a:scene3d>
              <a:sp3d>
                <a:bevelT w="317500" h="127000" prst="artDeco"/>
                <a:bevelB w="317500" h="127000" prst="artDeco"/>
              </a:sp3d>
            </c:spPr>
          </c:dPt>
          <c:dLbls>
            <c:dLbl>
              <c:idx val="0"/>
              <c:layout>
                <c:manualLayout>
                  <c:x val="0.21024037032450721"/>
                  <c:y val="-4.3169667485831814E-2"/>
                </c:manualLayout>
              </c:layout>
              <c:dLblPos val="bestFit"/>
              <c:showVal val="1"/>
            </c:dLbl>
            <c:dLbl>
              <c:idx val="1"/>
              <c:layout>
                <c:manualLayout>
                  <c:x val="-0.11242777879593471"/>
                  <c:y val="2.1702250481500433E-2"/>
                </c:manualLayout>
              </c:layout>
              <c:dLblPos val="bestFit"/>
              <c:showVal val="1"/>
            </c:dLbl>
            <c:txPr>
              <a:bodyPr/>
              <a:lstStyle/>
              <a:p>
                <a:pPr>
                  <a:defRPr sz="1550" b="1" baseline="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Лист1!$A$2:$A$3</c:f>
              <c:strCache>
                <c:ptCount val="2"/>
                <c:pt idx="0">
                  <c:v>фед</c:v>
                </c:pt>
                <c:pt idx="1">
                  <c:v>м</c:v>
                </c:pt>
              </c:strCache>
            </c:strRef>
          </c:cat>
          <c:val>
            <c:numRef>
              <c:f>Лист1!$B$2:$B$3</c:f>
              <c:numCache>
                <c:formatCode>0.0%</c:formatCode>
                <c:ptCount val="2"/>
                <c:pt idx="0">
                  <c:v>0.85800000000000065</c:v>
                </c:pt>
                <c:pt idx="1">
                  <c:v>0.14200000000000004</c:v>
                </c:pt>
              </c:numCache>
            </c:numRef>
          </c:val>
        </c:ser>
      </c:pie3DChart>
      <c:spPr>
        <a:noFill/>
        <a:ln w="25389">
          <a:noFill/>
        </a:ln>
      </c:spPr>
    </c:plotArea>
    <c:plotVisOnly val="1"/>
    <c:dispBlanksAs val="zero"/>
  </c:chart>
  <c:txPr>
    <a:bodyPr/>
    <a:lstStyle/>
    <a:p>
      <a:pPr>
        <a:defRPr sz="1799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0.12980322931432325"/>
          <c:y val="0.26396607919106391"/>
          <c:w val="0.87019685039370909"/>
          <c:h val="0.6967052393425136"/>
        </c:manualLayout>
      </c:layout>
      <c:barChart>
        <c:barDir val="bar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 на доходы физических лиц</c:v>
                </c:pt>
              </c:strCache>
            </c:strRef>
          </c:tx>
          <c:spPr>
            <a:solidFill>
              <a:schemeClr val="accent4"/>
            </a:solidFill>
            <a:scene3d>
              <a:camera prst="orthographicFront"/>
              <a:lightRig rig="threePt" dir="t"/>
            </a:scene3d>
            <a:sp3d>
              <a:bevelT w="152400" h="203200"/>
              <a:bevelB w="368300" h="203200"/>
            </a:sp3d>
          </c:spPr>
          <c:dLbls>
            <c:numFmt formatCode="#,##0.0" sourceLinked="0"/>
            <c:showVal val="1"/>
          </c:dLbls>
          <c:cat>
            <c:strRef>
              <c:f>Лист1!$A$2:$A$4</c:f>
              <c:strCache>
                <c:ptCount val="3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</c:strCache>
            </c:strRef>
          </c:cat>
          <c:val>
            <c:numRef>
              <c:f>Лист1!$B$2:$B$4</c:f>
              <c:numCache>
                <c:formatCode>0.0</c:formatCode>
                <c:ptCount val="3"/>
                <c:pt idx="0">
                  <c:v>52.1</c:v>
                </c:pt>
                <c:pt idx="1">
                  <c:v>53.8</c:v>
                </c:pt>
                <c:pt idx="2">
                  <c:v>54.5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Акцизы на автомобильный  и прямогонный бензин, дизельное топливо, моторные масла</c:v>
                </c:pt>
              </c:strCache>
            </c:strRef>
          </c:tx>
          <c:spPr>
            <a:solidFill>
              <a:srgbClr val="FFFF00"/>
            </a:solidFill>
            <a:scene3d>
              <a:camera prst="orthographicFront"/>
              <a:lightRig rig="threePt" dir="t"/>
            </a:scene3d>
            <a:sp3d>
              <a:bevelT w="368300" h="203200" prst="cross"/>
              <a:bevelB w="368300" h="203200" prst="artDeco"/>
            </a:sp3d>
          </c:spPr>
          <c:dLbls>
            <c:dLbl>
              <c:idx val="0"/>
              <c:layout>
                <c:manualLayout>
                  <c:x val="5.5555555555555558E-3"/>
                  <c:y val="-8.856848609680848E-2"/>
                </c:manualLayout>
              </c:layout>
              <c:showVal val="1"/>
            </c:dLbl>
            <c:dLbl>
              <c:idx val="1"/>
              <c:layout>
                <c:manualLayout>
                  <c:x val="-1.3888888888889065E-3"/>
                  <c:y val="-8.0329557157569523E-2"/>
                </c:manualLayout>
              </c:layout>
              <c:showVal val="1"/>
            </c:dLbl>
            <c:dLbl>
              <c:idx val="2"/>
              <c:layout>
                <c:manualLayout>
                  <c:x val="0"/>
                  <c:y val="-8.856848609680848E-2"/>
                </c:manualLayout>
              </c:layout>
              <c:showVal val="1"/>
            </c:dLbl>
            <c:txPr>
              <a:bodyPr/>
              <a:lstStyle/>
              <a:p>
                <a:pPr>
                  <a:defRPr sz="1800"/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</c:strCache>
            </c:strRef>
          </c:cat>
          <c:val>
            <c:numRef>
              <c:f>Лист1!$C$2:$C$4</c:f>
              <c:numCache>
                <c:formatCode>0.0</c:formatCode>
                <c:ptCount val="3"/>
                <c:pt idx="0">
                  <c:v>1.9000000000000001</c:v>
                </c:pt>
                <c:pt idx="1">
                  <c:v>2.2999999999999998</c:v>
                </c:pt>
                <c:pt idx="2">
                  <c:v>2.4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Налоги на совокупный доход</c:v>
                </c:pt>
              </c:strCache>
            </c:strRef>
          </c:tx>
          <c:spPr>
            <a:solidFill>
              <a:schemeClr val="accent5">
                <a:lumMod val="60000"/>
                <a:lumOff val="40000"/>
              </a:schemeClr>
            </a:solidFill>
            <a:scene3d>
              <a:camera prst="orthographicFront"/>
              <a:lightRig rig="threePt" dir="t"/>
            </a:scene3d>
            <a:sp3d>
              <a:bevelT w="152400" h="203200"/>
              <a:bevelB w="368300" h="203200"/>
            </a:sp3d>
          </c:spPr>
          <c:dLbls>
            <c:showVal val="1"/>
          </c:dLbls>
          <c:cat>
            <c:strRef>
              <c:f>Лист1!$A$2:$A$4</c:f>
              <c:strCache>
                <c:ptCount val="3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</c:strCache>
            </c:strRef>
          </c:cat>
          <c:val>
            <c:numRef>
              <c:f>Лист1!$D$2:$D$4</c:f>
              <c:numCache>
                <c:formatCode>0.0</c:formatCode>
                <c:ptCount val="3"/>
                <c:pt idx="0">
                  <c:v>24.5</c:v>
                </c:pt>
                <c:pt idx="1">
                  <c:v>24.9</c:v>
                </c:pt>
                <c:pt idx="2">
                  <c:v>23.4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Налоги на имущество (земельный налог, налог на имущество физических лиц)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scene3d>
              <a:camera prst="orthographicFront"/>
              <a:lightRig rig="threePt" dir="t"/>
            </a:scene3d>
            <a:sp3d>
              <a:bevelT w="152400" h="203200"/>
              <a:bevelB w="368300" h="203200"/>
            </a:sp3d>
          </c:spPr>
          <c:dLbls>
            <c:showVal val="1"/>
          </c:dLbls>
          <c:cat>
            <c:strRef>
              <c:f>Лист1!$A$2:$A$4</c:f>
              <c:strCache>
                <c:ptCount val="3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</c:strCache>
            </c:strRef>
          </c:cat>
          <c:val>
            <c:numRef>
              <c:f>Лист1!$E$2:$E$4</c:f>
              <c:numCache>
                <c:formatCode>0.0</c:formatCode>
                <c:ptCount val="3"/>
                <c:pt idx="0">
                  <c:v>15</c:v>
                </c:pt>
                <c:pt idx="1">
                  <c:v>12.7</c:v>
                </c:pt>
                <c:pt idx="2">
                  <c:v>14.2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Государственная пошлина</c:v>
                </c:pt>
              </c:strCache>
            </c:strRef>
          </c:tx>
          <c:spPr>
            <a:solidFill>
              <a:srgbClr val="FF5050"/>
            </a:solidFill>
            <a:scene3d>
              <a:camera prst="orthographicFront"/>
              <a:lightRig rig="threePt" dir="t"/>
            </a:scene3d>
            <a:sp3d>
              <a:bevelB w="368300" h="203200" prst="artDeco"/>
            </a:sp3d>
          </c:spPr>
          <c:dLbls>
            <c:dLbl>
              <c:idx val="0"/>
              <c:spPr/>
              <c:txPr>
                <a:bodyPr/>
                <a:lstStyle/>
                <a:p>
                  <a:pPr>
                    <a:defRPr/>
                  </a:pPr>
                  <a:endParaRPr lang="ru-RU"/>
                </a:p>
              </c:txPr>
            </c:dLbl>
            <c:dLbl>
              <c:idx val="1"/>
              <c:spPr/>
              <c:txPr>
                <a:bodyPr/>
                <a:lstStyle/>
                <a:p>
                  <a:pPr>
                    <a:defRPr/>
                  </a:pPr>
                  <a:endParaRPr lang="ru-RU"/>
                </a:p>
              </c:txPr>
            </c:dLbl>
            <c:dLbl>
              <c:idx val="2"/>
              <c:layout>
                <c:manualLayout>
                  <c:x val="-2.0671689941578874E-3"/>
                  <c:y val="-3.5794107782541103E-3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ru-RU"/>
                </a:p>
              </c:txPr>
              <c:showVal val="1"/>
            </c:dLbl>
            <c:dLbl>
              <c:idx val="3"/>
              <c:spPr/>
              <c:txPr>
                <a:bodyPr/>
                <a:lstStyle/>
                <a:p>
                  <a:pPr>
                    <a:defRPr/>
                  </a:pPr>
                  <a:endParaRPr lang="ru-RU"/>
                </a:p>
              </c:txPr>
            </c:dLbl>
            <c:showVal val="1"/>
          </c:dLbls>
          <c:cat>
            <c:strRef>
              <c:f>Лист1!$A$2:$A$4</c:f>
              <c:strCache>
                <c:ptCount val="3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</c:strCache>
            </c:strRef>
          </c:cat>
          <c:val>
            <c:numRef>
              <c:f>Лист1!$F$2:$F$4</c:f>
              <c:numCache>
                <c:formatCode>0.0</c:formatCode>
                <c:ptCount val="3"/>
                <c:pt idx="0">
                  <c:v>6.5</c:v>
                </c:pt>
                <c:pt idx="1">
                  <c:v>6.3</c:v>
                </c:pt>
                <c:pt idx="2">
                  <c:v>5.5</c:v>
                </c:pt>
              </c:numCache>
            </c:numRef>
          </c:val>
        </c:ser>
        <c:dLbls>
          <c:showVal val="1"/>
        </c:dLbls>
        <c:gapWidth val="95"/>
        <c:overlap val="100"/>
        <c:axId val="112037248"/>
        <c:axId val="112043136"/>
      </c:barChart>
      <c:catAx>
        <c:axId val="112037248"/>
        <c:scaling>
          <c:orientation val="minMax"/>
        </c:scaling>
        <c:axPos val="l"/>
        <c:numFmt formatCode="General" sourceLinked="1"/>
        <c:majorTickMark val="none"/>
        <c:tickLblPos val="nextTo"/>
        <c:txPr>
          <a:bodyPr/>
          <a:lstStyle/>
          <a:p>
            <a:pPr>
              <a:defRPr sz="1600" b="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2043136"/>
        <c:crosses val="autoZero"/>
        <c:auto val="1"/>
        <c:lblAlgn val="ctr"/>
        <c:lblOffset val="100"/>
      </c:catAx>
      <c:valAx>
        <c:axId val="112043136"/>
        <c:scaling>
          <c:orientation val="minMax"/>
          <c:max val="100"/>
          <c:min val="0"/>
        </c:scaling>
        <c:delete val="1"/>
        <c:axPos val="b"/>
        <c:numFmt formatCode="0.0" sourceLinked="1"/>
        <c:tickLblPos val="none"/>
        <c:crossAx val="112037248"/>
        <c:crosses val="autoZero"/>
        <c:crossBetween val="between"/>
        <c:majorUnit val="20"/>
      </c:valAx>
      <c:spPr>
        <a:noFill/>
        <a:ln w="25395">
          <a:noFill/>
        </a:ln>
      </c:spPr>
    </c:plotArea>
    <c:legend>
      <c:legendPos val="t"/>
      <c:layout>
        <c:manualLayout>
          <c:xMode val="edge"/>
          <c:yMode val="edge"/>
          <c:x val="0"/>
          <c:y val="0"/>
          <c:w val="1"/>
          <c:h val="0.2729259527216093"/>
        </c:manualLayout>
      </c:layout>
      <c:spPr>
        <a:effectLst>
          <a:outerShdw blurRad="50800" dist="863600" dir="5400000" algn="ctr" rotWithShape="0">
            <a:schemeClr val="bg1">
              <a:alpha val="43000"/>
            </a:schemeClr>
          </a:outerShdw>
        </a:effectLst>
      </c:spPr>
      <c:txPr>
        <a:bodyPr/>
        <a:lstStyle/>
        <a:p>
          <a:pPr>
            <a:defRPr sz="1200" baseline="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4"/>
  <c:chart>
    <c:autoTitleDeleted val="1"/>
    <c:view3D>
      <c:rotX val="0"/>
      <c:rotY val="0"/>
      <c:perspective val="20"/>
    </c:view3D>
    <c:sideWall>
      <c:spPr>
        <a:noFill/>
      </c:spPr>
    </c:sideWall>
    <c:backWall>
      <c:spPr>
        <a:noFill/>
      </c:spPr>
    </c:backWall>
    <c:plotArea>
      <c:layout>
        <c:manualLayout>
          <c:layoutTarget val="inner"/>
          <c:xMode val="edge"/>
          <c:yMode val="edge"/>
          <c:x val="9.7405465059257748E-2"/>
          <c:y val="3.7895984396726298E-2"/>
          <c:w val="0.88682403600144577"/>
          <c:h val="0.63079798799891762"/>
        </c:manualLayout>
      </c:layout>
      <c:bar3DChart>
        <c:barDir val="col"/>
        <c:grouping val="percentStacked"/>
        <c:ser>
          <c:idx val="0"/>
          <c:order val="0"/>
          <c:tx>
            <c:strRef>
              <c:f>Лист1!$A$2</c:f>
              <c:strCache>
                <c:ptCount val="1"/>
                <c:pt idx="0">
                  <c:v>Доходы от использования муниципального имущества и земли</c:v>
                </c:pt>
              </c:strCache>
            </c:strRef>
          </c:tx>
          <c:dLbls>
            <c:dLbl>
              <c:idx val="0"/>
              <c:layout>
                <c:manualLayout>
                  <c:x val="7.1684086087733193E-3"/>
                  <c:y val="0"/>
                </c:manualLayout>
              </c:layout>
              <c:showVal val="1"/>
            </c:dLbl>
            <c:txPr>
              <a:bodyPr/>
              <a:lstStyle/>
              <a:p>
                <a:pPr>
                  <a:defRPr sz="1600" baseline="0"/>
                </a:pPr>
                <a:endParaRPr lang="ru-RU"/>
              </a:p>
            </c:txPr>
            <c:showVal val="1"/>
          </c:dLbls>
          <c:cat>
            <c:strRef>
              <c:f>Лист1!$B$1:$D$1</c:f>
              <c:strCache>
                <c:ptCount val="3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</c:strCache>
            </c:strRef>
          </c:cat>
          <c:val>
            <c:numRef>
              <c:f>Лист1!$B$2:$D$2</c:f>
              <c:numCache>
                <c:formatCode>General</c:formatCode>
                <c:ptCount val="3"/>
                <c:pt idx="0">
                  <c:v>25.2</c:v>
                </c:pt>
                <c:pt idx="1">
                  <c:v>25.5</c:v>
                </c:pt>
                <c:pt idx="2">
                  <c:v>22.1</c:v>
                </c:pt>
              </c:numCache>
            </c:numRef>
          </c:val>
        </c:ser>
        <c:ser>
          <c:idx val="1"/>
          <c:order val="1"/>
          <c:tx>
            <c:strRef>
              <c:f>Лист1!$A$3</c:f>
              <c:strCache>
                <c:ptCount val="1"/>
                <c:pt idx="0">
                  <c:v>Доходы от оказания платных услуг</c:v>
                </c:pt>
              </c:strCache>
            </c:strRef>
          </c:tx>
          <c:dLbls>
            <c:dLbl>
              <c:idx val="0"/>
              <c:layout>
                <c:manualLayout>
                  <c:x val="7.1684086087733193E-3"/>
                  <c:y val="0"/>
                </c:manualLayout>
              </c:layout>
              <c:showVal val="1"/>
            </c:dLbl>
            <c:txPr>
              <a:bodyPr/>
              <a:lstStyle/>
              <a:p>
                <a:pPr>
                  <a:defRPr sz="1600" baseline="0"/>
                </a:pPr>
                <a:endParaRPr lang="ru-RU"/>
              </a:p>
            </c:txPr>
            <c:showVal val="1"/>
          </c:dLbls>
          <c:cat>
            <c:strRef>
              <c:f>Лист1!$B$1:$D$1</c:f>
              <c:strCache>
                <c:ptCount val="3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</c:strCache>
            </c:strRef>
          </c:cat>
          <c:val>
            <c:numRef>
              <c:f>Лист1!$B$3:$D$3</c:f>
              <c:numCache>
                <c:formatCode>General</c:formatCode>
                <c:ptCount val="3"/>
                <c:pt idx="0">
                  <c:v>28.5</c:v>
                </c:pt>
                <c:pt idx="1">
                  <c:v>37.800000000000004</c:v>
                </c:pt>
                <c:pt idx="2">
                  <c:v>46</c:v>
                </c:pt>
              </c:numCache>
            </c:numRef>
          </c:val>
        </c:ser>
        <c:ser>
          <c:idx val="2"/>
          <c:order val="2"/>
          <c:tx>
            <c:strRef>
              <c:f>Лист1!$A$4</c:f>
              <c:strCache>
                <c:ptCount val="1"/>
                <c:pt idx="0">
                  <c:v>Доходы от продажи муниципального имущества и земли</c:v>
                </c:pt>
              </c:strCache>
            </c:strRef>
          </c:tx>
          <c:dLbls>
            <c:dLbl>
              <c:idx val="0"/>
              <c:layout>
                <c:manualLayout>
                  <c:x val="7.1684086087733193E-3"/>
                  <c:y val="-4.7407075599354221E-3"/>
                </c:manualLayout>
              </c:layout>
              <c:showVal val="1"/>
            </c:dLbl>
            <c:txPr>
              <a:bodyPr/>
              <a:lstStyle/>
              <a:p>
                <a:pPr>
                  <a:defRPr sz="1600" baseline="0"/>
                </a:pPr>
                <a:endParaRPr lang="ru-RU"/>
              </a:p>
            </c:txPr>
            <c:showVal val="1"/>
          </c:dLbls>
          <c:cat>
            <c:strRef>
              <c:f>Лист1!$B$1:$D$1</c:f>
              <c:strCache>
                <c:ptCount val="3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</c:strCache>
            </c:strRef>
          </c:cat>
          <c:val>
            <c:numRef>
              <c:f>Лист1!$B$4:$D$4</c:f>
              <c:numCache>
                <c:formatCode>General</c:formatCode>
                <c:ptCount val="3"/>
                <c:pt idx="0">
                  <c:v>24.7</c:v>
                </c:pt>
                <c:pt idx="1">
                  <c:v>21.2</c:v>
                </c:pt>
                <c:pt idx="2">
                  <c:v>14.5</c:v>
                </c:pt>
              </c:numCache>
            </c:numRef>
          </c:val>
        </c:ser>
        <c:ser>
          <c:idx val="3"/>
          <c:order val="3"/>
          <c:tx>
            <c:strRef>
              <c:f>Лист1!$A$5</c:f>
              <c:strCache>
                <c:ptCount val="1"/>
                <c:pt idx="0">
                  <c:v>Штрафы, санкции, возмещение ущерба</c:v>
                </c:pt>
              </c:strCache>
            </c:strRef>
          </c:tx>
          <c:spPr>
            <a:solidFill>
              <a:srgbClr val="FFFF00"/>
            </a:solidFill>
          </c:spPr>
          <c:dLbls>
            <c:dLbl>
              <c:idx val="0"/>
              <c:layout>
                <c:manualLayout>
                  <c:x val="7.1684086087733193E-3"/>
                  <c:y val="-1.4222122679806265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aseline="0"/>
                </a:pPr>
                <a:endParaRPr lang="ru-RU"/>
              </a:p>
            </c:txPr>
            <c:showVal val="1"/>
          </c:dLbls>
          <c:cat>
            <c:strRef>
              <c:f>Лист1!$B$1:$D$1</c:f>
              <c:strCache>
                <c:ptCount val="3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</c:strCache>
            </c:strRef>
          </c:cat>
          <c:val>
            <c:numRef>
              <c:f>Лист1!$B$5:$D$5</c:f>
              <c:numCache>
                <c:formatCode>General</c:formatCode>
                <c:ptCount val="3"/>
                <c:pt idx="0">
                  <c:v>13</c:v>
                </c:pt>
                <c:pt idx="1">
                  <c:v>12.4</c:v>
                </c:pt>
                <c:pt idx="2">
                  <c:v>16.8</c:v>
                </c:pt>
              </c:numCache>
            </c:numRef>
          </c:val>
        </c:ser>
        <c:ser>
          <c:idx val="4"/>
          <c:order val="4"/>
          <c:tx>
            <c:strRef>
              <c:f>Лист1!$A$6</c:f>
              <c:strCache>
                <c:ptCount val="1"/>
                <c:pt idx="0">
                  <c:v>Прочие </c:v>
                </c:pt>
              </c:strCache>
            </c:strRef>
          </c:tx>
          <c:dLbls>
            <c:dLbl>
              <c:idx val="0"/>
              <c:layout>
                <c:manualLayout>
                  <c:x val="8.6020903305281116E-3"/>
                  <c:y val="-4.5036721819387379E-2"/>
                </c:manualLayout>
              </c:layout>
              <c:showVal val="1"/>
            </c:dLbl>
            <c:dLbl>
              <c:idx val="1"/>
              <c:layout>
                <c:manualLayout>
                  <c:x val="1.4336817217546641E-3"/>
                  <c:y val="-2.8444245359612551E-2"/>
                </c:manualLayout>
              </c:layout>
              <c:showVal val="1"/>
            </c:dLbl>
            <c:dLbl>
              <c:idx val="2"/>
              <c:layout>
                <c:manualLayout>
                  <c:x val="-4.3010451652639933E-3"/>
                  <c:y val="-2.1333184019709402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aseline="0"/>
                </a:pPr>
                <a:endParaRPr lang="ru-RU"/>
              </a:p>
            </c:txPr>
            <c:showVal val="1"/>
          </c:dLbls>
          <c:cat>
            <c:strRef>
              <c:f>Лист1!$B$1:$D$1</c:f>
              <c:strCache>
                <c:ptCount val="3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</c:strCache>
            </c:strRef>
          </c:cat>
          <c:val>
            <c:numRef>
              <c:f>Лист1!$B$6:$D$6</c:f>
              <c:numCache>
                <c:formatCode>General</c:formatCode>
                <c:ptCount val="3"/>
                <c:pt idx="0">
                  <c:v>8.6</c:v>
                </c:pt>
                <c:pt idx="1">
                  <c:v>3.1</c:v>
                </c:pt>
                <c:pt idx="2">
                  <c:v>0.60000000000000064</c:v>
                </c:pt>
              </c:numCache>
            </c:numRef>
          </c:val>
        </c:ser>
        <c:dLbls>
          <c:showVal val="1"/>
        </c:dLbls>
        <c:gapWidth val="75"/>
        <c:shape val="cylinder"/>
        <c:axId val="112249472"/>
        <c:axId val="112255360"/>
        <c:axId val="0"/>
      </c:bar3DChart>
      <c:catAx>
        <c:axId val="112249472"/>
        <c:scaling>
          <c:orientation val="minMax"/>
        </c:scaling>
        <c:axPos val="b"/>
        <c:majorTickMark val="none"/>
        <c:tickLblPos val="nextTo"/>
        <c:crossAx val="112255360"/>
        <c:crosses val="autoZero"/>
        <c:auto val="1"/>
        <c:lblAlgn val="ctr"/>
        <c:lblOffset val="100"/>
      </c:catAx>
      <c:valAx>
        <c:axId val="112255360"/>
        <c:scaling>
          <c:orientation val="minMax"/>
        </c:scaling>
        <c:axPos val="l"/>
        <c:numFmt formatCode="0%" sourceLinked="1"/>
        <c:majorTickMark val="none"/>
        <c:tickLblPos val="nextTo"/>
        <c:txPr>
          <a:bodyPr/>
          <a:lstStyle/>
          <a:p>
            <a:pPr>
              <a:defRPr sz="1600" baseline="0"/>
            </a:pPr>
            <a:endParaRPr lang="ru-RU"/>
          </a:p>
        </c:txPr>
        <c:crossAx val="112249472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9.6425029960561348E-2"/>
          <c:y val="0.77276706141456064"/>
          <c:w val="0.76557305725966762"/>
          <c:h val="0.22684341666899971"/>
        </c:manualLayout>
      </c:layout>
      <c:txPr>
        <a:bodyPr/>
        <a:lstStyle/>
        <a:p>
          <a:pPr>
            <a:defRPr sz="1070" baseline="0"/>
          </a:pPr>
          <a:endParaRPr lang="ru-RU"/>
        </a:p>
      </c:txPr>
    </c:legend>
    <c:plotVisOnly val="1"/>
  </c:chart>
  <c:spPr>
    <a:noFill/>
    <a:ln>
      <a:noFill/>
    </a:ln>
    <a:scene3d>
      <a:camera prst="orthographicFront"/>
      <a:lightRig rig="threePt" dir="t"/>
    </a:scene3d>
    <a:sp3d>
      <a:bevelT w="0" h="38100"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2014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год 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(отчет)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c:rich>
      </c:tx>
      <c:layout>
        <c:manualLayout>
          <c:xMode val="edge"/>
          <c:yMode val="edge"/>
          <c:x val="0.33812536745149746"/>
          <c:y val="0.35497146634708887"/>
        </c:manualLayout>
      </c:layout>
    </c:title>
    <c:plotArea>
      <c:layout>
        <c:manualLayout>
          <c:layoutTarget val="inner"/>
          <c:xMode val="edge"/>
          <c:yMode val="edge"/>
          <c:x val="6.5733456517073102E-2"/>
          <c:y val="8.5397918749768542E-2"/>
          <c:w val="0.86353901285030465"/>
          <c:h val="0.83568291566158648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2014 год (отчет)</c:v>
                </c:pt>
              </c:strCache>
            </c:strRef>
          </c:tx>
          <c:spPr>
            <a:effectLst/>
            <a:scene3d>
              <a:camera prst="orthographicFront"/>
              <a:lightRig rig="threePt" dir="t"/>
            </a:scene3d>
            <a:sp3d>
              <a:bevelT/>
            </a:sp3d>
          </c:spPr>
          <c:explosion val="4"/>
          <c:dPt>
            <c:idx val="0"/>
            <c:explosion val="0"/>
            <c:spPr>
              <a:solidFill>
                <a:srgbClr val="92D050"/>
              </a:solidFill>
              <a:ln>
                <a:solidFill>
                  <a:schemeClr val="accent3">
                    <a:lumMod val="75000"/>
                  </a:schemeClr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EA6CE4"/>
              </a:solidFill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explosion val="5"/>
            <c:spPr>
              <a:solidFill>
                <a:srgbClr val="00B0F0"/>
              </a:solidFill>
              <a:ln>
                <a:solidFill>
                  <a:schemeClr val="accen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explosion val="13"/>
            <c:spPr>
              <a:solidFill>
                <a:srgbClr val="FF5050"/>
              </a:solidFill>
              <a:effectLst/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-8.0808337893383247E-3"/>
                  <c:y val="-3.6743602562678661E-3"/>
                </c:manualLayout>
              </c:layout>
              <c:showVal val="1"/>
            </c:dLbl>
            <c:dLbl>
              <c:idx val="3"/>
              <c:layout>
                <c:manualLayout>
                  <c:x val="0.12326696619345717"/>
                  <c:y val="-8.8184646150428744E-2"/>
                </c:manualLayout>
              </c:layout>
              <c:showVal val="1"/>
            </c:dLbl>
            <c:numFmt formatCode="General" sourceLinked="0"/>
            <c:txPr>
              <a:bodyPr/>
              <a:lstStyle/>
              <a:p>
                <a:pPr>
                  <a:defRPr sz="1000" b="1" baseline="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Лист1!$A$2:$A$5</c:f>
              <c:strCache>
                <c:ptCount val="4"/>
                <c:pt idx="0">
                  <c:v>Субвенции</c:v>
                </c:pt>
                <c:pt idx="1">
                  <c:v>Субсидии</c:v>
                </c:pt>
                <c:pt idx="2">
                  <c:v>Дотации</c:v>
                </c:pt>
                <c:pt idx="3">
                  <c:v>Иные межбюджетные трансферты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>
                  <c:v>686.1</c:v>
                </c:pt>
                <c:pt idx="1">
                  <c:v>255.3</c:v>
                </c:pt>
                <c:pt idx="2">
                  <c:v>196.6</c:v>
                </c:pt>
                <c:pt idx="3">
                  <c:v>5.2</c:v>
                </c:pt>
              </c:numCache>
            </c:numRef>
          </c:val>
        </c:ser>
        <c:dLbls>
          <c:showCatName val="1"/>
          <c:showPercent val="1"/>
        </c:dLbls>
        <c:firstSliceAng val="30"/>
        <c:holeSize val="50"/>
      </c:doughnutChart>
      <c:spPr>
        <a:effectLst/>
      </c:spPr>
    </c:plotArea>
    <c:plotVisOnly val="1"/>
  </c:chart>
  <c:spPr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2.8541065912632866E-2"/>
          <c:y val="0.13315373949586023"/>
          <c:w val="0.70842043294729562"/>
          <c:h val="0.67113514700270094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2015 год (план)</c:v>
                </c:pt>
              </c:strCache>
            </c:strRef>
          </c:tx>
          <c:spPr>
            <a:solidFill>
              <a:srgbClr val="1F497D">
                <a:lumMod val="60000"/>
                <a:lumOff val="40000"/>
              </a:srgbClr>
            </a:solidFill>
            <a:effectLst/>
          </c:spPr>
          <c:explosion val="3"/>
          <c:dPt>
            <c:idx val="0"/>
            <c:spPr>
              <a:solidFill>
                <a:srgbClr val="92D050"/>
              </a:solidFill>
              <a:ln>
                <a:solidFill>
                  <a:schemeClr val="accent3">
                    <a:lumMod val="75000"/>
                  </a:schemeClr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EA6CE4"/>
              </a:solidFill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00B0F0"/>
              </a:solidFill>
              <a:effectLst/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rgbClr val="FF0000"/>
              </a:solidFill>
              <a:effectLst/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3"/>
              <c:layout>
                <c:manualLayout>
                  <c:x val="6.1849063522347696E-2"/>
                  <c:y val="-0.11118933645053942"/>
                </c:manualLayout>
              </c:layout>
              <c:showVal val="1"/>
            </c:dLbl>
            <c:txPr>
              <a:bodyPr/>
              <a:lstStyle/>
              <a:p>
                <a:pPr>
                  <a:defRPr sz="1000" b="1" baseline="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Лист1!$A$2:$A$5</c:f>
              <c:strCache>
                <c:ptCount val="4"/>
                <c:pt idx="0">
                  <c:v>Субвенции</c:v>
                </c:pt>
                <c:pt idx="1">
                  <c:v>Субсидии</c:v>
                </c:pt>
                <c:pt idx="2">
                  <c:v>Дотации</c:v>
                </c:pt>
                <c:pt idx="3">
                  <c:v>Иные межбюджетные трансферты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712.7</c:v>
                </c:pt>
                <c:pt idx="1">
                  <c:v>48.1</c:v>
                </c:pt>
                <c:pt idx="2">
                  <c:v>218.9</c:v>
                </c:pt>
                <c:pt idx="3">
                  <c:v>1.6</c:v>
                </c:pt>
              </c:numCache>
            </c:numRef>
          </c:val>
        </c:ser>
        <c:dLbls>
          <c:showCatName val="1"/>
          <c:showPercent val="1"/>
        </c:dLbls>
        <c:firstSliceAng val="6"/>
        <c:holeSize val="51"/>
      </c:doughnutChart>
    </c:plotArea>
    <c:plotVisOnly val="1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2016 год 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(план)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c:rich>
      </c:tx>
      <c:layout>
        <c:manualLayout>
          <c:xMode val="edge"/>
          <c:yMode val="edge"/>
          <c:x val="0.48136103927683838"/>
          <c:y val="0.35806923486099834"/>
        </c:manualLayout>
      </c:layout>
    </c:title>
    <c:plotArea>
      <c:layout>
        <c:manualLayout>
          <c:layoutTarget val="inner"/>
          <c:xMode val="edge"/>
          <c:yMode val="edge"/>
          <c:x val="0.24586047394190524"/>
          <c:y val="6.0838865821435861E-3"/>
          <c:w val="0.75186290337632278"/>
          <c:h val="0.93335576255658603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2016 год (проект)</c:v>
                </c:pt>
              </c:strCache>
            </c:strRef>
          </c:tx>
          <c:spPr>
            <a:effectLst/>
            <a:scene3d>
              <a:camera prst="orthographicFront"/>
              <a:lightRig rig="threePt" dir="t"/>
            </a:scene3d>
            <a:sp3d>
              <a:bevelT/>
            </a:sp3d>
          </c:spPr>
          <c:explosion val="4"/>
          <c:dPt>
            <c:idx val="0"/>
            <c:spPr>
              <a:solidFill>
                <a:srgbClr val="92D050"/>
              </a:solidFill>
              <a:ln>
                <a:solidFill>
                  <a:schemeClr val="accent3">
                    <a:lumMod val="75000"/>
                  </a:schemeClr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00B0F0"/>
              </a:solidFill>
              <a:ln>
                <a:solidFill>
                  <a:schemeClr val="accen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rgbClr val="FF0000"/>
              </a:solidFill>
              <a:effectLst/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3"/>
              <c:layout>
                <c:manualLayout>
                  <c:x val="8.5801277335551249E-2"/>
                  <c:y val="-0.10757570999555476"/>
                </c:manualLayout>
              </c:layout>
              <c:showVal val="1"/>
            </c:dLbl>
            <c:numFmt formatCode="General" sourceLinked="0"/>
            <c:txPr>
              <a:bodyPr/>
              <a:lstStyle/>
              <a:p>
                <a:pPr>
                  <a:defRPr sz="1000" b="1" baseline="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Лист1!$A$2:$A$5</c:f>
              <c:strCache>
                <c:ptCount val="4"/>
                <c:pt idx="0">
                  <c:v>Субвенции</c:v>
                </c:pt>
                <c:pt idx="1">
                  <c:v>Субсидии</c:v>
                </c:pt>
                <c:pt idx="2">
                  <c:v>Дотации</c:v>
                </c:pt>
                <c:pt idx="3">
                  <c:v>Иные межбюджетные трансферты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 formatCode="0.0">
                  <c:v>693.5</c:v>
                </c:pt>
                <c:pt idx="2" formatCode="0.0">
                  <c:v>250.6</c:v>
                </c:pt>
                <c:pt idx="3" formatCode="0.0">
                  <c:v>1.5</c:v>
                </c:pt>
              </c:numCache>
            </c:numRef>
          </c:val>
        </c:ser>
        <c:dLbls>
          <c:showCatName val="1"/>
          <c:showPercent val="1"/>
        </c:dLbls>
        <c:firstSliceAng val="30"/>
        <c:holeSize val="50"/>
      </c:doughnutChart>
      <c:spPr>
        <a:effectLst/>
      </c:spPr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40"/>
      <c:rotY val="280"/>
      <c:perspective val="0"/>
    </c:view3D>
    <c:plotArea>
      <c:layout>
        <c:manualLayout>
          <c:layoutTarget val="inner"/>
          <c:xMode val="edge"/>
          <c:yMode val="edge"/>
          <c:x val="0"/>
          <c:y val="3.700575353840566E-3"/>
          <c:w val="1"/>
          <c:h val="0.96214834988304598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2016 ГОД</c:v>
                </c:pt>
              </c:strCache>
            </c:strRef>
          </c:tx>
          <c:spPr>
            <a:ln w="17555">
              <a:solidFill>
                <a:srgbClr val="000000"/>
              </a:solidFill>
              <a:prstDash val="solid"/>
            </a:ln>
          </c:spPr>
          <c:explosion val="17"/>
          <c:dPt>
            <c:idx val="0"/>
            <c:spPr>
              <a:solidFill>
                <a:srgbClr val="4BACC6">
                  <a:lumMod val="60000"/>
                  <a:lumOff val="40000"/>
                  <a:alpha val="73000"/>
                </a:srgbClr>
              </a:solidFill>
              <a:ln w="17555">
                <a:noFill/>
                <a:prstDash val="solid"/>
              </a:ln>
            </c:spPr>
          </c:dPt>
          <c:dPt>
            <c:idx val="1"/>
            <c:spPr>
              <a:solidFill>
                <a:srgbClr val="99CC00">
                  <a:alpha val="64000"/>
                </a:srgbClr>
              </a:solidFill>
              <a:ln w="17555">
                <a:noFill/>
                <a:prstDash val="solid"/>
              </a:ln>
            </c:spPr>
          </c:dPt>
          <c:dPt>
            <c:idx val="2"/>
            <c:explosion val="30"/>
            <c:spPr>
              <a:solidFill>
                <a:srgbClr val="9999FF">
                  <a:alpha val="71000"/>
                </a:srgbClr>
              </a:solidFill>
              <a:ln w="17555">
                <a:noFill/>
                <a:prstDash val="solid"/>
              </a:ln>
            </c:spPr>
          </c:dPt>
          <c:dPt>
            <c:idx val="3"/>
            <c:explosion val="41"/>
            <c:spPr>
              <a:solidFill>
                <a:srgbClr val="00FF00"/>
              </a:solidFill>
              <a:ln w="17555">
                <a:solidFill>
                  <a:srgbClr val="000000"/>
                </a:solidFill>
                <a:prstDash val="solid"/>
              </a:ln>
            </c:spPr>
          </c:dPt>
          <c:dPt>
            <c:idx val="4"/>
            <c:explosion val="33"/>
            <c:spPr>
              <a:solidFill>
                <a:srgbClr val="FFFF00"/>
              </a:solidFill>
              <a:ln w="17555">
                <a:noFill/>
                <a:prstDash val="solid"/>
              </a:ln>
            </c:spPr>
          </c:dPt>
          <c:dPt>
            <c:idx val="5"/>
            <c:explosion val="31"/>
            <c:spPr>
              <a:solidFill>
                <a:srgbClr val="FF99CC">
                  <a:alpha val="57000"/>
                </a:srgbClr>
              </a:solidFill>
              <a:ln w="17555">
                <a:noFill/>
                <a:prstDash val="solid"/>
              </a:ln>
            </c:spPr>
          </c:dPt>
          <c:dLbls>
            <c:dLbl>
              <c:idx val="0"/>
              <c:layout>
                <c:manualLayout>
                  <c:x val="0.13202711672438985"/>
                  <c:y val="0.17213283402146598"/>
                </c:manualLayout>
              </c:layout>
              <c:dLblPos val="bestFit"/>
              <c:showVal val="1"/>
              <c:showCatName val="1"/>
              <c:showPercent val="1"/>
              <c:separator>
</c:separator>
            </c:dLbl>
            <c:dLbl>
              <c:idx val="1"/>
              <c:layout>
                <c:manualLayout>
                  <c:x val="-0.15685945893498221"/>
                  <c:y val="-8.6665483114489517E-2"/>
                </c:manualLayout>
              </c:layout>
              <c:dLblPos val="bestFit"/>
              <c:showVal val="1"/>
              <c:showCatName val="1"/>
              <c:showPercent val="1"/>
              <c:separator>
</c:separator>
            </c:dLbl>
            <c:dLbl>
              <c:idx val="2"/>
              <c:layout>
                <c:manualLayout>
                  <c:x val="0.1497194425130417"/>
                  <c:y val="-3.7143958479088052E-2"/>
                </c:manualLayout>
              </c:layout>
              <c:dLblPos val="bestFit"/>
              <c:showVal val="1"/>
              <c:showCatName val="1"/>
              <c:showPercent val="1"/>
              <c:separator>
</c:separator>
            </c:dLbl>
            <c:dLbl>
              <c:idx val="3"/>
              <c:layout>
                <c:manualLayout>
                  <c:x val="5.7831285189274004E-3"/>
                  <c:y val="2.3518906594793849E-2"/>
                </c:manualLayout>
              </c:layout>
              <c:tx>
                <c:rich>
                  <a:bodyPr/>
                  <a:lstStyle/>
                  <a:p>
                    <a:r>
                      <a:rPr lang="ru-RU" sz="900" dirty="0"/>
                      <a:t>Обслуживание государственного долга</a:t>
                    </a:r>
                    <a:r>
                      <a:rPr lang="ru-RU" dirty="0"/>
                      <a:t>
2 000,00
0,2%</a:t>
                    </a:r>
                  </a:p>
                </c:rich>
              </c:tx>
              <c:dLblPos val="bestFit"/>
              <c:showVal val="1"/>
              <c:showCatName val="1"/>
              <c:showPercent val="1"/>
              <c:separator>
</c:separator>
            </c:dLbl>
            <c:dLbl>
              <c:idx val="4"/>
              <c:layout>
                <c:manualLayout>
                  <c:x val="-0.18999845445058894"/>
                  <c:y val="3.8255884481303896E-2"/>
                </c:manualLayout>
              </c:layout>
              <c:dLblPos val="bestFit"/>
              <c:showVal val="1"/>
              <c:showCatName val="1"/>
              <c:showPercent val="1"/>
              <c:separator>
</c:separator>
            </c:dLbl>
            <c:dLbl>
              <c:idx val="5"/>
              <c:layout>
                <c:manualLayout>
                  <c:x val="-8.4277505506260023E-2"/>
                  <c:y val="1.0745803018883868E-3"/>
                </c:manualLayout>
              </c:layout>
              <c:tx>
                <c:rich>
                  <a:bodyPr/>
                  <a:lstStyle/>
                  <a:p>
                    <a:r>
                      <a:rPr lang="ru-RU" sz="1000" dirty="0"/>
                      <a:t>Муниципальное задание</a:t>
                    </a:r>
                    <a:r>
                      <a:rPr lang="ru-RU" dirty="0"/>
                      <a:t>
175 298,23
14,4%</a:t>
                    </a:r>
                  </a:p>
                </c:rich>
              </c:tx>
              <c:dLblPos val="bestFit"/>
              <c:showVal val="1"/>
              <c:showCatName val="1"/>
              <c:showPercent val="1"/>
              <c:separator>
</c:separator>
            </c:dLbl>
            <c:dLbl>
              <c:idx val="6"/>
              <c:layout>
                <c:manualLayout>
                  <c:x val="0.12276321991250627"/>
                  <c:y val="-9.4973306269273708E-2"/>
                </c:manualLayout>
              </c:layout>
              <c:numFmt formatCode="0.0%" sourceLinked="0"/>
              <c:spPr>
                <a:noFill/>
                <a:ln w="35111">
                  <a:noFill/>
                </a:ln>
              </c:spPr>
              <c:txPr>
                <a:bodyPr/>
                <a:lstStyle/>
                <a:p>
                  <a:pPr>
                    <a:defRPr sz="1106" b="1" i="0" u="none" strike="noStrike" baseline="0">
                      <a:solidFill>
                        <a:srgbClr val="000000"/>
                      </a:solidFill>
                      <a:latin typeface="Times New Roman"/>
                      <a:ea typeface="Times New Roman"/>
                      <a:cs typeface="Times New Roman"/>
                    </a:defRPr>
                  </a:pPr>
                  <a:endParaRPr lang="ru-RU"/>
                </a:p>
              </c:txPr>
              <c:dLblPos val="bestFit"/>
              <c:showVal val="1"/>
              <c:showCatName val="1"/>
              <c:showPercent val="1"/>
              <c:separator>
</c:separator>
            </c:dLbl>
            <c:dLbl>
              <c:idx val="7"/>
              <c:numFmt formatCode="0.0%" sourceLinked="0"/>
              <c:spPr>
                <a:noFill/>
                <a:ln w="35111">
                  <a:noFill/>
                </a:ln>
              </c:spPr>
              <c:txPr>
                <a:bodyPr/>
                <a:lstStyle/>
                <a:p>
                  <a:pPr>
                    <a:defRPr sz="1106" b="1" i="0" u="none" strike="noStrike" baseline="0">
                      <a:solidFill>
                        <a:srgbClr val="000000"/>
                      </a:solidFill>
                      <a:latin typeface="Times New Roman"/>
                      <a:ea typeface="Times New Roman"/>
                      <a:cs typeface="Times New Roman"/>
                    </a:defRPr>
                  </a:pPr>
                  <a:endParaRPr lang="ru-RU"/>
                </a:p>
              </c:txPr>
            </c:dLbl>
            <c:dLbl>
              <c:idx val="8"/>
              <c:numFmt formatCode="0.0%" sourceLinked="0"/>
              <c:spPr>
                <a:noFill/>
                <a:ln w="35111">
                  <a:noFill/>
                </a:ln>
              </c:spPr>
              <c:txPr>
                <a:bodyPr/>
                <a:lstStyle/>
                <a:p>
                  <a:pPr>
                    <a:defRPr sz="1106" b="1" i="0" u="none" strike="noStrike" baseline="0">
                      <a:solidFill>
                        <a:srgbClr val="000000"/>
                      </a:solidFill>
                      <a:latin typeface="Times New Roman"/>
                      <a:ea typeface="Times New Roman"/>
                      <a:cs typeface="Times New Roman"/>
                    </a:defRPr>
                  </a:pPr>
                  <a:endParaRPr lang="ru-RU"/>
                </a:p>
              </c:txPr>
            </c:dLbl>
            <c:dLbl>
              <c:idx val="10"/>
              <c:numFmt formatCode="0.0%" sourceLinked="0"/>
              <c:spPr>
                <a:noFill/>
                <a:ln w="35111">
                  <a:noFill/>
                </a:ln>
              </c:spPr>
              <c:txPr>
                <a:bodyPr/>
                <a:lstStyle/>
                <a:p>
                  <a:pPr>
                    <a:defRPr sz="1106" b="1" i="0" u="none" strike="noStrike" baseline="0">
                      <a:solidFill>
                        <a:srgbClr val="000000"/>
                      </a:solidFill>
                      <a:latin typeface="Times New Roman"/>
                      <a:ea typeface="Times New Roman"/>
                      <a:cs typeface="Times New Roman"/>
                    </a:defRPr>
                  </a:pPr>
                  <a:endParaRPr lang="ru-RU"/>
                </a:p>
              </c:txPr>
            </c:dLbl>
            <c:dLbl>
              <c:idx val="11"/>
              <c:numFmt formatCode="0.0%" sourceLinked="0"/>
              <c:spPr>
                <a:noFill/>
                <a:ln w="35111">
                  <a:noFill/>
                </a:ln>
              </c:spPr>
              <c:txPr>
                <a:bodyPr/>
                <a:lstStyle/>
                <a:p>
                  <a:pPr>
                    <a:defRPr sz="1106" b="1" i="0" u="none" strike="noStrike" baseline="0">
                      <a:solidFill>
                        <a:srgbClr val="000000"/>
                      </a:solidFill>
                      <a:latin typeface="Times New Roman"/>
                      <a:ea typeface="Times New Roman"/>
                      <a:cs typeface="Times New Roman"/>
                    </a:defRPr>
                  </a:pPr>
                  <a:endParaRPr lang="ru-RU"/>
                </a:p>
              </c:txPr>
            </c:dLbl>
            <c:numFmt formatCode="0.0%" sourceLinked="0"/>
            <c:spPr>
              <a:noFill/>
              <a:ln w="35111">
                <a:noFill/>
              </a:ln>
            </c:spPr>
            <c:txPr>
              <a:bodyPr/>
              <a:lstStyle/>
              <a:p>
                <a:pPr>
                  <a:defRPr sz="1037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dLblPos val="bestFit"/>
            <c:showVal val="1"/>
            <c:showCatName val="1"/>
            <c:showPercent val="1"/>
            <c:separator>
</c:separator>
            <c:showLeaderLines val="1"/>
          </c:dLbls>
          <c:cat>
            <c:strRef>
              <c:f>Sheet1!$A$2:$A$8</c:f>
              <c:strCache>
                <c:ptCount val="7"/>
                <c:pt idx="0">
                  <c:v>Оплата труда</c:v>
                </c:pt>
                <c:pt idx="1">
                  <c:v>Социальные выплаты и гарантии</c:v>
                </c:pt>
                <c:pt idx="2">
                  <c:v>Коммунальные услуги</c:v>
                </c:pt>
                <c:pt idx="3">
                  <c:v>Обслуживание государственного долга</c:v>
                </c:pt>
                <c:pt idx="4">
                  <c:v>Дорожный фонд</c:v>
                </c:pt>
                <c:pt idx="5">
                  <c:v>Муниципальное задание</c:v>
                </c:pt>
                <c:pt idx="6">
                  <c:v>Другие виды расходов</c:v>
                </c:pt>
              </c:strCache>
            </c:strRef>
          </c:cat>
          <c:val>
            <c:numRef>
              <c:f>Sheet1!$B$2:$B$8</c:f>
              <c:numCache>
                <c:formatCode>#,##0.00</c:formatCode>
                <c:ptCount val="7"/>
                <c:pt idx="0">
                  <c:v>425352.85</c:v>
                </c:pt>
                <c:pt idx="1">
                  <c:v>369757.5</c:v>
                </c:pt>
                <c:pt idx="2">
                  <c:v>41699.19</c:v>
                </c:pt>
                <c:pt idx="3">
                  <c:v>2000</c:v>
                </c:pt>
                <c:pt idx="4">
                  <c:v>20322.509999999911</c:v>
                </c:pt>
                <c:pt idx="5">
                  <c:v>175298.23</c:v>
                </c:pt>
                <c:pt idx="6">
                  <c:v>186998.84</c:v>
                </c:pt>
              </c:numCache>
            </c:numRef>
          </c:val>
        </c:ser>
        <c:dLbls>
          <c:showVal val="1"/>
          <c:showPercent val="1"/>
          <c:separator>
</c:separator>
        </c:dLbls>
      </c:pie3DChart>
    </c:plotArea>
    <c:plotVisOnly val="1"/>
    <c:dispBlanksAs val="zero"/>
  </c:chart>
  <c:spPr>
    <a:noFill/>
    <a:ln>
      <a:noFill/>
    </a:ln>
  </c:spPr>
  <c:txPr>
    <a:bodyPr/>
    <a:lstStyle/>
    <a:p>
      <a:pPr>
        <a:defRPr sz="1106" b="1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/>
  <c:userShapes r:id="rId2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60"/>
      <c:rotY val="260"/>
      <c:perspective val="0"/>
    </c:view3D>
    <c:plotArea>
      <c:layout>
        <c:manualLayout>
          <c:layoutTarget val="inner"/>
          <c:xMode val="edge"/>
          <c:yMode val="edge"/>
          <c:x val="0.19743735003450141"/>
          <c:y val="2.3125297460735182E-2"/>
          <c:w val="0.59155505198803959"/>
          <c:h val="0.82117745457600078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2013 ГОД</c:v>
                </c:pt>
              </c:strCache>
            </c:strRef>
          </c:tx>
          <c:spPr>
            <a:ln w="17995">
              <a:solidFill>
                <a:srgbClr val="000000"/>
              </a:solidFill>
              <a:prstDash val="solid"/>
            </a:ln>
          </c:spPr>
          <c:explosion val="13"/>
          <c:dPt>
            <c:idx val="0"/>
            <c:spPr>
              <a:solidFill>
                <a:srgbClr val="FF8080">
                  <a:alpha val="91000"/>
                </a:srgbClr>
              </a:solidFill>
              <a:ln w="17995">
                <a:noFill/>
                <a:prstDash val="solid"/>
              </a:ln>
            </c:spPr>
          </c:dPt>
          <c:dPt>
            <c:idx val="1"/>
            <c:spPr>
              <a:solidFill>
                <a:srgbClr val="FF00FF"/>
              </a:solidFill>
              <a:ln w="17995">
                <a:solidFill>
                  <a:srgbClr val="000000"/>
                </a:solidFill>
                <a:prstDash val="solid"/>
              </a:ln>
            </c:spPr>
          </c:dPt>
          <c:dPt>
            <c:idx val="2"/>
            <c:spPr>
              <a:solidFill>
                <a:srgbClr val="FF0000"/>
              </a:solidFill>
              <a:ln w="17995">
                <a:solidFill>
                  <a:srgbClr val="000000"/>
                </a:solidFill>
                <a:prstDash val="solid"/>
              </a:ln>
            </c:spPr>
          </c:dPt>
          <c:dPt>
            <c:idx val="3"/>
            <c:spPr>
              <a:solidFill>
                <a:srgbClr val="00FFFF">
                  <a:alpha val="44000"/>
                </a:srgbClr>
              </a:solidFill>
              <a:ln w="17995">
                <a:noFill/>
                <a:prstDash val="solid"/>
              </a:ln>
            </c:spPr>
          </c:dPt>
          <c:dPt>
            <c:idx val="4"/>
            <c:spPr>
              <a:solidFill>
                <a:srgbClr val="FFFF00">
                  <a:alpha val="64000"/>
                </a:srgbClr>
              </a:solidFill>
              <a:ln w="17995">
                <a:noFill/>
                <a:prstDash val="solid"/>
              </a:ln>
            </c:spPr>
          </c:dPt>
          <c:dPt>
            <c:idx val="5"/>
            <c:spPr>
              <a:solidFill>
                <a:srgbClr val="FF99CC"/>
              </a:solidFill>
              <a:ln w="17995">
                <a:solidFill>
                  <a:srgbClr val="000000"/>
                </a:solidFill>
                <a:prstDash val="solid"/>
              </a:ln>
            </c:spPr>
          </c:dPt>
          <c:dPt>
            <c:idx val="6"/>
            <c:spPr>
              <a:solidFill>
                <a:srgbClr val="99CC00"/>
              </a:solidFill>
              <a:ln w="17995">
                <a:solidFill>
                  <a:srgbClr val="000000"/>
                </a:solidFill>
                <a:prstDash val="solid"/>
              </a:ln>
            </c:spPr>
          </c:dPt>
          <c:dPt>
            <c:idx val="7"/>
            <c:spPr>
              <a:solidFill>
                <a:srgbClr val="0000FF"/>
              </a:solidFill>
              <a:ln w="17995">
                <a:solidFill>
                  <a:srgbClr val="000000"/>
                </a:solidFill>
                <a:prstDash val="solid"/>
              </a:ln>
            </c:spPr>
          </c:dPt>
          <c:dPt>
            <c:idx val="8"/>
            <c:spPr>
              <a:solidFill>
                <a:srgbClr val="00FF00"/>
              </a:solidFill>
              <a:ln w="17995">
                <a:solidFill>
                  <a:srgbClr val="000000"/>
                </a:solidFill>
                <a:prstDash val="solid"/>
              </a:ln>
            </c:spPr>
          </c:dPt>
          <c:dLbls>
            <c:dLbl>
              <c:idx val="0"/>
              <c:layout>
                <c:manualLayout>
                  <c:x val="0.15649906761327248"/>
                  <c:y val="9.470099946807151E-3"/>
                </c:manualLayout>
              </c:layout>
              <c:numFmt formatCode="0%" sourceLinked="0"/>
              <c:spPr>
                <a:noFill/>
                <a:ln w="35990">
                  <a:noFill/>
                </a:ln>
              </c:spPr>
              <c:txPr>
                <a:bodyPr/>
                <a:lstStyle/>
                <a:p>
                  <a:pPr>
                    <a:defRPr sz="779" b="1" i="0" u="none" strike="noStrike" baseline="0">
                      <a:solidFill>
                        <a:srgbClr val="000000"/>
                      </a:solidFill>
                      <a:latin typeface="Times New Roman"/>
                      <a:ea typeface="Times New Roman"/>
                      <a:cs typeface="Times New Roman"/>
                    </a:defRPr>
                  </a:pPr>
                  <a:endParaRPr lang="ru-RU"/>
                </a:p>
              </c:txPr>
              <c:dLblPos val="bestFit"/>
              <c:showVal val="1"/>
              <c:showPercent val="1"/>
              <c:separator>
</c:separator>
            </c:dLbl>
            <c:dLbl>
              <c:idx val="1"/>
              <c:layout>
                <c:manualLayout>
                  <c:x val="-8.8411787742370435E-2"/>
                  <c:y val="-4.8555409402536394E-2"/>
                </c:manualLayout>
              </c:layout>
              <c:dLblPos val="bestFit"/>
              <c:showVal val="1"/>
              <c:showPercent val="1"/>
              <c:separator>
</c:separator>
            </c:dLbl>
            <c:dLbl>
              <c:idx val="2"/>
              <c:layout>
                <c:manualLayout>
                  <c:x val="-6.5646823083381628E-2"/>
                  <c:y val="-0.18768557657341103"/>
                </c:manualLayout>
              </c:layout>
              <c:dLblPos val="bestFit"/>
              <c:showVal val="1"/>
              <c:showPercent val="1"/>
              <c:separator>
</c:separator>
            </c:dLbl>
            <c:dLbl>
              <c:idx val="3"/>
              <c:layout>
                <c:manualLayout>
                  <c:x val="6.4219894577104281E-2"/>
                  <c:y val="-9.4731445449201715E-2"/>
                </c:manualLayout>
              </c:layout>
              <c:numFmt formatCode="0%" sourceLinked="0"/>
              <c:spPr>
                <a:noFill/>
                <a:ln w="35990">
                  <a:noFill/>
                </a:ln>
              </c:spPr>
              <c:txPr>
                <a:bodyPr/>
                <a:lstStyle/>
                <a:p>
                  <a:pPr>
                    <a:defRPr sz="779" b="1" i="0" u="none" strike="noStrike" baseline="0">
                      <a:solidFill>
                        <a:srgbClr val="000000"/>
                      </a:solidFill>
                      <a:latin typeface="Times New Roman"/>
                      <a:ea typeface="Times New Roman"/>
                      <a:cs typeface="Times New Roman"/>
                    </a:defRPr>
                  </a:pPr>
                  <a:endParaRPr lang="ru-RU"/>
                </a:p>
              </c:txPr>
              <c:dLblPos val="bestFit"/>
              <c:showVal val="1"/>
              <c:showPercent val="1"/>
              <c:separator>
</c:separator>
            </c:dLbl>
            <c:dLbl>
              <c:idx val="4"/>
              <c:layout>
                <c:manualLayout>
                  <c:x val="-0.20201641099080594"/>
                  <c:y val="0.1639260617598477"/>
                </c:manualLayout>
              </c:layout>
              <c:dLblPos val="bestFit"/>
              <c:showVal val="1"/>
              <c:showPercent val="1"/>
              <c:separator>
</c:separator>
            </c:dLbl>
            <c:dLbl>
              <c:idx val="5"/>
              <c:layout>
                <c:manualLayout>
                  <c:x val="-0.12309343794070172"/>
                  <c:y val="0.11291539516783709"/>
                </c:manualLayout>
              </c:layout>
              <c:dLblPos val="bestFit"/>
              <c:showVal val="1"/>
              <c:showPercent val="1"/>
              <c:separator>
</c:separator>
            </c:dLbl>
            <c:dLbl>
              <c:idx val="6"/>
              <c:layout>
                <c:manualLayout>
                  <c:x val="0.10053434902531792"/>
                  <c:y val="-0.25037441314431302"/>
                </c:manualLayout>
              </c:layout>
              <c:dLblPos val="bestFit"/>
              <c:showVal val="1"/>
              <c:showPercent val="1"/>
              <c:separator>
</c:separator>
            </c:dLbl>
            <c:dLbl>
              <c:idx val="7"/>
              <c:layout>
                <c:manualLayout>
                  <c:x val="-1.174427768823917E-2"/>
                  <c:y val="0.16157975248871437"/>
                </c:manualLayout>
              </c:layout>
              <c:numFmt formatCode="0.00%" sourceLinked="0"/>
              <c:spPr>
                <a:noFill/>
                <a:ln w="35990">
                  <a:noFill/>
                </a:ln>
              </c:spPr>
              <c:txPr>
                <a:bodyPr/>
                <a:lstStyle/>
                <a:p>
                  <a:pPr>
                    <a:defRPr sz="850" b="1" i="0" u="none" strike="noStrike" baseline="0">
                      <a:solidFill>
                        <a:srgbClr val="000000"/>
                      </a:solidFill>
                      <a:latin typeface="Times New Roman"/>
                      <a:ea typeface="Times New Roman"/>
                      <a:cs typeface="Times New Roman"/>
                    </a:defRPr>
                  </a:pPr>
                  <a:endParaRPr lang="ru-RU"/>
                </a:p>
              </c:txPr>
              <c:dLblPos val="bestFit"/>
              <c:showVal val="1"/>
              <c:showPercent val="1"/>
              <c:separator>
</c:separator>
            </c:dLbl>
            <c:dLbl>
              <c:idx val="8"/>
              <c:layout>
                <c:manualLayout>
                  <c:x val="-3.2013021826168636E-2"/>
                  <c:y val="2.4176208740446261E-2"/>
                </c:manualLayout>
              </c:layout>
              <c:numFmt formatCode="0.00%" sourceLinked="0"/>
              <c:spPr>
                <a:noFill/>
                <a:ln w="35990">
                  <a:noFill/>
                </a:ln>
              </c:spPr>
              <c:txPr>
                <a:bodyPr/>
                <a:lstStyle/>
                <a:p>
                  <a:pPr>
                    <a:defRPr sz="850" b="1" i="0" u="none" strike="noStrike" baseline="0">
                      <a:solidFill>
                        <a:srgbClr val="000000"/>
                      </a:solidFill>
                      <a:latin typeface="Times New Roman"/>
                      <a:ea typeface="Times New Roman"/>
                      <a:cs typeface="Times New Roman"/>
                    </a:defRPr>
                  </a:pPr>
                  <a:endParaRPr lang="ru-RU"/>
                </a:p>
              </c:txPr>
              <c:dLblPos val="bestFit"/>
              <c:showVal val="1"/>
              <c:showPercent val="1"/>
              <c:separator>
</c:separator>
            </c:dLbl>
            <c:dLbl>
              <c:idx val="10"/>
              <c:numFmt formatCode="0%" sourceLinked="0"/>
              <c:spPr>
                <a:noFill/>
                <a:ln w="35990">
                  <a:noFill/>
                </a:ln>
              </c:spPr>
              <c:txPr>
                <a:bodyPr/>
                <a:lstStyle/>
                <a:p>
                  <a:pPr>
                    <a:defRPr sz="1134" b="1" i="0" u="none" strike="noStrike" baseline="0">
                      <a:solidFill>
                        <a:srgbClr val="000000"/>
                      </a:solidFill>
                      <a:latin typeface="Times New Roman"/>
                      <a:ea typeface="Times New Roman"/>
                      <a:cs typeface="Times New Roman"/>
                    </a:defRPr>
                  </a:pPr>
                  <a:endParaRPr lang="ru-RU"/>
                </a:p>
              </c:txPr>
              <c:dLblPos val="bestFit"/>
              <c:showVal val="1"/>
              <c:showPercent val="1"/>
              <c:separator>
</c:separator>
            </c:dLbl>
            <c:dLbl>
              <c:idx val="11"/>
              <c:layout>
                <c:manualLayout>
                  <c:xMode val="edge"/>
                  <c:yMode val="edge"/>
                  <c:x val="2.5270758122743812E-2"/>
                  <c:y val="0.64705882352942201"/>
                </c:manualLayout>
              </c:layout>
              <c:numFmt formatCode="0%" sourceLinked="0"/>
              <c:spPr>
                <a:noFill/>
                <a:ln w="35990">
                  <a:noFill/>
                </a:ln>
              </c:spPr>
              <c:txPr>
                <a:bodyPr/>
                <a:lstStyle/>
                <a:p>
                  <a:pPr>
                    <a:defRPr sz="1134" b="1" i="0" u="none" strike="noStrike" baseline="0">
                      <a:solidFill>
                        <a:srgbClr val="000000"/>
                      </a:solidFill>
                      <a:latin typeface="Times New Roman"/>
                      <a:ea typeface="Times New Roman"/>
                      <a:cs typeface="Times New Roman"/>
                    </a:defRPr>
                  </a:pPr>
                  <a:endParaRPr lang="ru-RU"/>
                </a:p>
              </c:txPr>
              <c:dLblPos val="bestFit"/>
              <c:showVal val="1"/>
              <c:showPercent val="1"/>
              <c:separator>
</c:separator>
            </c:dLbl>
            <c:numFmt formatCode="0%" sourceLinked="0"/>
            <c:spPr>
              <a:noFill/>
              <a:ln w="35990">
                <a:noFill/>
              </a:ln>
            </c:spPr>
            <c:txPr>
              <a:bodyPr/>
              <a:lstStyle/>
              <a:p>
                <a:pPr>
                  <a:defRPr sz="85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Val val="1"/>
            <c:showPercent val="1"/>
            <c:separator>
</c:separator>
            <c:showLeaderLines val="1"/>
          </c:dLbls>
          <c:cat>
            <c:strRef>
              <c:f>Sheet1!$A$2:$A$10</c:f>
              <c:strCache>
                <c:ptCount val="9"/>
                <c:pt idx="0">
                  <c:v>Общегосударственные вопросы</c:v>
                </c:pt>
                <c:pt idx="1">
                  <c:v>Нац.безопасность и правоохр.деятельность</c:v>
                </c:pt>
                <c:pt idx="2">
                  <c:v>Национальная экономика</c:v>
                </c:pt>
                <c:pt idx="3">
                  <c:v>Жилищно-коммунальное хозяйство</c:v>
                </c:pt>
                <c:pt idx="4">
                  <c:v>Образование</c:v>
                </c:pt>
                <c:pt idx="5">
                  <c:v>Культура</c:v>
                </c:pt>
                <c:pt idx="6">
                  <c:v>Социальная политика</c:v>
                </c:pt>
                <c:pt idx="7">
                  <c:v>Физическая культура и спорт</c:v>
                </c:pt>
                <c:pt idx="8">
                  <c:v>Обслуживание муниципального долга</c:v>
                </c:pt>
              </c:strCache>
            </c:strRef>
          </c:cat>
          <c:val>
            <c:numRef>
              <c:f>Sheet1!$B$2:$B$10</c:f>
              <c:numCache>
                <c:formatCode>General</c:formatCode>
                <c:ptCount val="9"/>
                <c:pt idx="0">
                  <c:v>101954.07</c:v>
                </c:pt>
                <c:pt idx="1">
                  <c:v>12477</c:v>
                </c:pt>
                <c:pt idx="2">
                  <c:v>22412.51</c:v>
                </c:pt>
                <c:pt idx="3">
                  <c:v>56435.39</c:v>
                </c:pt>
                <c:pt idx="4">
                  <c:v>602037.11</c:v>
                </c:pt>
                <c:pt idx="5">
                  <c:v>33134.18</c:v>
                </c:pt>
                <c:pt idx="6">
                  <c:v>388978.86</c:v>
                </c:pt>
                <c:pt idx="7">
                  <c:v>2000</c:v>
                </c:pt>
                <c:pt idx="8">
                  <c:v>2000</c:v>
                </c:pt>
              </c:numCache>
            </c:numRef>
          </c:val>
        </c:ser>
        <c:dLbls>
          <c:showVal val="1"/>
          <c:showPercent val="1"/>
          <c:separator>
</c:separator>
        </c:dLbls>
      </c:pie3DChart>
      <c:spPr>
        <a:solidFill>
          <a:schemeClr val="bg1"/>
        </a:solidFill>
        <a:ln w="35990">
          <a:noFill/>
        </a:ln>
      </c:spPr>
    </c:plotArea>
    <c:plotVisOnly val="1"/>
    <c:dispBlanksAs val="zero"/>
  </c:chart>
  <c:spPr>
    <a:solidFill>
      <a:schemeClr val="bg1"/>
    </a:solidFill>
    <a:ln>
      <a:noFill/>
    </a:ln>
  </c:spPr>
  <c:txPr>
    <a:bodyPr/>
    <a:lstStyle/>
    <a:p>
      <a:pPr>
        <a:defRPr sz="1134" b="1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60"/>
      <c:rotY val="190"/>
      <c:perspective val="0"/>
    </c:view3D>
    <c:plotArea>
      <c:layout>
        <c:manualLayout>
          <c:layoutTarget val="inner"/>
          <c:xMode val="edge"/>
          <c:yMode val="edge"/>
          <c:x val="0.19587179303032995"/>
          <c:y val="6.878887335708897E-2"/>
          <c:w val="0.65463323964647102"/>
          <c:h val="0.69227438722274659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2013 ГОД</c:v>
                </c:pt>
              </c:strCache>
            </c:strRef>
          </c:tx>
          <c:spPr>
            <a:ln w="17939">
              <a:solidFill>
                <a:srgbClr val="000000"/>
              </a:solidFill>
              <a:prstDash val="solid"/>
            </a:ln>
          </c:spPr>
          <c:explosion val="7"/>
          <c:dPt>
            <c:idx val="0"/>
            <c:spPr>
              <a:solidFill>
                <a:srgbClr val="FF8080">
                  <a:alpha val="91000"/>
                </a:srgbClr>
              </a:solidFill>
              <a:ln w="17939">
                <a:noFill/>
                <a:prstDash val="solid"/>
              </a:ln>
            </c:spPr>
          </c:dPt>
          <c:dPt>
            <c:idx val="1"/>
            <c:spPr>
              <a:solidFill>
                <a:srgbClr val="FF00FF"/>
              </a:solidFill>
              <a:ln w="17939">
                <a:solidFill>
                  <a:srgbClr val="000000"/>
                </a:solidFill>
                <a:prstDash val="solid"/>
              </a:ln>
            </c:spPr>
          </c:dPt>
          <c:dPt>
            <c:idx val="2"/>
            <c:spPr>
              <a:solidFill>
                <a:srgbClr val="FF0000"/>
              </a:solidFill>
              <a:ln w="17939">
                <a:solidFill>
                  <a:srgbClr val="000000"/>
                </a:solidFill>
                <a:prstDash val="solid"/>
              </a:ln>
            </c:spPr>
          </c:dPt>
          <c:dPt>
            <c:idx val="3"/>
            <c:spPr>
              <a:solidFill>
                <a:srgbClr val="00FFFF">
                  <a:alpha val="44000"/>
                </a:srgbClr>
              </a:solidFill>
              <a:ln w="17939">
                <a:noFill/>
                <a:prstDash val="solid"/>
              </a:ln>
            </c:spPr>
          </c:dPt>
          <c:dPt>
            <c:idx val="4"/>
            <c:spPr>
              <a:solidFill>
                <a:srgbClr val="FFFF00">
                  <a:alpha val="64000"/>
                </a:srgbClr>
              </a:solidFill>
              <a:ln w="17939">
                <a:noFill/>
                <a:prstDash val="solid"/>
              </a:ln>
            </c:spPr>
          </c:dPt>
          <c:dPt>
            <c:idx val="5"/>
            <c:spPr>
              <a:solidFill>
                <a:srgbClr val="FF99CC"/>
              </a:solidFill>
              <a:ln w="17939">
                <a:solidFill>
                  <a:srgbClr val="000000"/>
                </a:solidFill>
                <a:prstDash val="solid"/>
              </a:ln>
            </c:spPr>
          </c:dPt>
          <c:dPt>
            <c:idx val="6"/>
            <c:spPr>
              <a:solidFill>
                <a:srgbClr val="99CC00"/>
              </a:solidFill>
              <a:ln w="17939">
                <a:solidFill>
                  <a:srgbClr val="000000"/>
                </a:solidFill>
                <a:prstDash val="solid"/>
              </a:ln>
            </c:spPr>
          </c:dPt>
          <c:dPt>
            <c:idx val="7"/>
            <c:spPr>
              <a:solidFill>
                <a:srgbClr val="0000FF"/>
              </a:solidFill>
              <a:ln w="17939">
                <a:solidFill>
                  <a:srgbClr val="000000"/>
                </a:solidFill>
                <a:prstDash val="solid"/>
              </a:ln>
            </c:spPr>
          </c:dPt>
          <c:dPt>
            <c:idx val="8"/>
            <c:spPr>
              <a:solidFill>
                <a:srgbClr val="993366"/>
              </a:solidFill>
              <a:ln w="17939">
                <a:solidFill>
                  <a:srgbClr val="000000"/>
                </a:solidFill>
                <a:prstDash val="solid"/>
              </a:ln>
            </c:spPr>
          </c:dPt>
          <c:dLbls>
            <c:dLbl>
              <c:idx val="0"/>
              <c:layout>
                <c:manualLayout>
                  <c:x val="0.17301568656569458"/>
                  <c:y val="-0.15705243186969337"/>
                </c:manualLayout>
              </c:layout>
              <c:tx>
                <c:rich>
                  <a:bodyPr/>
                  <a:lstStyle/>
                  <a:p>
                    <a:pPr>
                      <a:defRPr sz="848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/>
                      <a:t>99869,91
20%</a:t>
                    </a:r>
                  </a:p>
                </c:rich>
              </c:tx>
              <c:spPr>
                <a:noFill/>
                <a:ln w="35878">
                  <a:noFill/>
                </a:ln>
              </c:spPr>
              <c:dLblPos val="bestFit"/>
            </c:dLbl>
            <c:dLbl>
              <c:idx val="1"/>
              <c:layout>
                <c:manualLayout>
                  <c:x val="-4.5454462460941827E-2"/>
                  <c:y val="5.5453191806589065E-2"/>
                </c:manualLayout>
              </c:layout>
              <c:numFmt formatCode="0%" sourceLinked="0"/>
              <c:spPr>
                <a:noFill/>
                <a:ln w="35878">
                  <a:noFill/>
                </a:ln>
              </c:spPr>
              <c:txPr>
                <a:bodyPr/>
                <a:lstStyle/>
                <a:p>
                  <a:pPr>
                    <a:defRPr sz="848" b="1" i="0" u="none" strike="noStrike" baseline="0">
                      <a:solidFill>
                        <a:srgbClr val="000000"/>
                      </a:solidFill>
                      <a:latin typeface="Times New Roman"/>
                      <a:ea typeface="Times New Roman"/>
                      <a:cs typeface="Times New Roman"/>
                    </a:defRPr>
                  </a:pPr>
                  <a:endParaRPr lang="ru-RU"/>
                </a:p>
              </c:txPr>
              <c:dLblPos val="bestFit"/>
              <c:showVal val="1"/>
              <c:showPercent val="1"/>
              <c:separator>
</c:separator>
            </c:dLbl>
            <c:dLbl>
              <c:idx val="2"/>
              <c:layout>
                <c:manualLayout>
                  <c:x val="-2.3186586994282207E-2"/>
                  <c:y val="-0.12417663194039857"/>
                </c:manualLayout>
              </c:layout>
              <c:numFmt formatCode="0%" sourceLinked="0"/>
              <c:spPr>
                <a:noFill/>
                <a:ln w="35878">
                  <a:noFill/>
                </a:ln>
              </c:spPr>
              <c:txPr>
                <a:bodyPr/>
                <a:lstStyle/>
                <a:p>
                  <a:pPr>
                    <a:defRPr sz="848" b="1" i="0" u="none" strike="noStrike" baseline="0">
                      <a:solidFill>
                        <a:srgbClr val="000000"/>
                      </a:solidFill>
                      <a:latin typeface="Times New Roman"/>
                      <a:ea typeface="Times New Roman"/>
                      <a:cs typeface="Times New Roman"/>
                    </a:defRPr>
                  </a:pPr>
                  <a:endParaRPr lang="ru-RU"/>
                </a:p>
              </c:txPr>
              <c:dLblPos val="bestFit"/>
              <c:showVal val="1"/>
              <c:showPercent val="1"/>
              <c:separator>
</c:separator>
            </c:dLbl>
            <c:dLbl>
              <c:idx val="3"/>
              <c:layout>
                <c:manualLayout>
                  <c:x val="0.16427148066180941"/>
                  <c:y val="7.9240284468496694E-2"/>
                </c:manualLayout>
              </c:layout>
              <c:numFmt formatCode="0%" sourceLinked="0"/>
              <c:spPr>
                <a:noFill/>
                <a:ln w="35878">
                  <a:noFill/>
                </a:ln>
              </c:spPr>
              <c:txPr>
                <a:bodyPr/>
                <a:lstStyle/>
                <a:p>
                  <a:pPr>
                    <a:defRPr sz="848" b="1" i="0" u="none" strike="noStrike" baseline="0">
                      <a:solidFill>
                        <a:srgbClr val="000000"/>
                      </a:solidFill>
                      <a:latin typeface="Times New Roman"/>
                      <a:ea typeface="Times New Roman"/>
                      <a:cs typeface="Times New Roman"/>
                    </a:defRPr>
                  </a:pPr>
                  <a:endParaRPr lang="ru-RU"/>
                </a:p>
              </c:txPr>
              <c:dLblPos val="bestFit"/>
              <c:showVal val="1"/>
              <c:showPercent val="1"/>
              <c:separator>
</c:separator>
            </c:dLbl>
            <c:dLbl>
              <c:idx val="4"/>
              <c:layout>
                <c:manualLayout>
                  <c:x val="-0.22521831617924779"/>
                  <c:y val="0.15819442066205441"/>
                </c:manualLayout>
              </c:layout>
              <c:tx>
                <c:rich>
                  <a:bodyPr/>
                  <a:lstStyle/>
                  <a:p>
                    <a:pPr>
                      <a:defRPr sz="848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/>
                      <a:t>297598,86
58%</a:t>
                    </a:r>
                  </a:p>
                </c:rich>
              </c:tx>
              <c:spPr>
                <a:noFill/>
                <a:ln w="35878">
                  <a:noFill/>
                </a:ln>
              </c:spPr>
              <c:dLblPos val="bestFit"/>
            </c:dLbl>
            <c:dLbl>
              <c:idx val="5"/>
              <c:layout>
                <c:manualLayout>
                  <c:x val="0.19125693370061508"/>
                  <c:y val="5.5344787511304424E-3"/>
                </c:manualLayout>
              </c:layout>
              <c:tx>
                <c:rich>
                  <a:bodyPr/>
                  <a:lstStyle/>
                  <a:p>
                    <a:pPr>
                      <a:defRPr sz="848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/>
                      <a:t>33134,18
6%</a:t>
                    </a:r>
                  </a:p>
                </c:rich>
              </c:tx>
              <c:spPr>
                <a:noFill/>
                <a:ln w="35878">
                  <a:noFill/>
                </a:ln>
              </c:spPr>
              <c:dLblPos val="bestFit"/>
            </c:dLbl>
            <c:dLbl>
              <c:idx val="6"/>
              <c:layout>
                <c:manualLayout>
                  <c:x val="0.11843952776822322"/>
                  <c:y val="6.2735433208531602E-2"/>
                </c:manualLayout>
              </c:layout>
              <c:numFmt formatCode="0.00%" sourceLinked="0"/>
              <c:spPr>
                <a:noFill/>
                <a:ln w="35878">
                  <a:noFill/>
                </a:ln>
              </c:spPr>
              <c:txPr>
                <a:bodyPr/>
                <a:lstStyle/>
                <a:p>
                  <a:pPr>
                    <a:defRPr sz="918" b="1" i="0" u="none" strike="noStrike" baseline="0">
                      <a:solidFill>
                        <a:srgbClr val="000000"/>
                      </a:solidFill>
                      <a:latin typeface="Times New Roman"/>
                      <a:ea typeface="Times New Roman"/>
                      <a:cs typeface="Times New Roman"/>
                    </a:defRPr>
                  </a:pPr>
                  <a:endParaRPr lang="ru-RU"/>
                </a:p>
              </c:txPr>
              <c:dLblPos val="bestFit"/>
              <c:showVal val="1"/>
              <c:showPercent val="1"/>
              <c:separator>
</c:separator>
            </c:dLbl>
            <c:dLbl>
              <c:idx val="7"/>
              <c:layout>
                <c:manualLayout>
                  <c:x val="-6.9090390942949775E-2"/>
                  <c:y val="5.8271147494245286E-2"/>
                </c:manualLayout>
              </c:layout>
              <c:numFmt formatCode="0.00%" sourceLinked="0"/>
              <c:spPr>
                <a:noFill/>
                <a:ln w="35878">
                  <a:noFill/>
                </a:ln>
              </c:spPr>
              <c:txPr>
                <a:bodyPr/>
                <a:lstStyle/>
                <a:p>
                  <a:pPr>
                    <a:defRPr sz="848" b="1" i="0" u="none" strike="noStrike" baseline="0">
                      <a:solidFill>
                        <a:srgbClr val="000000"/>
                      </a:solidFill>
                      <a:latin typeface="Times New Roman"/>
                      <a:ea typeface="Times New Roman"/>
                      <a:cs typeface="Times New Roman"/>
                    </a:defRPr>
                  </a:pPr>
                  <a:endParaRPr lang="ru-RU"/>
                </a:p>
              </c:txPr>
              <c:dLblPos val="bestFit"/>
              <c:showVal val="1"/>
              <c:showPercent val="1"/>
              <c:separator>
</c:separator>
            </c:dLbl>
            <c:dLbl>
              <c:idx val="8"/>
              <c:layout>
                <c:manualLayout>
                  <c:x val="-0.22679828324776893"/>
                  <c:y val="-3.2172146133852941E-2"/>
                </c:manualLayout>
              </c:layout>
              <c:numFmt formatCode="0.00%" sourceLinked="0"/>
              <c:spPr>
                <a:noFill/>
                <a:ln w="35878">
                  <a:noFill/>
                </a:ln>
              </c:spPr>
              <c:txPr>
                <a:bodyPr/>
                <a:lstStyle/>
                <a:p>
                  <a:pPr>
                    <a:defRPr sz="918" b="1" i="0" u="none" strike="noStrike" baseline="0">
                      <a:solidFill>
                        <a:srgbClr val="000000"/>
                      </a:solidFill>
                      <a:latin typeface="Times New Roman"/>
                      <a:ea typeface="Times New Roman"/>
                      <a:cs typeface="Times New Roman"/>
                    </a:defRPr>
                  </a:pPr>
                  <a:endParaRPr lang="ru-RU"/>
                </a:p>
              </c:txPr>
              <c:dLblPos val="bestFit"/>
              <c:showVal val="1"/>
              <c:showPercent val="1"/>
              <c:separator>
</c:separator>
            </c:dLbl>
            <c:dLbl>
              <c:idx val="10"/>
              <c:numFmt formatCode="0%" sourceLinked="0"/>
              <c:spPr>
                <a:noFill/>
                <a:ln w="35878">
                  <a:noFill/>
                </a:ln>
              </c:spPr>
              <c:txPr>
                <a:bodyPr/>
                <a:lstStyle/>
                <a:p>
                  <a:pPr>
                    <a:defRPr sz="1165" b="1" i="0" u="none" strike="noStrike" baseline="0">
                      <a:solidFill>
                        <a:srgbClr val="000000"/>
                      </a:solidFill>
                      <a:latin typeface="Times New Roman"/>
                      <a:ea typeface="Times New Roman"/>
                      <a:cs typeface="Times New Roman"/>
                    </a:defRPr>
                  </a:pPr>
                  <a:endParaRPr lang="ru-RU"/>
                </a:p>
              </c:txPr>
              <c:dLblPos val="bestFit"/>
              <c:showVal val="1"/>
              <c:showPercent val="1"/>
              <c:separator>
</c:separator>
            </c:dLbl>
            <c:dLbl>
              <c:idx val="11"/>
              <c:layout>
                <c:manualLayout>
                  <c:xMode val="edge"/>
                  <c:yMode val="edge"/>
                  <c:x val="2.7667984189723688E-2"/>
                  <c:y val="0.54017857142857806"/>
                </c:manualLayout>
              </c:layout>
              <c:numFmt formatCode="0%" sourceLinked="0"/>
              <c:spPr>
                <a:noFill/>
                <a:ln w="35878">
                  <a:noFill/>
                </a:ln>
              </c:spPr>
              <c:txPr>
                <a:bodyPr/>
                <a:lstStyle/>
                <a:p>
                  <a:pPr>
                    <a:defRPr sz="1165" b="1" i="0" u="none" strike="noStrike" baseline="0">
                      <a:solidFill>
                        <a:srgbClr val="000000"/>
                      </a:solidFill>
                      <a:latin typeface="Times New Roman"/>
                      <a:ea typeface="Times New Roman"/>
                      <a:cs typeface="Times New Roman"/>
                    </a:defRPr>
                  </a:pPr>
                  <a:endParaRPr lang="ru-RU"/>
                </a:p>
              </c:txPr>
              <c:dLblPos val="bestFit"/>
              <c:showVal val="1"/>
              <c:showPercent val="1"/>
              <c:separator>
</c:separator>
            </c:dLbl>
            <c:numFmt formatCode="0%" sourceLinked="0"/>
            <c:spPr>
              <a:noFill/>
              <a:ln w="35878">
                <a:noFill/>
              </a:ln>
            </c:spPr>
            <c:txPr>
              <a:bodyPr/>
              <a:lstStyle/>
              <a:p>
                <a:pPr>
                  <a:defRPr sz="918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Val val="1"/>
            <c:showPercent val="1"/>
            <c:separator>
</c:separator>
            <c:showLeaderLines val="1"/>
          </c:dLbls>
          <c:cat>
            <c:strRef>
              <c:f>Sheet1!$A$2:$A$10</c:f>
              <c:strCache>
                <c:ptCount val="9"/>
                <c:pt idx="0">
                  <c:v>Общегосударственные вопросы</c:v>
                </c:pt>
                <c:pt idx="1">
                  <c:v>Нац.безопасность и правоохр.деятельность</c:v>
                </c:pt>
                <c:pt idx="2">
                  <c:v>Национальная экономика</c:v>
                </c:pt>
                <c:pt idx="3">
                  <c:v>Жилищно-коммунальное хозяйство</c:v>
                </c:pt>
                <c:pt idx="4">
                  <c:v>Образование</c:v>
                </c:pt>
                <c:pt idx="5">
                  <c:v>Культура</c:v>
                </c:pt>
                <c:pt idx="6">
                  <c:v>Социальная политика</c:v>
                </c:pt>
                <c:pt idx="7">
                  <c:v>Физическая культура и спорт</c:v>
                </c:pt>
                <c:pt idx="8">
                  <c:v>Обслуживание муниципального долга</c:v>
                </c:pt>
              </c:strCache>
            </c:strRef>
          </c:cat>
          <c:val>
            <c:numRef>
              <c:f>Sheet1!$B$2:$B$10</c:f>
              <c:numCache>
                <c:formatCode>General</c:formatCode>
                <c:ptCount val="9"/>
                <c:pt idx="0">
                  <c:v>99869.909999999989</c:v>
                </c:pt>
                <c:pt idx="1">
                  <c:v>12477</c:v>
                </c:pt>
                <c:pt idx="2">
                  <c:v>22412.51</c:v>
                </c:pt>
                <c:pt idx="3">
                  <c:v>54995.39</c:v>
                </c:pt>
                <c:pt idx="4">
                  <c:v>297598.86</c:v>
                </c:pt>
                <c:pt idx="5">
                  <c:v>33134.18</c:v>
                </c:pt>
                <c:pt idx="6">
                  <c:v>1920</c:v>
                </c:pt>
                <c:pt idx="7">
                  <c:v>2000</c:v>
                </c:pt>
                <c:pt idx="8">
                  <c:v>2000</c:v>
                </c:pt>
              </c:numCache>
            </c:numRef>
          </c:val>
        </c:ser>
        <c:dLbls>
          <c:showVal val="1"/>
          <c:showPercent val="1"/>
          <c:separator>
</c:separator>
        </c:dLbls>
      </c:pie3DChart>
      <c:spPr>
        <a:solidFill>
          <a:schemeClr val="bg1"/>
        </a:solidFill>
        <a:ln w="35878">
          <a:noFill/>
        </a:ln>
      </c:spPr>
    </c:plotArea>
    <c:plotVisOnly val="1"/>
    <c:dispBlanksAs val="zero"/>
  </c:chart>
  <c:spPr>
    <a:noFill/>
    <a:ln>
      <a:noFill/>
    </a:ln>
  </c:spPr>
  <c:txPr>
    <a:bodyPr/>
    <a:lstStyle/>
    <a:p>
      <a:pPr>
        <a:defRPr sz="1130" b="1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hPercent val="77"/>
      <c:depthPercent val="100"/>
      <c:rAngAx val="1"/>
    </c:view3D>
    <c:floor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spPr>
        <a:noFill/>
        <a:ln w="12700">
          <a:solidFill>
            <a:schemeClr val="tx1"/>
          </a:solidFill>
          <a:prstDash val="solid"/>
        </a:ln>
      </c:spPr>
    </c:sideWall>
    <c:backWall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0.10530175567766067"/>
          <c:y val="3.8207744456519734E-2"/>
          <c:w val="0.63481922837444371"/>
          <c:h val="0.83133202174888676"/>
        </c:manualLayout>
      </c:layout>
      <c:bar3DChart>
        <c:barDir val="col"/>
        <c:grouping val="clustered"/>
        <c:ser>
          <c:idx val="0"/>
          <c:order val="0"/>
          <c:tx>
            <c:strRef>
              <c:f>Sheet1!$A$2</c:f>
              <c:strCache>
                <c:ptCount val="1"/>
                <c:pt idx="0">
                  <c:v>Программные расходы</c:v>
                </c:pt>
              </c:strCache>
            </c:strRef>
          </c:tx>
          <c:spPr>
            <a:solidFill>
              <a:srgbClr val="CCECFF"/>
            </a:solidFill>
            <a:ln w="7749">
              <a:solidFill>
                <a:schemeClr val="tx1"/>
              </a:solidFill>
              <a:prstDash val="solid"/>
            </a:ln>
          </c:spPr>
          <c:dLbls>
            <c:dLbl>
              <c:idx val="0"/>
              <c:layout>
                <c:manualLayout>
                  <c:x val="1.3418413027373658E-2"/>
                  <c:y val="-2.0553953544798755E-2"/>
                </c:manualLayout>
              </c:layout>
              <c:showVal val="1"/>
            </c:dLbl>
            <c:dLbl>
              <c:idx val="1"/>
              <c:layout>
                <c:manualLayout>
                  <c:x val="1.1118352580796196E-2"/>
                  <c:y val="-1.7067141076771802E-2"/>
                </c:manualLayout>
              </c:layout>
              <c:showVal val="1"/>
            </c:dLbl>
            <c:dLbl>
              <c:idx val="2"/>
              <c:layout>
                <c:manualLayout>
                  <c:x val="1.4578278198923315E-2"/>
                  <c:y val="9.0649912999363064E-2"/>
                </c:manualLayout>
              </c:layout>
              <c:showVal val="1"/>
            </c:dLbl>
            <c:spPr>
              <a:noFill/>
              <a:ln w="14654">
                <a:noFill/>
              </a:ln>
            </c:spPr>
            <c:txPr>
              <a:bodyPr/>
              <a:lstStyle/>
              <a:p>
                <a:pPr>
                  <a:defRPr sz="1159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ru-RU"/>
              </a:p>
            </c:txPr>
            <c:showVal val="1"/>
          </c:dLbls>
          <c:cat>
            <c:strRef>
              <c:f>Sheet1!$B$1:$E$1</c:f>
              <c:strCache>
                <c:ptCount val="3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</c:strCache>
            </c:strRef>
          </c:cat>
          <c:val>
            <c:numRef>
              <c:f>Sheet1!$B$2:$E$2</c:f>
              <c:numCache>
                <c:formatCode>0%</c:formatCode>
                <c:ptCount val="3"/>
                <c:pt idx="0">
                  <c:v>0.63000000000000189</c:v>
                </c:pt>
                <c:pt idx="1">
                  <c:v>0.59</c:v>
                </c:pt>
                <c:pt idx="2">
                  <c:v>0.99199999999999999</c:v>
                </c:pt>
              </c:numCache>
            </c:numRef>
          </c:val>
          <c:shape val="cylinder"/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Непрограммные расходы</c:v>
                </c:pt>
              </c:strCache>
            </c:strRef>
          </c:tx>
          <c:spPr>
            <a:solidFill>
              <a:srgbClr val="FFFF99"/>
            </a:solidFill>
            <a:ln w="7749">
              <a:solidFill>
                <a:schemeClr val="tx1"/>
              </a:solidFill>
              <a:prstDash val="solid"/>
            </a:ln>
          </c:spPr>
          <c:dLbls>
            <c:dLbl>
              <c:idx val="0"/>
              <c:layout>
                <c:manualLayout>
                  <c:x val="2.2933704193538126E-2"/>
                  <c:y val="-1.5610484870542542E-2"/>
                </c:manualLayout>
              </c:layout>
              <c:showVal val="1"/>
            </c:dLbl>
            <c:dLbl>
              <c:idx val="1"/>
              <c:layout>
                <c:manualLayout>
                  <c:x val="1.7503337224662761E-2"/>
                  <c:y val="-2.1950468391830777E-2"/>
                </c:manualLayout>
              </c:layout>
              <c:showVal val="1"/>
            </c:dLbl>
            <c:dLbl>
              <c:idx val="2"/>
              <c:layout>
                <c:manualLayout>
                  <c:x val="1.7414977116652804E-2"/>
                  <c:y val="-2.9348255062589697E-2"/>
                </c:manualLayout>
              </c:layout>
              <c:showVal val="1"/>
            </c:dLbl>
            <c:spPr>
              <a:noFill/>
              <a:ln w="14654">
                <a:noFill/>
              </a:ln>
            </c:spPr>
            <c:txPr>
              <a:bodyPr/>
              <a:lstStyle/>
              <a:p>
                <a:pPr>
                  <a:defRPr sz="1159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ru-RU"/>
              </a:p>
            </c:txPr>
            <c:showVal val="1"/>
          </c:dLbls>
          <c:cat>
            <c:strRef>
              <c:f>Sheet1!$B$1:$E$1</c:f>
              <c:strCache>
                <c:ptCount val="3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</c:strCache>
            </c:strRef>
          </c:cat>
          <c:val>
            <c:numRef>
              <c:f>Sheet1!$B$3:$E$3</c:f>
              <c:numCache>
                <c:formatCode>0%</c:formatCode>
                <c:ptCount val="3"/>
                <c:pt idx="0">
                  <c:v>0.37000000000000038</c:v>
                </c:pt>
                <c:pt idx="1">
                  <c:v>0.41000000000000031</c:v>
                </c:pt>
                <c:pt idx="2">
                  <c:v>8.0000000000000227E-3</c:v>
                </c:pt>
              </c:numCache>
            </c:numRef>
          </c:val>
          <c:shape val="cylinder"/>
        </c:ser>
        <c:gapDepth val="0"/>
        <c:shape val="box"/>
        <c:axId val="117736576"/>
        <c:axId val="117738112"/>
        <c:axId val="0"/>
      </c:bar3DChart>
      <c:catAx>
        <c:axId val="117736576"/>
        <c:scaling>
          <c:orientation val="minMax"/>
        </c:scaling>
        <c:axPos val="b"/>
        <c:numFmt formatCode="General" sourceLinked="1"/>
        <c:tickLblPos val="low"/>
        <c:spPr>
          <a:ln w="1937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159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ru-RU"/>
          </a:p>
        </c:txPr>
        <c:crossAx val="117738112"/>
        <c:crosses val="autoZero"/>
        <c:auto val="1"/>
        <c:lblAlgn val="ctr"/>
        <c:lblOffset val="100"/>
        <c:tickLblSkip val="1"/>
        <c:tickMarkSkip val="1"/>
      </c:catAx>
      <c:valAx>
        <c:axId val="117738112"/>
        <c:scaling>
          <c:orientation val="minMax"/>
        </c:scaling>
        <c:axPos val="l"/>
        <c:majorGridlines>
          <c:spPr>
            <a:ln w="1937">
              <a:solidFill>
                <a:schemeClr val="tx1"/>
              </a:solidFill>
              <a:prstDash val="solid"/>
            </a:ln>
          </c:spPr>
        </c:majorGridlines>
        <c:numFmt formatCode="0%" sourceLinked="1"/>
        <c:tickLblPos val="nextTo"/>
        <c:spPr>
          <a:ln w="1937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159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ru-RU"/>
          </a:p>
        </c:txPr>
        <c:crossAx val="117736576"/>
        <c:crosses val="autoZero"/>
        <c:crossBetween val="between"/>
      </c:valAx>
      <c:spPr>
        <a:noFill/>
        <a:ln w="14654">
          <a:noFill/>
        </a:ln>
      </c:spPr>
    </c:plotArea>
    <c:legend>
      <c:legendPos val="r"/>
      <c:layout>
        <c:manualLayout>
          <c:xMode val="edge"/>
          <c:yMode val="edge"/>
          <c:x val="0.74592432279951915"/>
          <c:y val="4.0152963671128104E-2"/>
          <c:w val="0.25093778760444235"/>
          <c:h val="0.25430210325048141"/>
        </c:manualLayout>
      </c:layout>
      <c:spPr>
        <a:noFill/>
        <a:ln w="1937">
          <a:solidFill>
            <a:schemeClr val="tx1"/>
          </a:solidFill>
          <a:prstDash val="solid"/>
        </a:ln>
      </c:spPr>
      <c:txPr>
        <a:bodyPr/>
        <a:lstStyle/>
        <a:p>
          <a:pPr>
            <a:defRPr sz="900" b="1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ru-RU"/>
        </a:p>
      </c:txPr>
    </c:legend>
    <c:plotVisOnly val="1"/>
    <c:dispBlanksAs val="gap"/>
  </c:chart>
  <c:spPr>
    <a:noFill/>
    <a:ln>
      <a:noFill/>
    </a:ln>
  </c:spPr>
  <c:txPr>
    <a:bodyPr/>
    <a:lstStyle/>
    <a:p>
      <a:pPr>
        <a:defRPr sz="1159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ru-RU"/>
    </a:p>
  </c:txPr>
  <c:externalData r:id="rId1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60"/>
      <c:rotY val="260"/>
      <c:perspective val="0"/>
    </c:view3D>
    <c:plotArea>
      <c:layout>
        <c:manualLayout>
          <c:layoutTarget val="inner"/>
          <c:xMode val="edge"/>
          <c:yMode val="edge"/>
          <c:x val="0.25557736267033815"/>
          <c:y val="7.4346657241677924E-2"/>
          <c:w val="0.70418464926216151"/>
          <c:h val="0.86314286001510065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2015 год</c:v>
                </c:pt>
              </c:strCache>
            </c:strRef>
          </c:tx>
          <c:spPr>
            <a:solidFill>
              <a:srgbClr val="008000"/>
            </a:solidFill>
            <a:ln w="17704">
              <a:solidFill>
                <a:srgbClr val="000000"/>
              </a:solidFill>
              <a:prstDash val="solid"/>
            </a:ln>
          </c:spPr>
          <c:explosion val="10"/>
          <c:dPt>
            <c:idx val="0"/>
            <c:spPr>
              <a:solidFill>
                <a:schemeClr val="accent2">
                  <a:lumMod val="40000"/>
                  <a:lumOff val="60000"/>
                </a:schemeClr>
              </a:solidFill>
              <a:ln w="17704">
                <a:solidFill>
                  <a:srgbClr val="000000"/>
                </a:solidFill>
                <a:prstDash val="solid"/>
              </a:ln>
            </c:spPr>
          </c:dPt>
          <c:dPt>
            <c:idx val="1"/>
            <c:spPr>
              <a:solidFill>
                <a:srgbClr val="FF99FF"/>
              </a:solidFill>
              <a:ln w="17704">
                <a:solidFill>
                  <a:srgbClr val="000000"/>
                </a:solidFill>
                <a:prstDash val="solid"/>
              </a:ln>
            </c:spPr>
          </c:dPt>
          <c:dPt>
            <c:idx val="2"/>
            <c:spPr>
              <a:solidFill>
                <a:srgbClr val="99CC00"/>
              </a:solidFill>
              <a:ln w="17704">
                <a:solidFill>
                  <a:srgbClr val="000000"/>
                </a:solidFill>
                <a:prstDash val="solid"/>
              </a:ln>
            </c:spPr>
          </c:dPt>
          <c:dPt>
            <c:idx val="3"/>
            <c:spPr>
              <a:solidFill>
                <a:srgbClr val="00FFFF"/>
              </a:solidFill>
              <a:ln w="17704">
                <a:solidFill>
                  <a:srgbClr val="000000"/>
                </a:solidFill>
                <a:prstDash val="solid"/>
              </a:ln>
            </c:spPr>
          </c:dPt>
          <c:dPt>
            <c:idx val="4"/>
            <c:spPr>
              <a:solidFill>
                <a:srgbClr val="FFFF00"/>
              </a:solidFill>
              <a:ln w="17704">
                <a:solidFill>
                  <a:srgbClr val="000000"/>
                </a:solidFill>
                <a:prstDash val="solid"/>
              </a:ln>
            </c:spPr>
          </c:dPt>
          <c:dLbls>
            <c:dLbl>
              <c:idx val="0"/>
              <c:layout>
                <c:manualLayout>
                  <c:x val="-0.28184237531981593"/>
                  <c:y val="2.2843029142241813E-2"/>
                </c:manualLayout>
              </c:layout>
              <c:tx>
                <c:rich>
                  <a:bodyPr/>
                  <a:lstStyle/>
                  <a:p>
                    <a:pPr>
                      <a:defRPr sz="837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 dirty="0" smtClean="0"/>
                      <a:t> </a:t>
                    </a:r>
                    <a:r>
                      <a:rPr lang="en-US" dirty="0" smtClean="0"/>
                      <a:t>571521,4</a:t>
                    </a:r>
                    <a:endParaRPr lang="en-US" dirty="0"/>
                  </a:p>
                </c:rich>
              </c:tx>
              <c:spPr>
                <a:noFill/>
                <a:ln w="18774">
                  <a:noFill/>
                </a:ln>
              </c:spPr>
              <c:dLblPos val="bestFit"/>
            </c:dLbl>
            <c:dLbl>
              <c:idx val="1"/>
              <c:layout>
                <c:manualLayout>
                  <c:x val="0.10881290598743212"/>
                  <c:y val="-0.11105993563000337"/>
                </c:manualLayout>
              </c:layout>
              <c:dLblPos val="bestFit"/>
              <c:showVal val="1"/>
            </c:dLbl>
            <c:dLbl>
              <c:idx val="2"/>
              <c:layout>
                <c:manualLayout>
                  <c:x val="-5.5164089416309979E-2"/>
                  <c:y val="8.1848749250324329E-2"/>
                </c:manualLayout>
              </c:layout>
              <c:dLblPos val="bestFit"/>
              <c:showVal val="1"/>
            </c:dLbl>
            <c:dLbl>
              <c:idx val="3"/>
              <c:layout>
                <c:manualLayout>
                  <c:x val="-3.7858185222118201E-2"/>
                  <c:y val="-1.8402625961681143E-2"/>
                </c:manualLayout>
              </c:layout>
              <c:dLblPos val="bestFit"/>
              <c:showVal val="1"/>
            </c:dLbl>
            <c:dLbl>
              <c:idx val="4"/>
              <c:layout>
                <c:manualLayout>
                  <c:x val="-3.9168685571559697E-2"/>
                  <c:y val="-9.8951805042405611E-2"/>
                </c:manualLayout>
              </c:layout>
              <c:dLblPos val="bestFit"/>
              <c:showVal val="1"/>
            </c:dLbl>
            <c:dLbl>
              <c:idx val="5"/>
              <c:dLblPos val="bestFit"/>
              <c:showVal val="1"/>
            </c:dLbl>
            <c:dLbl>
              <c:idx val="6"/>
              <c:layout>
                <c:manualLayout>
                  <c:xMode val="edge"/>
                  <c:yMode val="edge"/>
                  <c:x val="0.50188679245283019"/>
                  <c:y val="0.90270270270270259"/>
                </c:manualLayout>
              </c:layout>
              <c:dLblPos val="bestFit"/>
              <c:showVal val="1"/>
            </c:dLbl>
            <c:dLbl>
              <c:idx val="7"/>
              <c:layout>
                <c:manualLayout>
                  <c:xMode val="edge"/>
                  <c:yMode val="edge"/>
                  <c:x val="8.6792452830188674E-2"/>
                  <c:y val="0.98918918918918919"/>
                </c:manualLayout>
              </c:layout>
              <c:dLblPos val="bestFit"/>
              <c:showVal val="1"/>
            </c:dLbl>
            <c:dLbl>
              <c:idx val="8"/>
              <c:layout>
                <c:manualLayout>
                  <c:xMode val="edge"/>
                  <c:yMode val="edge"/>
                  <c:x val="7.5471698113207834E-3"/>
                  <c:y val="0.66486486486486485"/>
                </c:manualLayout>
              </c:layout>
              <c:dLblPos val="bestFit"/>
              <c:showVal val="1"/>
            </c:dLbl>
            <c:dLbl>
              <c:idx val="10"/>
              <c:spPr>
                <a:noFill/>
                <a:ln w="18774">
                  <a:noFill/>
                </a:ln>
              </c:spPr>
              <c:txPr>
                <a:bodyPr/>
                <a:lstStyle/>
                <a:p>
                  <a:pPr>
                    <a:defRPr sz="1116" b="1" i="0" u="none" strike="noStrike" baseline="0">
                      <a:solidFill>
                        <a:srgbClr val="000000"/>
                      </a:solidFill>
                      <a:latin typeface="Times New Roman"/>
                      <a:ea typeface="Times New Roman"/>
                      <a:cs typeface="Times New Roman"/>
                    </a:defRPr>
                  </a:pPr>
                  <a:endParaRPr lang="ru-RU"/>
                </a:p>
              </c:txPr>
              <c:dLblPos val="bestFit"/>
              <c:showVal val="1"/>
            </c:dLbl>
            <c:dLbl>
              <c:idx val="11"/>
              <c:layout>
                <c:manualLayout>
                  <c:xMode val="edge"/>
                  <c:yMode val="edge"/>
                  <c:x val="2.6415094339622643E-2"/>
                  <c:y val="0.65405405405406014"/>
                </c:manualLayout>
              </c:layout>
              <c:spPr>
                <a:noFill/>
                <a:ln w="18774">
                  <a:noFill/>
                </a:ln>
              </c:spPr>
              <c:txPr>
                <a:bodyPr/>
                <a:lstStyle/>
                <a:p>
                  <a:pPr>
                    <a:defRPr sz="1116" b="1" i="0" u="none" strike="noStrike" baseline="0">
                      <a:solidFill>
                        <a:srgbClr val="000000"/>
                      </a:solidFill>
                      <a:latin typeface="Times New Roman"/>
                      <a:ea typeface="Times New Roman"/>
                      <a:cs typeface="Times New Roman"/>
                    </a:defRPr>
                  </a:pPr>
                  <a:endParaRPr lang="ru-RU"/>
                </a:p>
              </c:txPr>
              <c:dLblPos val="bestFit"/>
              <c:showVal val="1"/>
            </c:dLbl>
            <c:spPr>
              <a:noFill/>
              <a:ln w="18774">
                <a:noFill/>
              </a:ln>
            </c:spPr>
            <c:txPr>
              <a:bodyPr/>
              <a:lstStyle/>
              <a:p>
                <a:pPr>
                  <a:defRPr sz="835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Sheet1!$A$2:$A$6</c:f>
              <c:strCache>
                <c:ptCount val="5"/>
                <c:pt idx="0">
                  <c:v>Развитие образования и молодежной политики</c:v>
                </c:pt>
                <c:pt idx="1">
                  <c:v>Развитие жилищно-коммунального хозяйства, защита населения и тер¬ритории от чрезвычайных ситуаций</c:v>
                </c:pt>
                <c:pt idx="2">
                  <c:v>Развитие культуры и спорта  </c:v>
                </c:pt>
                <c:pt idx="3">
                  <c:v>Обеспечение безо¬пасности дорожного дви¬жения</c:v>
                </c:pt>
                <c:pt idx="4">
                  <c:v>Модернизация экономики, развитие инноваций, малого и среднего бизнеса, туризма и улучшение инвестиционного климата</c:v>
                </c:pt>
              </c:strCache>
            </c:strRef>
          </c:cat>
          <c:val>
            <c:numRef>
              <c:f>Sheet1!$B$2:$B$6</c:f>
              <c:numCache>
                <c:formatCode>#,##0.00</c:formatCode>
                <c:ptCount val="5"/>
                <c:pt idx="0">
                  <c:v>571521.4</c:v>
                </c:pt>
                <c:pt idx="1">
                  <c:v>63053.440000000002</c:v>
                </c:pt>
                <c:pt idx="2">
                  <c:v>32060.149999999896</c:v>
                </c:pt>
                <c:pt idx="3">
                  <c:v>20116.5</c:v>
                </c:pt>
                <c:pt idx="4">
                  <c:v>9500</c:v>
                </c:pt>
              </c:numCache>
            </c:numRef>
          </c:val>
        </c:ser>
        <c:dLbls>
          <c:showVal val="1"/>
          <c:showPercent val="1"/>
          <c:separator>
</c:separator>
        </c:dLbls>
      </c:pie3DChart>
      <c:spPr>
        <a:noFill/>
        <a:ln w="35409">
          <a:noFill/>
        </a:ln>
      </c:spPr>
    </c:plotArea>
    <c:plotVisOnly val="1"/>
    <c:dispBlanksAs val="zero"/>
  </c:chart>
  <c:spPr>
    <a:noFill/>
    <a:ln>
      <a:noFill/>
    </a:ln>
  </c:spPr>
  <c:txPr>
    <a:bodyPr/>
    <a:lstStyle/>
    <a:p>
      <a:pPr>
        <a:defRPr sz="1116" b="1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60"/>
      <c:rotY val="190"/>
      <c:perspective val="0"/>
    </c:view3D>
    <c:plotArea>
      <c:layout>
        <c:manualLayout>
          <c:layoutTarget val="inner"/>
          <c:xMode val="edge"/>
          <c:yMode val="edge"/>
          <c:x val="8.6973968841746907E-2"/>
          <c:y val="9.4346180450521983E-2"/>
          <c:w val="0.70358660223735658"/>
          <c:h val="0.71704920316372855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2016 год</c:v>
                </c:pt>
              </c:strCache>
            </c:strRef>
          </c:tx>
          <c:spPr>
            <a:ln w="17142">
              <a:solidFill>
                <a:srgbClr val="000000"/>
              </a:solidFill>
              <a:prstDash val="solid"/>
            </a:ln>
          </c:spPr>
          <c:explosion val="6"/>
          <c:dPt>
            <c:idx val="0"/>
            <c:spPr>
              <a:solidFill>
                <a:schemeClr val="accent2">
                  <a:lumMod val="40000"/>
                  <a:lumOff val="60000"/>
                </a:schemeClr>
              </a:solidFill>
              <a:ln w="17142">
                <a:solidFill>
                  <a:srgbClr val="000000"/>
                </a:solidFill>
                <a:prstDash val="solid"/>
              </a:ln>
            </c:spPr>
          </c:dPt>
          <c:dPt>
            <c:idx val="1"/>
            <c:spPr>
              <a:solidFill>
                <a:srgbClr val="FF99FF"/>
              </a:solidFill>
              <a:ln w="17142">
                <a:solidFill>
                  <a:srgbClr val="000000"/>
                </a:solidFill>
                <a:prstDash val="solid"/>
              </a:ln>
            </c:spPr>
          </c:dPt>
          <c:dPt>
            <c:idx val="2"/>
            <c:spPr>
              <a:solidFill>
                <a:srgbClr val="FF0000"/>
              </a:solidFill>
              <a:ln w="17142">
                <a:solidFill>
                  <a:srgbClr val="000000"/>
                </a:solidFill>
                <a:prstDash val="solid"/>
              </a:ln>
            </c:spPr>
          </c:dPt>
          <c:dPt>
            <c:idx val="3"/>
            <c:spPr>
              <a:solidFill>
                <a:srgbClr val="00FFFF"/>
              </a:solidFill>
              <a:ln w="17142">
                <a:solidFill>
                  <a:srgbClr val="000000"/>
                </a:solidFill>
                <a:prstDash val="solid"/>
              </a:ln>
            </c:spPr>
          </c:dPt>
          <c:dPt>
            <c:idx val="4"/>
            <c:spPr>
              <a:solidFill>
                <a:srgbClr val="FFFF00"/>
              </a:solidFill>
              <a:ln w="17142">
                <a:solidFill>
                  <a:srgbClr val="000000"/>
                </a:solidFill>
                <a:prstDash val="solid"/>
              </a:ln>
            </c:spPr>
          </c:dPt>
          <c:dPt>
            <c:idx val="5"/>
            <c:spPr>
              <a:solidFill>
                <a:srgbClr val="CCECFF"/>
              </a:solidFill>
              <a:ln w="17142">
                <a:solidFill>
                  <a:srgbClr val="000000"/>
                </a:solidFill>
                <a:prstDash val="solid"/>
              </a:ln>
            </c:spPr>
          </c:dPt>
          <c:dPt>
            <c:idx val="6"/>
            <c:spPr>
              <a:solidFill>
                <a:srgbClr val="99CC00"/>
              </a:solidFill>
              <a:ln w="17142">
                <a:solidFill>
                  <a:srgbClr val="000000"/>
                </a:solidFill>
                <a:prstDash val="solid"/>
              </a:ln>
            </c:spPr>
          </c:dPt>
          <c:dPt>
            <c:idx val="7"/>
            <c:spPr>
              <a:solidFill>
                <a:srgbClr val="0000FF"/>
              </a:solidFill>
              <a:ln w="17142">
                <a:solidFill>
                  <a:srgbClr val="000000"/>
                </a:solidFill>
                <a:prstDash val="solid"/>
              </a:ln>
            </c:spPr>
          </c:dPt>
          <c:dPt>
            <c:idx val="8"/>
            <c:spPr>
              <a:solidFill>
                <a:srgbClr val="800080"/>
              </a:solidFill>
              <a:ln w="17142">
                <a:solidFill>
                  <a:srgbClr val="000000"/>
                </a:solidFill>
                <a:prstDash val="solid"/>
              </a:ln>
            </c:spPr>
          </c:dPt>
          <c:dLbls>
            <c:dLbl>
              <c:idx val="0"/>
              <c:layout>
                <c:manualLayout>
                  <c:x val="0.20158102766798419"/>
                  <c:y val="4.8516982978829134E-3"/>
                </c:manualLayout>
              </c:layout>
              <c:spPr>
                <a:noFill/>
                <a:ln w="34284">
                  <a:noFill/>
                </a:ln>
              </c:spPr>
              <c:txPr>
                <a:bodyPr/>
                <a:lstStyle/>
                <a:p>
                  <a:pPr>
                    <a:defRPr sz="810" b="1" i="0" u="none" strike="noStrike" baseline="0">
                      <a:solidFill>
                        <a:srgbClr val="000000"/>
                      </a:solidFill>
                      <a:latin typeface="Times New Roman"/>
                      <a:ea typeface="Times New Roman"/>
                      <a:cs typeface="Times New Roman"/>
                    </a:defRPr>
                  </a:pPr>
                  <a:endParaRPr lang="ru-RU"/>
                </a:p>
              </c:txPr>
              <c:dLblPos val="bestFit"/>
              <c:showVal val="1"/>
            </c:dLbl>
            <c:dLbl>
              <c:idx val="1"/>
              <c:layout>
                <c:manualLayout>
                  <c:x val="1.6736146064141331E-2"/>
                  <c:y val="-0.12955029451772548"/>
                </c:manualLayout>
              </c:layout>
              <c:spPr>
                <a:noFill/>
                <a:ln w="34284">
                  <a:noFill/>
                </a:ln>
              </c:spPr>
              <c:txPr>
                <a:bodyPr/>
                <a:lstStyle/>
                <a:p>
                  <a:pPr>
                    <a:defRPr sz="810" b="1" i="0" u="none" strike="noStrike" baseline="0">
                      <a:solidFill>
                        <a:srgbClr val="000000"/>
                      </a:solidFill>
                      <a:latin typeface="Times New Roman"/>
                      <a:ea typeface="Times New Roman"/>
                      <a:cs typeface="Times New Roman"/>
                    </a:defRPr>
                  </a:pPr>
                  <a:endParaRPr lang="ru-RU"/>
                </a:p>
              </c:txPr>
              <c:dLblPos val="bestFit"/>
              <c:showVal val="1"/>
            </c:dLbl>
            <c:dLbl>
              <c:idx val="2"/>
              <c:layout>
                <c:manualLayout>
                  <c:x val="9.1120874635967561E-2"/>
                  <c:y val="-8.6108300371017868E-2"/>
                </c:manualLayout>
              </c:layout>
              <c:spPr>
                <a:noFill/>
                <a:ln w="34284">
                  <a:noFill/>
                </a:ln>
              </c:spPr>
              <c:txPr>
                <a:bodyPr/>
                <a:lstStyle/>
                <a:p>
                  <a:pPr>
                    <a:defRPr sz="810" b="1" i="0" u="none" strike="noStrike" baseline="0">
                      <a:solidFill>
                        <a:srgbClr val="000000"/>
                      </a:solidFill>
                      <a:latin typeface="Times New Roman"/>
                      <a:ea typeface="Times New Roman"/>
                      <a:cs typeface="Times New Roman"/>
                    </a:defRPr>
                  </a:pPr>
                  <a:endParaRPr lang="ru-RU"/>
                </a:p>
              </c:txPr>
              <c:dLblPos val="bestFit"/>
              <c:showVal val="1"/>
            </c:dLbl>
            <c:dLbl>
              <c:idx val="3"/>
              <c:layout>
                <c:manualLayout>
                  <c:x val="8.2431840569536244E-2"/>
                  <c:y val="-2.8012332588873669E-2"/>
                </c:manualLayout>
              </c:layout>
              <c:spPr>
                <a:noFill/>
                <a:ln w="34284">
                  <a:noFill/>
                </a:ln>
              </c:spPr>
              <c:txPr>
                <a:bodyPr/>
                <a:lstStyle/>
                <a:p>
                  <a:pPr>
                    <a:defRPr sz="810" b="1" i="0" u="none" strike="noStrike" baseline="0">
                      <a:solidFill>
                        <a:srgbClr val="000000"/>
                      </a:solidFill>
                      <a:latin typeface="Times New Roman"/>
                      <a:ea typeface="Times New Roman"/>
                      <a:cs typeface="Times New Roman"/>
                    </a:defRPr>
                  </a:pPr>
                  <a:endParaRPr lang="ru-RU"/>
                </a:p>
              </c:txPr>
              <c:dLblPos val="bestFit"/>
              <c:showVal val="1"/>
            </c:dLbl>
            <c:dLbl>
              <c:idx val="4"/>
              <c:delete val="1"/>
            </c:dLbl>
            <c:dLbl>
              <c:idx val="5"/>
              <c:layout>
                <c:manualLayout>
                  <c:x val="-0.22367941467629571"/>
                  <c:y val="-9.5635506742238766E-2"/>
                </c:manualLayout>
              </c:layout>
              <c:spPr>
                <a:noFill/>
                <a:ln w="34284">
                  <a:noFill/>
                </a:ln>
              </c:spPr>
              <c:txPr>
                <a:bodyPr/>
                <a:lstStyle/>
                <a:p>
                  <a:pPr>
                    <a:defRPr sz="810" b="1" i="0" u="none" strike="noStrike" baseline="0">
                      <a:solidFill>
                        <a:srgbClr val="000000"/>
                      </a:solidFill>
                      <a:latin typeface="Times New Roman"/>
                      <a:ea typeface="Times New Roman"/>
                      <a:cs typeface="Times New Roman"/>
                    </a:defRPr>
                  </a:pPr>
                  <a:endParaRPr lang="ru-RU"/>
                </a:p>
              </c:txPr>
              <c:dLblPos val="bestFit"/>
              <c:showVal val="1"/>
            </c:dLbl>
            <c:dLbl>
              <c:idx val="6"/>
              <c:layout>
                <c:manualLayout>
                  <c:x val="8.3990196151287874E-2"/>
                  <c:y val="8.4747935207954997E-2"/>
                </c:manualLayout>
              </c:layout>
              <c:spPr>
                <a:noFill/>
                <a:ln w="34284">
                  <a:noFill/>
                </a:ln>
              </c:spPr>
              <c:txPr>
                <a:bodyPr/>
                <a:lstStyle/>
                <a:p>
                  <a:pPr>
                    <a:defRPr sz="810" b="1" i="0" u="none" strike="noStrike" baseline="0">
                      <a:solidFill>
                        <a:srgbClr val="000000"/>
                      </a:solidFill>
                      <a:latin typeface="Times New Roman"/>
                      <a:ea typeface="Times New Roman"/>
                      <a:cs typeface="Times New Roman"/>
                    </a:defRPr>
                  </a:pPr>
                  <a:endParaRPr lang="ru-RU"/>
                </a:p>
              </c:txPr>
              <c:dLblPos val="bestFit"/>
              <c:showVal val="1"/>
            </c:dLbl>
            <c:dLbl>
              <c:idx val="7"/>
              <c:layout>
                <c:manualLayout>
                  <c:x val="-2.8405694823938725E-2"/>
                  <c:y val="0.15421832615443215"/>
                </c:manualLayout>
              </c:layout>
              <c:dLblPos val="bestFit"/>
              <c:showVal val="1"/>
            </c:dLbl>
            <c:dLbl>
              <c:idx val="8"/>
              <c:layout>
                <c:manualLayout>
                  <c:x val="-0.24592848296585093"/>
                  <c:y val="0.11286305126639352"/>
                </c:manualLayout>
              </c:layout>
              <c:spPr>
                <a:noFill/>
                <a:ln w="34284">
                  <a:noFill/>
                </a:ln>
              </c:spPr>
              <c:txPr>
                <a:bodyPr/>
                <a:lstStyle/>
                <a:p>
                  <a:pPr>
                    <a:defRPr sz="810" b="1" i="0" u="none" strike="noStrike" baseline="0">
                      <a:solidFill>
                        <a:srgbClr val="000000"/>
                      </a:solidFill>
                      <a:latin typeface="Times New Roman"/>
                      <a:ea typeface="Times New Roman"/>
                      <a:cs typeface="Times New Roman"/>
                    </a:defRPr>
                  </a:pPr>
                  <a:endParaRPr lang="ru-RU"/>
                </a:p>
              </c:txPr>
              <c:dLblPos val="bestFit"/>
              <c:showVal val="1"/>
            </c:dLbl>
            <c:dLbl>
              <c:idx val="10"/>
              <c:spPr>
                <a:noFill/>
                <a:ln w="34284">
                  <a:noFill/>
                </a:ln>
              </c:spPr>
              <c:txPr>
                <a:bodyPr/>
                <a:lstStyle/>
                <a:p>
                  <a:pPr>
                    <a:defRPr sz="1147" b="1" i="0" u="none" strike="noStrike" baseline="0">
                      <a:solidFill>
                        <a:srgbClr val="000000"/>
                      </a:solidFill>
                      <a:latin typeface="Times New Roman"/>
                      <a:ea typeface="Times New Roman"/>
                      <a:cs typeface="Times New Roman"/>
                    </a:defRPr>
                  </a:pPr>
                  <a:endParaRPr lang="ru-RU"/>
                </a:p>
              </c:txPr>
              <c:dLblPos val="bestFit"/>
              <c:showVal val="1"/>
            </c:dLbl>
            <c:dLbl>
              <c:idx val="11"/>
              <c:layout>
                <c:manualLayout>
                  <c:xMode val="edge"/>
                  <c:yMode val="edge"/>
                  <c:x val="2.7667984189723677E-2"/>
                  <c:y val="0.51931330472102111"/>
                </c:manualLayout>
              </c:layout>
              <c:spPr>
                <a:noFill/>
                <a:ln w="34284">
                  <a:noFill/>
                </a:ln>
              </c:spPr>
              <c:txPr>
                <a:bodyPr/>
                <a:lstStyle/>
                <a:p>
                  <a:pPr>
                    <a:defRPr sz="1147" b="1" i="0" u="none" strike="noStrike" baseline="0">
                      <a:solidFill>
                        <a:srgbClr val="000000"/>
                      </a:solidFill>
                      <a:latin typeface="Times New Roman"/>
                      <a:ea typeface="Times New Roman"/>
                      <a:cs typeface="Times New Roman"/>
                    </a:defRPr>
                  </a:pPr>
                  <a:endParaRPr lang="ru-RU"/>
                </a:p>
              </c:txPr>
              <c:dLblPos val="bestFit"/>
              <c:showVal val="1"/>
            </c:dLbl>
            <c:spPr>
              <a:noFill/>
              <a:ln w="34284">
                <a:noFill/>
              </a:ln>
            </c:spPr>
            <c:txPr>
              <a:bodyPr/>
              <a:lstStyle/>
              <a:p>
                <a:pPr>
                  <a:defRPr sz="877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Sheet1!$A$2:$A$10</c:f>
              <c:strCache>
                <c:ptCount val="9"/>
                <c:pt idx="0">
                  <c:v>Развитие образования и молодёжной политики</c:v>
                </c:pt>
                <c:pt idx="1">
                  <c:v>Развитие жилищно-коммунального хозяйства, защита населения и тер¬ритории от чрезвычайных ситуаций</c:v>
                </c:pt>
                <c:pt idx="2">
                  <c:v>Управление финансами</c:v>
                </c:pt>
                <c:pt idx="3">
                  <c:v>Обеспечение безопасности дорожного движения</c:v>
                </c:pt>
                <c:pt idx="4">
                  <c:v>Модернизация экономики, развитие инноваций, малого и среднего бизнеса, туризма и улучшение инвестиционного климата</c:v>
                </c:pt>
                <c:pt idx="5">
                  <c:v>Социальная поддержка граждан</c:v>
                </c:pt>
                <c:pt idx="6">
                  <c:v>Развитие культуры и спорта  </c:v>
                </c:pt>
                <c:pt idx="7">
                  <c:v>Управление имуществом</c:v>
                </c:pt>
                <c:pt idx="8">
                  <c:v>Повышение открытости и эффективности деятельно-сти администрации города Георгиевска</c:v>
                </c:pt>
              </c:strCache>
            </c:strRef>
          </c:cat>
          <c:val>
            <c:numRef>
              <c:f>Sheet1!$B$2:$B$10</c:f>
              <c:numCache>
                <c:formatCode>General</c:formatCode>
                <c:ptCount val="9"/>
                <c:pt idx="0">
                  <c:v>615616.55000000005</c:v>
                </c:pt>
                <c:pt idx="1">
                  <c:v>75112.39</c:v>
                </c:pt>
                <c:pt idx="2">
                  <c:v>27438.309999999896</c:v>
                </c:pt>
                <c:pt idx="3">
                  <c:v>20121.509999999897</c:v>
                </c:pt>
                <c:pt idx="4">
                  <c:v>0</c:v>
                </c:pt>
                <c:pt idx="5">
                  <c:v>368398.89</c:v>
                </c:pt>
                <c:pt idx="6">
                  <c:v>31584.95</c:v>
                </c:pt>
                <c:pt idx="7">
                  <c:v>8880</c:v>
                </c:pt>
                <c:pt idx="8">
                  <c:v>64676.52</c:v>
                </c:pt>
              </c:numCache>
            </c:numRef>
          </c:val>
        </c:ser>
        <c:dLbls>
          <c:showVal val="1"/>
        </c:dLbls>
      </c:pie3DChart>
      <c:spPr>
        <a:noFill/>
        <a:ln w="34284">
          <a:noFill/>
        </a:ln>
      </c:spPr>
    </c:plotArea>
    <c:plotVisOnly val="1"/>
    <c:dispBlanksAs val="zero"/>
  </c:chart>
  <c:spPr>
    <a:noFill/>
    <a:ln>
      <a:noFill/>
    </a:ln>
  </c:spPr>
  <c:txPr>
    <a:bodyPr/>
    <a:lstStyle/>
    <a:p>
      <a:pPr>
        <a:defRPr sz="1080" b="1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depthPercent val="100"/>
      <c:perspective val="30"/>
    </c:view3D>
    <c:plotArea>
      <c:layout>
        <c:manualLayout>
          <c:layoutTarget val="inner"/>
          <c:xMode val="edge"/>
          <c:yMode val="edge"/>
          <c:x val="6.7081327559623524E-2"/>
          <c:y val="2.4716311016541849E-2"/>
          <c:w val="0.9151409466963466"/>
          <c:h val="0.82510716136519702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семей</c:v>
                </c:pt>
              </c:strCache>
            </c:strRef>
          </c:tx>
          <c:dLbls>
            <c:dLbl>
              <c:idx val="1"/>
              <c:layout>
                <c:manualLayout>
                  <c:x val="1.131309820074654E-2"/>
                  <c:y val="0"/>
                </c:manualLayout>
              </c:layout>
              <c:showVal val="1"/>
            </c:dLbl>
            <c:dLbl>
              <c:idx val="2"/>
              <c:layout>
                <c:manualLayout>
                  <c:x val="6.4646275432837423E-3"/>
                  <c:y val="-1.9104394988631382E-2"/>
                </c:manualLayout>
              </c:layout>
              <c:showVal val="1"/>
            </c:dLbl>
            <c:dLbl>
              <c:idx val="3"/>
              <c:layout>
                <c:manualLayout>
                  <c:x val="4.8484706574628634E-3"/>
                  <c:y val="-1.9104394988631382E-2"/>
                </c:manualLayout>
              </c:layout>
              <c:showVal val="1"/>
            </c:dLbl>
            <c:dLbl>
              <c:idx val="4"/>
              <c:layout>
                <c:manualLayout>
                  <c:x val="0"/>
                  <c:y val="-3.3432691230104915E-2"/>
                </c:manualLayout>
              </c:layout>
              <c:showVal val="1"/>
            </c:dLbl>
            <c:dLbl>
              <c:idx val="5"/>
              <c:layout>
                <c:manualLayout>
                  <c:x val="9.6969413149256747E-3"/>
                  <c:y val="-2.3880493735789227E-2"/>
                </c:manualLayout>
              </c:layout>
              <c:showVal val="1"/>
            </c:dLbl>
            <c:dLbl>
              <c:idx val="6"/>
              <c:layout>
                <c:manualLayout>
                  <c:x val="6.4646275432837423E-3"/>
                  <c:y val="-2.6268543109368152E-2"/>
                </c:manualLayout>
              </c:layout>
              <c:showVal val="1"/>
            </c:dLbl>
            <c:dLbl>
              <c:idx val="7"/>
              <c:layout>
                <c:manualLayout>
                  <c:x val="8.0807844291047679E-3"/>
                  <c:y val="-2.8656592482947076E-2"/>
                </c:manualLayout>
              </c:layout>
              <c:showVal val="1"/>
            </c:dLbl>
            <c:txPr>
              <a:bodyPr/>
              <a:lstStyle/>
              <a:p>
                <a:pPr>
                  <a:defRPr b="1" i="0" baseline="0">
                    <a:solidFill>
                      <a:srgbClr val="FF0000"/>
                    </a:solidFill>
                  </a:defRPr>
                </a:pPr>
                <a:endParaRPr lang="ru-RU"/>
              </a:p>
            </c:txPr>
            <c:showVal val="1"/>
          </c:dLbls>
          <c:cat>
            <c:strRef>
              <c:f>Лист1!$A$2:$A$9</c:f>
              <c:strCache>
                <c:ptCount val="8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  <c:pt idx="3">
                  <c:v>2017 год</c:v>
                </c:pt>
                <c:pt idx="4">
                  <c:v>2018 год</c:v>
                </c:pt>
                <c:pt idx="5">
                  <c:v>2019 год</c:v>
                </c:pt>
                <c:pt idx="6">
                  <c:v>2020 год</c:v>
                </c:pt>
                <c:pt idx="7">
                  <c:v>2021 год</c:v>
                </c:pt>
              </c:strCache>
            </c:strRef>
          </c:cat>
          <c:val>
            <c:numRef>
              <c:f>Лист1!$B$2:$B$9</c:f>
              <c:numCache>
                <c:formatCode>General</c:formatCode>
                <c:ptCount val="8"/>
                <c:pt idx="0">
                  <c:v>12</c:v>
                </c:pt>
                <c:pt idx="1">
                  <c:v>3</c:v>
                </c:pt>
                <c:pt idx="2">
                  <c:v>5</c:v>
                </c:pt>
                <c:pt idx="3">
                  <c:v>5</c:v>
                </c:pt>
                <c:pt idx="4">
                  <c:v>5</c:v>
                </c:pt>
                <c:pt idx="5">
                  <c:v>5</c:v>
                </c:pt>
                <c:pt idx="6">
                  <c:v>5</c:v>
                </c:pt>
                <c:pt idx="7">
                  <c:v>5</c:v>
                </c:pt>
              </c:numCache>
            </c:numRef>
          </c:val>
        </c:ser>
        <c:shape val="cone"/>
        <c:axId val="84153088"/>
        <c:axId val="84154624"/>
        <c:axId val="83888768"/>
      </c:bar3DChart>
      <c:catAx>
        <c:axId val="8415308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aseline="0">
                <a:solidFill>
                  <a:srgbClr val="0000FF"/>
                </a:solidFill>
              </a:defRPr>
            </a:pPr>
            <a:endParaRPr lang="ru-RU"/>
          </a:p>
        </c:txPr>
        <c:crossAx val="84154624"/>
        <c:crosses val="autoZero"/>
        <c:auto val="1"/>
        <c:lblAlgn val="ctr"/>
        <c:lblOffset val="100"/>
      </c:catAx>
      <c:valAx>
        <c:axId val="84154624"/>
        <c:scaling>
          <c:orientation val="minMax"/>
        </c:scaling>
        <c:axPos val="l"/>
        <c:majorGridlines>
          <c:spPr>
            <a:ln>
              <a:solidFill>
                <a:schemeClr val="accent5">
                  <a:lumMod val="40000"/>
                  <a:lumOff val="60000"/>
                </a:schemeClr>
              </a:solidFill>
            </a:ln>
          </c:spPr>
        </c:majorGridlines>
        <c:numFmt formatCode="General" sourceLinked="1"/>
        <c:tickLblPos val="nextTo"/>
        <c:txPr>
          <a:bodyPr/>
          <a:lstStyle/>
          <a:p>
            <a:pPr>
              <a:defRPr baseline="0">
                <a:solidFill>
                  <a:srgbClr val="0000FF"/>
                </a:solidFill>
              </a:defRPr>
            </a:pPr>
            <a:endParaRPr lang="ru-RU"/>
          </a:p>
        </c:txPr>
        <c:crossAx val="84153088"/>
        <c:crosses val="autoZero"/>
        <c:crossBetween val="between"/>
      </c:valAx>
      <c:serAx>
        <c:axId val="83888768"/>
        <c:scaling>
          <c:orientation val="minMax"/>
        </c:scaling>
        <c:delete val="1"/>
        <c:axPos val="b"/>
        <c:tickLblPos val="none"/>
        <c:crossAx val="84154624"/>
        <c:crosses val="autoZero"/>
      </c:serAx>
    </c:plotArea>
    <c:legend>
      <c:legendPos val="r"/>
      <c:layout>
        <c:manualLayout>
          <c:xMode val="edge"/>
          <c:yMode val="edge"/>
          <c:x val="1.9631901840490809E-2"/>
          <c:y val="0.88742964352720455"/>
          <c:w val="0.32515337423312884"/>
          <c:h val="6.378986866791736E-2"/>
        </c:manualLayout>
      </c:layout>
      <c:txPr>
        <a:bodyPr/>
        <a:lstStyle/>
        <a:p>
          <a:pPr>
            <a:defRPr baseline="0">
              <a:solidFill>
                <a:srgbClr val="0000FF"/>
              </a:solidFill>
            </a:defRPr>
          </a:pPr>
          <a:endParaRPr lang="ru-RU"/>
        </a:p>
      </c:txPr>
    </c:legend>
    <c:plotVisOnly val="1"/>
    <c:dispBlanksAs val="gap"/>
  </c:chart>
  <c:txPr>
    <a:bodyPr/>
    <a:lstStyle/>
    <a:p>
      <a:pPr>
        <a:defRPr sz="870"/>
      </a:pPr>
      <a:endParaRPr lang="ru-RU"/>
    </a:p>
  </c:txPr>
  <c:externalData r:id="rId1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0.16909273840769959"/>
          <c:y val="4.5833333333333601E-2"/>
          <c:w val="0.80438648293963066"/>
          <c:h val="0.80104581750764703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человек</c:v>
                </c:pt>
              </c:strCache>
            </c:strRef>
          </c:tx>
          <c:dLbls>
            <c:showVal val="1"/>
          </c:dLbls>
          <c:cat>
            <c:strRef>
              <c:f>Лист1!$A$2:$A$7</c:f>
              <c:strCache>
                <c:ptCount val="6"/>
                <c:pt idx="0">
                  <c:v>2011 год</c:v>
                </c:pt>
                <c:pt idx="1">
                  <c:v>2012 год</c:v>
                </c:pt>
                <c:pt idx="2">
                  <c:v>2013 год</c:v>
                </c:pt>
                <c:pt idx="3">
                  <c:v>2014 год</c:v>
                </c:pt>
                <c:pt idx="4">
                  <c:v>2015 год</c:v>
                </c:pt>
                <c:pt idx="5">
                  <c:v>2016 год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</c:v>
                </c:pt>
                <c:pt idx="4">
                  <c:v>2</c:v>
                </c:pt>
                <c:pt idx="5">
                  <c:v>5</c:v>
                </c:pt>
              </c:numCache>
            </c:numRef>
          </c:val>
        </c:ser>
        <c:shape val="cone"/>
        <c:axId val="86276736"/>
        <c:axId val="86290816"/>
        <c:axId val="0"/>
      </c:bar3DChart>
      <c:catAx>
        <c:axId val="86276736"/>
        <c:scaling>
          <c:orientation val="minMax"/>
        </c:scaling>
        <c:axPos val="b"/>
        <c:tickLblPos val="nextTo"/>
        <c:txPr>
          <a:bodyPr/>
          <a:lstStyle/>
          <a:p>
            <a:pPr>
              <a:defRPr sz="800" baseline="0"/>
            </a:pPr>
            <a:endParaRPr lang="ru-RU"/>
          </a:p>
        </c:txPr>
        <c:crossAx val="86290816"/>
        <c:crosses val="autoZero"/>
        <c:auto val="1"/>
        <c:lblAlgn val="ctr"/>
        <c:lblOffset val="100"/>
      </c:catAx>
      <c:valAx>
        <c:axId val="86290816"/>
        <c:scaling>
          <c:orientation val="minMax"/>
        </c:scaling>
        <c:axPos val="l"/>
        <c:majorGridlines>
          <c:spPr>
            <a:ln>
              <a:solidFill>
                <a:schemeClr val="accent5">
                  <a:lumMod val="40000"/>
                  <a:lumOff val="60000"/>
                </a:schemeClr>
              </a:solidFill>
            </a:ln>
          </c:spPr>
        </c:majorGridlines>
        <c:numFmt formatCode="General" sourceLinked="1"/>
        <c:tickLblPos val="nextTo"/>
        <c:txPr>
          <a:bodyPr/>
          <a:lstStyle/>
          <a:p>
            <a:pPr>
              <a:defRPr sz="1000" baseline="0"/>
            </a:pPr>
            <a:endParaRPr lang="ru-RU"/>
          </a:p>
        </c:txPr>
        <c:crossAx val="86276736"/>
        <c:crosses val="autoZero"/>
        <c:crossBetween val="between"/>
      </c:valAx>
      <c:spPr>
        <a:ln>
          <a:solidFill>
            <a:srgbClr val="6699FF"/>
          </a:solidFill>
        </a:ln>
      </c:spPr>
    </c:plotArea>
    <c:legend>
      <c:legendPos val="b"/>
      <c:layout>
        <c:manualLayout>
          <c:xMode val="edge"/>
          <c:yMode val="edge"/>
          <c:x val="0.36738187401368427"/>
          <c:y val="0.93454650652780502"/>
          <c:w val="0.26523588360020689"/>
          <c:h val="4.1749955672517693E-2"/>
        </c:manualLayout>
      </c:layout>
      <c:spPr>
        <a:noFill/>
      </c:spPr>
      <c:txPr>
        <a:bodyPr/>
        <a:lstStyle/>
        <a:p>
          <a:pPr>
            <a:defRPr sz="1040" baseline="0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0.22568069903661567"/>
          <c:y val="4.7696143133496814E-2"/>
          <c:w val="0.64137200556193252"/>
          <c:h val="0.76077089531499265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тыс. рублей</c:v>
                </c:pt>
              </c:strCache>
            </c:strRef>
          </c:tx>
          <c:dLbls>
            <c:dLbl>
              <c:idx val="0"/>
              <c:layout>
                <c:manualLayout>
                  <c:x val="3.1604717066236271E-2"/>
                  <c:y val="2.6016078072816442E-2"/>
                </c:manualLayout>
              </c:layout>
              <c:showVal val="1"/>
            </c:dLbl>
            <c:txPr>
              <a:bodyPr/>
              <a:lstStyle/>
              <a:p>
                <a:pPr>
                  <a:defRPr sz="1260" baseline="0"/>
                </a:pPr>
                <a:endParaRPr lang="ru-RU"/>
              </a:p>
            </c:txPr>
            <c:showVal val="1"/>
          </c:dLbls>
          <c:cat>
            <c:strRef>
              <c:f>Лист1!$A$2:$A$7</c:f>
              <c:strCache>
                <c:ptCount val="6"/>
                <c:pt idx="0">
                  <c:v>2011 год</c:v>
                </c:pt>
                <c:pt idx="1">
                  <c:v>2012 год</c:v>
                </c:pt>
                <c:pt idx="2">
                  <c:v>2013 год</c:v>
                </c:pt>
                <c:pt idx="3">
                  <c:v>2014 год</c:v>
                </c:pt>
                <c:pt idx="4">
                  <c:v>2015 год</c:v>
                </c:pt>
                <c:pt idx="5">
                  <c:v>2016 год</c:v>
                </c:pt>
              </c:strCache>
            </c:strRef>
          </c:cat>
          <c:val>
            <c:numRef>
              <c:f>Лист1!$B$2:$B$7</c:f>
              <c:numCache>
                <c:formatCode>#,##0.00</c:formatCode>
                <c:ptCount val="6"/>
                <c:pt idx="0">
                  <c:v>130.80000000000001</c:v>
                </c:pt>
                <c:pt idx="1">
                  <c:v>50</c:v>
                </c:pt>
                <c:pt idx="2">
                  <c:v>75</c:v>
                </c:pt>
                <c:pt idx="3">
                  <c:v>25</c:v>
                </c:pt>
                <c:pt idx="4">
                  <c:v>40</c:v>
                </c:pt>
                <c:pt idx="5">
                  <c:v>100</c:v>
                </c:pt>
              </c:numCache>
            </c:numRef>
          </c:val>
        </c:ser>
        <c:shape val="cone"/>
        <c:axId val="86524288"/>
        <c:axId val="86525824"/>
        <c:axId val="0"/>
      </c:bar3DChart>
      <c:catAx>
        <c:axId val="86524288"/>
        <c:scaling>
          <c:orientation val="minMax"/>
        </c:scaling>
        <c:axPos val="b"/>
        <c:tickLblPos val="nextTo"/>
        <c:txPr>
          <a:bodyPr/>
          <a:lstStyle/>
          <a:p>
            <a:pPr>
              <a:defRPr sz="1000" baseline="0"/>
            </a:pPr>
            <a:endParaRPr lang="ru-RU"/>
          </a:p>
        </c:txPr>
        <c:crossAx val="86525824"/>
        <c:crosses val="autoZero"/>
        <c:auto val="1"/>
        <c:lblAlgn val="ctr"/>
        <c:lblOffset val="100"/>
      </c:catAx>
      <c:valAx>
        <c:axId val="86525824"/>
        <c:scaling>
          <c:orientation val="minMax"/>
        </c:scaling>
        <c:axPos val="l"/>
        <c:majorGridlines>
          <c:spPr>
            <a:ln>
              <a:solidFill>
                <a:schemeClr val="accent5">
                  <a:lumMod val="40000"/>
                  <a:lumOff val="60000"/>
                </a:schemeClr>
              </a:solidFill>
            </a:ln>
          </c:spPr>
        </c:majorGridlines>
        <c:numFmt formatCode="#,##0.00" sourceLinked="1"/>
        <c:tickLblPos val="nextTo"/>
        <c:txPr>
          <a:bodyPr/>
          <a:lstStyle/>
          <a:p>
            <a:pPr>
              <a:defRPr sz="1000" baseline="0"/>
            </a:pPr>
            <a:endParaRPr lang="ru-RU"/>
          </a:p>
        </c:txPr>
        <c:crossAx val="86524288"/>
        <c:crosses val="autoZero"/>
        <c:crossBetween val="between"/>
      </c:valAx>
    </c:plotArea>
    <c:legend>
      <c:legendPos val="b"/>
      <c:legendEntry>
        <c:idx val="0"/>
        <c:txPr>
          <a:bodyPr/>
          <a:lstStyle/>
          <a:p>
            <a:pPr>
              <a:defRPr sz="1050" baseline="0"/>
            </a:pPr>
            <a:endParaRPr lang="ru-RU"/>
          </a:p>
        </c:txPr>
      </c:legendEntry>
      <c:layout>
        <c:manualLayout>
          <c:xMode val="edge"/>
          <c:yMode val="edge"/>
          <c:x val="0.38203042304798851"/>
          <c:y val="0.92328841861167199"/>
          <c:w val="0.30429618845867901"/>
          <c:h val="7.6711553116295864E-2"/>
        </c:manualLayout>
      </c:layout>
      <c:txPr>
        <a:bodyPr/>
        <a:lstStyle/>
        <a:p>
          <a:pPr>
            <a:defRPr sz="800" baseline="0"/>
          </a:pPr>
          <a:endParaRPr lang="ru-RU"/>
        </a:p>
      </c:txPr>
    </c:legend>
    <c:plotVisOnly val="1"/>
  </c:chart>
  <c:spPr>
    <a:ln>
      <a:solidFill>
        <a:srgbClr val="6699FF"/>
      </a:solidFill>
    </a:ln>
  </c:spPr>
  <c:txPr>
    <a:bodyPr/>
    <a:lstStyle/>
    <a:p>
      <a:pPr>
        <a:defRPr sz="1800"/>
      </a:pPr>
      <a:endParaRPr lang="ru-RU"/>
    </a:p>
  </c:txPr>
  <c:externalData r:id="rId1"/>
</c:chartSpace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image" Target="../media/image41.png"/><Relationship Id="rId6" Type="http://schemas.openxmlformats.org/officeDocument/2006/relationships/image" Target="../media/image46.pn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image" Target="../media/image52.jpeg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png"/><Relationship Id="rId1" Type="http://schemas.openxmlformats.org/officeDocument/2006/relationships/image" Target="../media/image65.jpeg"/><Relationship Id="rId4" Type="http://schemas.openxmlformats.org/officeDocument/2006/relationships/image" Target="../media/image68.jpeg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image" Target="../media/image81.png"/></Relationships>
</file>

<file path=ppt/diagrams/_rels/data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image" Target="../media/image84.png"/></Relationships>
</file>

<file path=ppt/diagrams/_rels/data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87.jpeg"/></Relationships>
</file>

<file path=ppt/diagrams/_rels/data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jpeg"/><Relationship Id="rId1" Type="http://schemas.openxmlformats.org/officeDocument/2006/relationships/image" Target="../media/image97.jpeg"/><Relationship Id="rId5" Type="http://schemas.openxmlformats.org/officeDocument/2006/relationships/image" Target="../media/image101.jpeg"/><Relationship Id="rId4" Type="http://schemas.openxmlformats.org/officeDocument/2006/relationships/image" Target="../media/image100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F36809C-38D4-461F-9376-25106AD98D98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3DAE2DD-8B4A-4BF6-A332-663DBDF5BD11}">
      <dgm:prSet phldrT="[Текст]"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НАЛОГОВЫЕ ДОХОДЫ</a:t>
          </a:r>
          <a:endParaRPr lang="ru-RU" sz="8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8B357C1-3566-4912-B891-DC751F2356DA}" type="parTrans" cxnId="{7095E78B-6677-45DD-9E11-9BA96A9BE1C2}">
      <dgm:prSet/>
      <dgm:spPr/>
      <dgm:t>
        <a:bodyPr/>
        <a:lstStyle/>
        <a:p>
          <a:endParaRPr lang="ru-RU" b="1"/>
        </a:p>
      </dgm:t>
    </dgm:pt>
    <dgm:pt modelId="{E46E4297-E0A9-4EDC-B12C-5C19915DAFCE}" type="sibTrans" cxnId="{7095E78B-6677-45DD-9E11-9BA96A9BE1C2}">
      <dgm:prSet/>
      <dgm:spPr/>
      <dgm:t>
        <a:bodyPr/>
        <a:lstStyle/>
        <a:p>
          <a:endParaRPr lang="ru-RU" b="1"/>
        </a:p>
      </dgm:t>
    </dgm:pt>
    <dgm:pt modelId="{B5F1338E-EEC1-46DD-B189-41623B4AC46F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ru-RU" sz="1100" b="0" u="none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Налог на доходы физических лиц</a:t>
          </a:r>
          <a:endParaRPr lang="ru-RU" sz="1100" b="0" u="none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6DA9D1E-47E4-45C5-8E44-DDA01AA9700E}" type="parTrans" cxnId="{B881C0B9-3303-4F3B-B08A-8927DE1BBA5C}">
      <dgm:prSet/>
      <dgm:spPr/>
      <dgm:t>
        <a:bodyPr/>
        <a:lstStyle/>
        <a:p>
          <a:endParaRPr lang="ru-RU" b="1"/>
        </a:p>
      </dgm:t>
    </dgm:pt>
    <dgm:pt modelId="{FB964898-30AF-4A29-9DDC-FC6F606C5E4E}" type="sibTrans" cxnId="{B881C0B9-3303-4F3B-B08A-8927DE1BBA5C}">
      <dgm:prSet/>
      <dgm:spPr/>
      <dgm:t>
        <a:bodyPr/>
        <a:lstStyle/>
        <a:p>
          <a:endParaRPr lang="ru-RU" b="1"/>
        </a:p>
      </dgm:t>
    </dgm:pt>
    <dgm:pt modelId="{B003AB7C-14DE-4CAE-A353-96B9DB4128AB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solidFill>
          <a:srgbClr val="00B0F0"/>
        </a:solidFill>
      </dgm:spPr>
      <dgm:t>
        <a:bodyPr/>
        <a:lstStyle/>
        <a:p>
          <a:r>
            <a:rPr lang="ru-RU" sz="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НЕНАЛОГОВЫЕ ДОХОДЫ</a:t>
          </a:r>
          <a:endParaRPr lang="ru-RU" sz="8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2890151-1075-4BCB-BAE2-409CC029CF28}" type="parTrans" cxnId="{02B3D3DA-B1F0-4DC7-8E7B-D56CDBAE2BF3}">
      <dgm:prSet/>
      <dgm:spPr/>
      <dgm:t>
        <a:bodyPr/>
        <a:lstStyle/>
        <a:p>
          <a:endParaRPr lang="ru-RU" b="1"/>
        </a:p>
      </dgm:t>
    </dgm:pt>
    <dgm:pt modelId="{FF922B9A-89BB-4C8D-8610-17B74F78345B}" type="sibTrans" cxnId="{02B3D3DA-B1F0-4DC7-8E7B-D56CDBAE2BF3}">
      <dgm:prSet/>
      <dgm:spPr/>
      <dgm:t>
        <a:bodyPr/>
        <a:lstStyle/>
        <a:p>
          <a:endParaRPr lang="ru-RU" b="1"/>
        </a:p>
      </dgm:t>
    </dgm:pt>
    <dgm:pt modelId="{9CA43A13-99B3-4E02-84C7-3FD2754EBCB9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1100" b="0" dirty="0" smtClean="0">
              <a:latin typeface="Times New Roman" pitchFamily="18" charset="0"/>
              <a:cs typeface="Times New Roman" pitchFamily="18" charset="0"/>
            </a:rPr>
            <a:t>Доходы от сдачи в аренду земельных участков</a:t>
          </a:r>
          <a:endParaRPr lang="ru-RU" sz="1100" b="0" dirty="0">
            <a:latin typeface="Times New Roman" pitchFamily="18" charset="0"/>
            <a:cs typeface="Times New Roman" pitchFamily="18" charset="0"/>
          </a:endParaRPr>
        </a:p>
      </dgm:t>
    </dgm:pt>
    <dgm:pt modelId="{339E65F6-830C-48A5-B69B-79B44E6C0764}" type="parTrans" cxnId="{6C37E9E4-3752-4AA3-AE7F-0C61E1E2D21C}">
      <dgm:prSet/>
      <dgm:spPr/>
      <dgm:t>
        <a:bodyPr/>
        <a:lstStyle/>
        <a:p>
          <a:endParaRPr lang="ru-RU" b="1"/>
        </a:p>
      </dgm:t>
    </dgm:pt>
    <dgm:pt modelId="{72983171-B569-4931-86BE-24287E3FDEB3}" type="sibTrans" cxnId="{6C37E9E4-3752-4AA3-AE7F-0C61E1E2D21C}">
      <dgm:prSet/>
      <dgm:spPr/>
      <dgm:t>
        <a:bodyPr/>
        <a:lstStyle/>
        <a:p>
          <a:endParaRPr lang="ru-RU" b="1"/>
        </a:p>
      </dgm:t>
    </dgm:pt>
    <dgm:pt modelId="{B3CB9C84-D167-441E-9468-CE93ABF3E7FB}">
      <dgm:prSet phldrT="[Текст]" custT="1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solidFill>
          <a:srgbClr val="92D050"/>
        </a:solidFill>
      </dgm:spPr>
      <dgm:t>
        <a:bodyPr/>
        <a:lstStyle/>
        <a:p>
          <a:r>
            <a:rPr lang="ru-RU" sz="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БЕЗВОЗМЕЗДНЫЕ ПОСТУПЛЕНИЯ</a:t>
          </a:r>
          <a:endParaRPr lang="ru-RU" sz="8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C88FB26-3B08-43C5-B9A4-563667279C59}" type="parTrans" cxnId="{964B72B4-8CC0-44E1-A9A7-8E5FB6E3D451}">
      <dgm:prSet/>
      <dgm:spPr/>
      <dgm:t>
        <a:bodyPr/>
        <a:lstStyle/>
        <a:p>
          <a:endParaRPr lang="ru-RU" b="1"/>
        </a:p>
      </dgm:t>
    </dgm:pt>
    <dgm:pt modelId="{2FF376C3-0759-4159-A8CB-30FE8E861904}" type="sibTrans" cxnId="{964B72B4-8CC0-44E1-A9A7-8E5FB6E3D451}">
      <dgm:prSet/>
      <dgm:spPr/>
      <dgm:t>
        <a:bodyPr/>
        <a:lstStyle/>
        <a:p>
          <a:endParaRPr lang="ru-RU" b="1"/>
        </a:p>
      </dgm:t>
    </dgm:pt>
    <dgm:pt modelId="{854EF80F-8AAD-45B2-90FB-01F2B6C1A05D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olidFill>
          <a:schemeClr val="accent3">
            <a:lumMod val="20000"/>
            <a:lumOff val="80000"/>
          </a:schemeClr>
        </a:solidFill>
      </dgm:spPr>
      <dgm:t>
        <a:bodyPr/>
        <a:lstStyle/>
        <a:p>
          <a:r>
            <a:rPr lang="ru-RU" sz="1200" b="0" dirty="0" smtClean="0">
              <a:latin typeface="Times New Roman" pitchFamily="18" charset="0"/>
              <a:cs typeface="Times New Roman" pitchFamily="18" charset="0"/>
            </a:rPr>
            <a:t>Дотации</a:t>
          </a:r>
          <a:endParaRPr lang="ru-RU" sz="1200" b="0" dirty="0">
            <a:latin typeface="Times New Roman" pitchFamily="18" charset="0"/>
            <a:cs typeface="Times New Roman" pitchFamily="18" charset="0"/>
          </a:endParaRPr>
        </a:p>
      </dgm:t>
    </dgm:pt>
    <dgm:pt modelId="{F8C1B161-3B73-4453-83D9-0D7DB8A46F01}" type="parTrans" cxnId="{DB087AA0-299D-4601-B1E9-4E10668BD350}">
      <dgm:prSet/>
      <dgm:spPr/>
      <dgm:t>
        <a:bodyPr/>
        <a:lstStyle/>
        <a:p>
          <a:endParaRPr lang="ru-RU" b="1"/>
        </a:p>
      </dgm:t>
    </dgm:pt>
    <dgm:pt modelId="{65CB0318-F06A-439B-A868-FD9F511BDEAE}" type="sibTrans" cxnId="{DB087AA0-299D-4601-B1E9-4E10668BD350}">
      <dgm:prSet/>
      <dgm:spPr/>
      <dgm:t>
        <a:bodyPr/>
        <a:lstStyle/>
        <a:p>
          <a:endParaRPr lang="ru-RU" b="1"/>
        </a:p>
      </dgm:t>
    </dgm:pt>
    <dgm:pt modelId="{7D048804-CC81-4C92-8A48-069D46808878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ru-RU" sz="1100" b="0" u="none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Акцизы на автомобильный и прямогонный бензин, дизельное топливо, моторные масла</a:t>
          </a:r>
          <a:endParaRPr lang="ru-RU" sz="1100" b="0" u="none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9889503-5F05-4449-AD20-0BAF8A21AA20}" type="parTrans" cxnId="{FED13C88-A9E5-4760-A336-311727D4C217}">
      <dgm:prSet/>
      <dgm:spPr/>
      <dgm:t>
        <a:bodyPr/>
        <a:lstStyle/>
        <a:p>
          <a:endParaRPr lang="ru-RU"/>
        </a:p>
      </dgm:t>
    </dgm:pt>
    <dgm:pt modelId="{A5FC99DC-5311-421F-ADD3-E0D6D7777EC6}" type="sibTrans" cxnId="{FED13C88-A9E5-4760-A336-311727D4C217}">
      <dgm:prSet/>
      <dgm:spPr/>
      <dgm:t>
        <a:bodyPr/>
        <a:lstStyle/>
        <a:p>
          <a:endParaRPr lang="ru-RU"/>
        </a:p>
      </dgm:t>
    </dgm:pt>
    <dgm:pt modelId="{8C2E408C-B4D8-4CA7-BDD7-2AD6293B4CB0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ru-RU" sz="1100" b="0" u="none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Единый налог на вмененный доход</a:t>
          </a:r>
          <a:endParaRPr lang="ru-RU" sz="1100" b="0" u="none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EB20D15-E221-4681-B3F6-35C0F27ADC49}" type="parTrans" cxnId="{6819B7BA-EE1E-45CF-A5AF-17D1368C46F7}">
      <dgm:prSet/>
      <dgm:spPr/>
      <dgm:t>
        <a:bodyPr/>
        <a:lstStyle/>
        <a:p>
          <a:endParaRPr lang="ru-RU"/>
        </a:p>
      </dgm:t>
    </dgm:pt>
    <dgm:pt modelId="{748954AF-C1A8-476F-9886-6BBC596DDBD6}" type="sibTrans" cxnId="{6819B7BA-EE1E-45CF-A5AF-17D1368C46F7}">
      <dgm:prSet/>
      <dgm:spPr/>
      <dgm:t>
        <a:bodyPr/>
        <a:lstStyle/>
        <a:p>
          <a:endParaRPr lang="ru-RU"/>
        </a:p>
      </dgm:t>
    </dgm:pt>
    <dgm:pt modelId="{E4961C51-CD55-471D-9D45-6F0BC66B57A8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ru-RU" sz="1100" b="0" u="none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Налог на имущество физических лиц</a:t>
          </a:r>
          <a:endParaRPr lang="ru-RU" sz="1100" b="0" u="none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4D3B61ED-A2F8-476A-A30D-0E0F5E992EE5}" type="parTrans" cxnId="{CD6F7564-C0D9-4064-8747-9FA96C9E4C2B}">
      <dgm:prSet/>
      <dgm:spPr/>
      <dgm:t>
        <a:bodyPr/>
        <a:lstStyle/>
        <a:p>
          <a:endParaRPr lang="ru-RU"/>
        </a:p>
      </dgm:t>
    </dgm:pt>
    <dgm:pt modelId="{6ADCF1C5-3105-4ECF-855F-396B779A51A7}" type="sibTrans" cxnId="{CD6F7564-C0D9-4064-8747-9FA96C9E4C2B}">
      <dgm:prSet/>
      <dgm:spPr/>
      <dgm:t>
        <a:bodyPr/>
        <a:lstStyle/>
        <a:p>
          <a:endParaRPr lang="ru-RU"/>
        </a:p>
      </dgm:t>
    </dgm:pt>
    <dgm:pt modelId="{A72CB8CF-C618-4C29-8AEA-8BC4E53B1CF0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ru-RU" sz="1100" b="0" u="none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Земельный налог</a:t>
          </a:r>
          <a:endParaRPr lang="ru-RU" sz="1100" b="0" u="none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6F50F5E-EE5E-4CE6-A7F6-38D914623E85}" type="parTrans" cxnId="{03773E59-5950-470D-980B-0F4897C87AA6}">
      <dgm:prSet/>
      <dgm:spPr/>
      <dgm:t>
        <a:bodyPr/>
        <a:lstStyle/>
        <a:p>
          <a:endParaRPr lang="ru-RU"/>
        </a:p>
      </dgm:t>
    </dgm:pt>
    <dgm:pt modelId="{DAF7552D-1C89-46A1-B79B-539FAFEB6F17}" type="sibTrans" cxnId="{03773E59-5950-470D-980B-0F4897C87AA6}">
      <dgm:prSet/>
      <dgm:spPr/>
      <dgm:t>
        <a:bodyPr/>
        <a:lstStyle/>
        <a:p>
          <a:endParaRPr lang="ru-RU"/>
        </a:p>
      </dgm:t>
    </dgm:pt>
    <dgm:pt modelId="{247D41AB-D753-4725-B0C6-079E8EDA59CD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ru-RU" sz="1100" b="0" u="none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Государственная пошлина</a:t>
          </a:r>
          <a:endParaRPr lang="ru-RU" sz="1100" b="0" u="none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B3AAF18-8DE6-4E71-8722-56DE5B64053D}" type="parTrans" cxnId="{1819A778-B3A7-46D3-8CF5-2F3D7709BC60}">
      <dgm:prSet/>
      <dgm:spPr/>
      <dgm:t>
        <a:bodyPr/>
        <a:lstStyle/>
        <a:p>
          <a:endParaRPr lang="ru-RU"/>
        </a:p>
      </dgm:t>
    </dgm:pt>
    <dgm:pt modelId="{44C7647B-1F53-4D71-A90F-72B53C55E38F}" type="sibTrans" cxnId="{1819A778-B3A7-46D3-8CF5-2F3D7709BC60}">
      <dgm:prSet/>
      <dgm:spPr/>
      <dgm:t>
        <a:bodyPr/>
        <a:lstStyle/>
        <a:p>
          <a:endParaRPr lang="ru-RU"/>
        </a:p>
      </dgm:t>
    </dgm:pt>
    <dgm:pt modelId="{E70784EE-BEFC-4975-BC11-69A570B94FB5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ru-RU" sz="1100" b="0" u="none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Единый сельскохозяйственный налог</a:t>
          </a:r>
          <a:endParaRPr lang="ru-RU" sz="1100" b="0" u="none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0718837-E5CB-4D3D-A9EF-39A5ACBA79E8}" type="parTrans" cxnId="{BA53B586-2D51-46FF-9A55-5E11BC752D2A}">
      <dgm:prSet/>
      <dgm:spPr/>
      <dgm:t>
        <a:bodyPr/>
        <a:lstStyle/>
        <a:p>
          <a:endParaRPr lang="ru-RU"/>
        </a:p>
      </dgm:t>
    </dgm:pt>
    <dgm:pt modelId="{1A03B67D-6023-4D35-96EE-A5E7C5328F9E}" type="sibTrans" cxnId="{BA53B586-2D51-46FF-9A55-5E11BC752D2A}">
      <dgm:prSet/>
      <dgm:spPr/>
      <dgm:t>
        <a:bodyPr/>
        <a:lstStyle/>
        <a:p>
          <a:endParaRPr lang="ru-RU"/>
        </a:p>
      </dgm:t>
    </dgm:pt>
    <dgm:pt modelId="{DC03E8A2-D30E-4172-A308-CB45FD6AC7E0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ru-RU" sz="1100" b="0" u="none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Налог, взимаемый в связи с применением патентной системы налогообложения</a:t>
          </a:r>
          <a:endParaRPr lang="ru-RU" sz="1100" b="0" u="none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EB7605D-C3B8-41BC-BB5D-AFF7A757B488}" type="parTrans" cxnId="{F4BAED15-0901-4331-BD25-AAAA15184A8E}">
      <dgm:prSet/>
      <dgm:spPr/>
      <dgm:t>
        <a:bodyPr/>
        <a:lstStyle/>
        <a:p>
          <a:endParaRPr lang="ru-RU"/>
        </a:p>
      </dgm:t>
    </dgm:pt>
    <dgm:pt modelId="{82F2872E-2C2D-427F-817F-87E2280E90CF}" type="sibTrans" cxnId="{F4BAED15-0901-4331-BD25-AAAA15184A8E}">
      <dgm:prSet/>
      <dgm:spPr/>
      <dgm:t>
        <a:bodyPr/>
        <a:lstStyle/>
        <a:p>
          <a:endParaRPr lang="ru-RU"/>
        </a:p>
      </dgm:t>
    </dgm:pt>
    <dgm:pt modelId="{12D3BFE8-5777-44A5-A83F-FE9BDD22475A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1100" b="0" dirty="0" smtClean="0">
              <a:latin typeface="Times New Roman" pitchFamily="18" charset="0"/>
              <a:cs typeface="Times New Roman" pitchFamily="18" charset="0"/>
            </a:rPr>
            <a:t>Доходы от сдачи в аренду имущества</a:t>
          </a:r>
          <a:endParaRPr lang="ru-RU" sz="1100" b="0" dirty="0">
            <a:latin typeface="Times New Roman" pitchFamily="18" charset="0"/>
            <a:cs typeface="Times New Roman" pitchFamily="18" charset="0"/>
          </a:endParaRPr>
        </a:p>
      </dgm:t>
    </dgm:pt>
    <dgm:pt modelId="{AA6A6B30-5D86-4EC0-972B-91E8097C7857}" type="parTrans" cxnId="{2EF92C1E-8668-4E3B-9F52-4E49D8DEBD43}">
      <dgm:prSet/>
      <dgm:spPr/>
      <dgm:t>
        <a:bodyPr/>
        <a:lstStyle/>
        <a:p>
          <a:endParaRPr lang="ru-RU"/>
        </a:p>
      </dgm:t>
    </dgm:pt>
    <dgm:pt modelId="{3A0B1742-8F8B-470E-84EC-3D40FC457266}" type="sibTrans" cxnId="{2EF92C1E-8668-4E3B-9F52-4E49D8DEBD43}">
      <dgm:prSet/>
      <dgm:spPr/>
      <dgm:t>
        <a:bodyPr/>
        <a:lstStyle/>
        <a:p>
          <a:endParaRPr lang="ru-RU"/>
        </a:p>
      </dgm:t>
    </dgm:pt>
    <dgm:pt modelId="{834A3C7C-9A7F-4021-95A3-999A4D289F01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1100" b="0" dirty="0" smtClean="0">
              <a:latin typeface="Times New Roman" pitchFamily="18" charset="0"/>
              <a:cs typeface="Times New Roman" pitchFamily="18" charset="0"/>
            </a:rPr>
            <a:t>Платежи МУП</a:t>
          </a:r>
          <a:endParaRPr lang="ru-RU" sz="1100" b="0" dirty="0">
            <a:latin typeface="Times New Roman" pitchFamily="18" charset="0"/>
            <a:cs typeface="Times New Roman" pitchFamily="18" charset="0"/>
          </a:endParaRPr>
        </a:p>
      </dgm:t>
    </dgm:pt>
    <dgm:pt modelId="{45ABE824-E010-402A-838E-E92628CB5FFF}" type="parTrans" cxnId="{E827B9BE-79D1-4E6D-8E38-C2D7CC639579}">
      <dgm:prSet/>
      <dgm:spPr/>
      <dgm:t>
        <a:bodyPr/>
        <a:lstStyle/>
        <a:p>
          <a:endParaRPr lang="ru-RU"/>
        </a:p>
      </dgm:t>
    </dgm:pt>
    <dgm:pt modelId="{A33BFE9D-F2D9-4129-ADA5-8BCE8D78C481}" type="sibTrans" cxnId="{E827B9BE-79D1-4E6D-8E38-C2D7CC639579}">
      <dgm:prSet/>
      <dgm:spPr/>
      <dgm:t>
        <a:bodyPr/>
        <a:lstStyle/>
        <a:p>
          <a:endParaRPr lang="ru-RU"/>
        </a:p>
      </dgm:t>
    </dgm:pt>
    <dgm:pt modelId="{7BF2B238-14B0-4196-94F0-807524DBA241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1100" b="0" dirty="0" smtClean="0">
              <a:latin typeface="Times New Roman" pitchFamily="18" charset="0"/>
              <a:cs typeface="Times New Roman" pitchFamily="18" charset="0"/>
            </a:rPr>
            <a:t>Доходы от оказания платных услуг и компенсации затрат государства</a:t>
          </a:r>
          <a:endParaRPr lang="ru-RU" sz="1100" b="0" dirty="0">
            <a:latin typeface="Times New Roman" pitchFamily="18" charset="0"/>
            <a:cs typeface="Times New Roman" pitchFamily="18" charset="0"/>
          </a:endParaRPr>
        </a:p>
      </dgm:t>
    </dgm:pt>
    <dgm:pt modelId="{0C6B41E7-2B17-41D8-B40C-406EEC41384E}" type="parTrans" cxnId="{97C16C38-8BE1-4638-B065-47DD77C292AB}">
      <dgm:prSet/>
      <dgm:spPr/>
      <dgm:t>
        <a:bodyPr/>
        <a:lstStyle/>
        <a:p>
          <a:endParaRPr lang="ru-RU"/>
        </a:p>
      </dgm:t>
    </dgm:pt>
    <dgm:pt modelId="{9182FD0B-9643-4017-A19E-F08A33D6E191}" type="sibTrans" cxnId="{97C16C38-8BE1-4638-B065-47DD77C292AB}">
      <dgm:prSet/>
      <dgm:spPr/>
      <dgm:t>
        <a:bodyPr/>
        <a:lstStyle/>
        <a:p>
          <a:endParaRPr lang="ru-RU"/>
        </a:p>
      </dgm:t>
    </dgm:pt>
    <dgm:pt modelId="{6C2EAEC1-990A-4DAE-905A-FB8CD89FC79B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1100" b="0" dirty="0" smtClean="0">
              <a:latin typeface="Times New Roman" pitchFamily="18" charset="0"/>
              <a:cs typeface="Times New Roman" pitchFamily="18" charset="0"/>
            </a:rPr>
            <a:t>Плата за негативное воздействие на окружающую среду</a:t>
          </a:r>
          <a:endParaRPr lang="ru-RU" sz="1100" b="0" dirty="0">
            <a:latin typeface="Times New Roman" pitchFamily="18" charset="0"/>
            <a:cs typeface="Times New Roman" pitchFamily="18" charset="0"/>
          </a:endParaRPr>
        </a:p>
      </dgm:t>
    </dgm:pt>
    <dgm:pt modelId="{9FF6CC5A-0C93-4436-8737-9A7277DA27C5}" type="parTrans" cxnId="{FA84EDAA-E009-4BB1-9845-4B9573A197BB}">
      <dgm:prSet/>
      <dgm:spPr/>
      <dgm:t>
        <a:bodyPr/>
        <a:lstStyle/>
        <a:p>
          <a:endParaRPr lang="ru-RU"/>
        </a:p>
      </dgm:t>
    </dgm:pt>
    <dgm:pt modelId="{9F3ACACC-69D8-43ED-B2DA-359181CF4777}" type="sibTrans" cxnId="{FA84EDAA-E009-4BB1-9845-4B9573A197BB}">
      <dgm:prSet/>
      <dgm:spPr/>
      <dgm:t>
        <a:bodyPr/>
        <a:lstStyle/>
        <a:p>
          <a:endParaRPr lang="ru-RU"/>
        </a:p>
      </dgm:t>
    </dgm:pt>
    <dgm:pt modelId="{A61A0080-F019-44F1-82FA-497F810AD4F4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1100" b="0" dirty="0" smtClean="0">
              <a:latin typeface="Times New Roman" pitchFamily="18" charset="0"/>
              <a:cs typeface="Times New Roman" pitchFamily="18" charset="0"/>
            </a:rPr>
            <a:t>Доходы от реализации муниципального имущества и земельных участков</a:t>
          </a:r>
          <a:endParaRPr lang="ru-RU" sz="1100" b="0" dirty="0">
            <a:latin typeface="Times New Roman" pitchFamily="18" charset="0"/>
            <a:cs typeface="Times New Roman" pitchFamily="18" charset="0"/>
          </a:endParaRPr>
        </a:p>
      </dgm:t>
    </dgm:pt>
    <dgm:pt modelId="{0E59EB1B-B9B8-4B82-AF3C-6CD666A79363}" type="parTrans" cxnId="{77DA29F2-56FD-4B9E-ADF4-E23367B7D2D4}">
      <dgm:prSet/>
      <dgm:spPr/>
      <dgm:t>
        <a:bodyPr/>
        <a:lstStyle/>
        <a:p>
          <a:endParaRPr lang="ru-RU"/>
        </a:p>
      </dgm:t>
    </dgm:pt>
    <dgm:pt modelId="{E0281BDF-1973-471D-9294-6AAB3378D2DF}" type="sibTrans" cxnId="{77DA29F2-56FD-4B9E-ADF4-E23367B7D2D4}">
      <dgm:prSet/>
      <dgm:spPr/>
      <dgm:t>
        <a:bodyPr/>
        <a:lstStyle/>
        <a:p>
          <a:endParaRPr lang="ru-RU"/>
        </a:p>
      </dgm:t>
    </dgm:pt>
    <dgm:pt modelId="{C2F258A6-9F30-41A3-AFCB-EFC6D06E16A7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1100" b="0" dirty="0" smtClean="0">
              <a:latin typeface="Times New Roman" pitchFamily="18" charset="0"/>
              <a:cs typeface="Times New Roman" pitchFamily="18" charset="0"/>
            </a:rPr>
            <a:t>Штрафы, санкции, возмещение ущербы</a:t>
          </a:r>
          <a:endParaRPr lang="ru-RU" sz="1100" b="0" dirty="0">
            <a:latin typeface="Times New Roman" pitchFamily="18" charset="0"/>
            <a:cs typeface="Times New Roman" pitchFamily="18" charset="0"/>
          </a:endParaRPr>
        </a:p>
      </dgm:t>
    </dgm:pt>
    <dgm:pt modelId="{8AD4DD22-4E56-4483-A402-F987945238E8}" type="parTrans" cxnId="{7A125C8D-EB57-452A-9D65-F74A14311267}">
      <dgm:prSet/>
      <dgm:spPr/>
      <dgm:t>
        <a:bodyPr/>
        <a:lstStyle/>
        <a:p>
          <a:endParaRPr lang="ru-RU"/>
        </a:p>
      </dgm:t>
    </dgm:pt>
    <dgm:pt modelId="{67169042-75DC-4FDA-BA4C-222CD42FBA26}" type="sibTrans" cxnId="{7A125C8D-EB57-452A-9D65-F74A14311267}">
      <dgm:prSet/>
      <dgm:spPr/>
      <dgm:t>
        <a:bodyPr/>
        <a:lstStyle/>
        <a:p>
          <a:endParaRPr lang="ru-RU"/>
        </a:p>
      </dgm:t>
    </dgm:pt>
    <dgm:pt modelId="{4813B278-F96A-4BC1-AC75-43541A4C828B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1100" b="0" dirty="0" smtClean="0">
              <a:latin typeface="Times New Roman" pitchFamily="18" charset="0"/>
              <a:cs typeface="Times New Roman" pitchFamily="18" charset="0"/>
            </a:rPr>
            <a:t>Прочие неналоговые доходы</a:t>
          </a:r>
          <a:endParaRPr lang="ru-RU" sz="1100" b="0" dirty="0">
            <a:latin typeface="Times New Roman" pitchFamily="18" charset="0"/>
            <a:cs typeface="Times New Roman" pitchFamily="18" charset="0"/>
          </a:endParaRPr>
        </a:p>
      </dgm:t>
    </dgm:pt>
    <dgm:pt modelId="{71A44704-D42E-4272-8902-6A3463BDB70B}" type="parTrans" cxnId="{34ECE5FD-CE61-43D0-8A17-455124EACB9C}">
      <dgm:prSet/>
      <dgm:spPr/>
      <dgm:t>
        <a:bodyPr/>
        <a:lstStyle/>
        <a:p>
          <a:endParaRPr lang="ru-RU"/>
        </a:p>
      </dgm:t>
    </dgm:pt>
    <dgm:pt modelId="{027E68B1-A488-41EF-9908-EA0013879524}" type="sibTrans" cxnId="{34ECE5FD-CE61-43D0-8A17-455124EACB9C}">
      <dgm:prSet/>
      <dgm:spPr/>
      <dgm:t>
        <a:bodyPr/>
        <a:lstStyle/>
        <a:p>
          <a:endParaRPr lang="ru-RU"/>
        </a:p>
      </dgm:t>
    </dgm:pt>
    <dgm:pt modelId="{A4BB88BC-B911-4788-9834-A86AADA07F04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olidFill>
          <a:schemeClr val="accent3">
            <a:lumMod val="20000"/>
            <a:lumOff val="80000"/>
          </a:schemeClr>
        </a:solidFill>
      </dgm:spPr>
      <dgm:t>
        <a:bodyPr/>
        <a:lstStyle/>
        <a:p>
          <a:r>
            <a:rPr lang="ru-RU" sz="1200" b="0" dirty="0" smtClean="0">
              <a:latin typeface="Times New Roman" pitchFamily="18" charset="0"/>
              <a:cs typeface="Times New Roman" pitchFamily="18" charset="0"/>
            </a:rPr>
            <a:t>Субсидии</a:t>
          </a:r>
          <a:endParaRPr lang="ru-RU" sz="1200" b="0" dirty="0">
            <a:latin typeface="Times New Roman" pitchFamily="18" charset="0"/>
            <a:cs typeface="Times New Roman" pitchFamily="18" charset="0"/>
          </a:endParaRPr>
        </a:p>
      </dgm:t>
    </dgm:pt>
    <dgm:pt modelId="{BD4125FC-F897-4A3D-9319-AF40CF4C2EF3}" type="parTrans" cxnId="{CF47778C-CE2C-4D1C-B5C1-F6C1456F2084}">
      <dgm:prSet/>
      <dgm:spPr/>
      <dgm:t>
        <a:bodyPr/>
        <a:lstStyle/>
        <a:p>
          <a:endParaRPr lang="ru-RU"/>
        </a:p>
      </dgm:t>
    </dgm:pt>
    <dgm:pt modelId="{404AC4E3-9479-4A0B-A078-EB2E8538064E}" type="sibTrans" cxnId="{CF47778C-CE2C-4D1C-B5C1-F6C1456F2084}">
      <dgm:prSet/>
      <dgm:spPr/>
      <dgm:t>
        <a:bodyPr/>
        <a:lstStyle/>
        <a:p>
          <a:endParaRPr lang="ru-RU"/>
        </a:p>
      </dgm:t>
    </dgm:pt>
    <dgm:pt modelId="{4563A9A3-4690-4A1D-AEAF-C974B8A80E75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olidFill>
          <a:schemeClr val="accent3">
            <a:lumMod val="20000"/>
            <a:lumOff val="80000"/>
          </a:schemeClr>
        </a:solidFill>
      </dgm:spPr>
      <dgm:t>
        <a:bodyPr/>
        <a:lstStyle/>
        <a:p>
          <a:r>
            <a:rPr lang="ru-RU" sz="1200" b="0" dirty="0" smtClean="0">
              <a:latin typeface="Times New Roman" pitchFamily="18" charset="0"/>
              <a:cs typeface="Times New Roman" pitchFamily="18" charset="0"/>
            </a:rPr>
            <a:t>Субвенции</a:t>
          </a:r>
          <a:endParaRPr lang="ru-RU" sz="1200" b="0" dirty="0">
            <a:latin typeface="Times New Roman" pitchFamily="18" charset="0"/>
            <a:cs typeface="Times New Roman" pitchFamily="18" charset="0"/>
          </a:endParaRPr>
        </a:p>
      </dgm:t>
    </dgm:pt>
    <dgm:pt modelId="{C88CF4C9-E475-45DC-98E8-FC204BFE7C89}" type="parTrans" cxnId="{01852209-E60D-4C6D-BA72-72CBB06E0EA9}">
      <dgm:prSet/>
      <dgm:spPr/>
      <dgm:t>
        <a:bodyPr/>
        <a:lstStyle/>
        <a:p>
          <a:endParaRPr lang="ru-RU"/>
        </a:p>
      </dgm:t>
    </dgm:pt>
    <dgm:pt modelId="{56C85F6D-DA33-4F95-8B78-EC6C633D46B0}" type="sibTrans" cxnId="{01852209-E60D-4C6D-BA72-72CBB06E0EA9}">
      <dgm:prSet/>
      <dgm:spPr/>
      <dgm:t>
        <a:bodyPr/>
        <a:lstStyle/>
        <a:p>
          <a:endParaRPr lang="ru-RU"/>
        </a:p>
      </dgm:t>
    </dgm:pt>
    <dgm:pt modelId="{15A18D45-034A-45CB-B756-3B603E267AD4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olidFill>
          <a:schemeClr val="accent3">
            <a:lumMod val="20000"/>
            <a:lumOff val="80000"/>
          </a:schemeClr>
        </a:solidFill>
      </dgm:spPr>
      <dgm:t>
        <a:bodyPr/>
        <a:lstStyle/>
        <a:p>
          <a:r>
            <a:rPr lang="ru-RU" sz="1200" b="0" dirty="0" smtClean="0">
              <a:latin typeface="Times New Roman" pitchFamily="18" charset="0"/>
              <a:cs typeface="Times New Roman" pitchFamily="18" charset="0"/>
            </a:rPr>
            <a:t>Иные межбюджетные трансферты</a:t>
          </a:r>
          <a:endParaRPr lang="ru-RU" sz="1200" b="0" dirty="0">
            <a:latin typeface="Times New Roman" pitchFamily="18" charset="0"/>
            <a:cs typeface="Times New Roman" pitchFamily="18" charset="0"/>
          </a:endParaRPr>
        </a:p>
      </dgm:t>
    </dgm:pt>
    <dgm:pt modelId="{C48EE630-84E5-42D8-AFD2-511B1FCFF2BD}" type="parTrans" cxnId="{6C33F0B1-B443-41ED-8C28-DC26E86256BF}">
      <dgm:prSet/>
      <dgm:spPr/>
      <dgm:t>
        <a:bodyPr/>
        <a:lstStyle/>
        <a:p>
          <a:endParaRPr lang="ru-RU"/>
        </a:p>
      </dgm:t>
    </dgm:pt>
    <dgm:pt modelId="{AC27778F-A2EF-43D4-8DF2-5490EEC1EFCD}" type="sibTrans" cxnId="{6C33F0B1-B443-41ED-8C28-DC26E86256BF}">
      <dgm:prSet/>
      <dgm:spPr/>
      <dgm:t>
        <a:bodyPr/>
        <a:lstStyle/>
        <a:p>
          <a:endParaRPr lang="ru-RU"/>
        </a:p>
      </dgm:t>
    </dgm:pt>
    <dgm:pt modelId="{77CCC6F8-8B89-4689-B441-7D4676245BDF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olidFill>
          <a:schemeClr val="accent3">
            <a:lumMod val="20000"/>
            <a:lumOff val="80000"/>
          </a:schemeClr>
        </a:solidFill>
      </dgm:spPr>
      <dgm:t>
        <a:bodyPr/>
        <a:lstStyle/>
        <a:p>
          <a:r>
            <a:rPr lang="ru-RU" sz="1200" b="0" dirty="0" smtClean="0">
              <a:latin typeface="Times New Roman" pitchFamily="18" charset="0"/>
              <a:cs typeface="Times New Roman" pitchFamily="18" charset="0"/>
            </a:rPr>
            <a:t>Безвозмездные поступления от физических и юридических лиц</a:t>
          </a:r>
          <a:endParaRPr lang="ru-RU" sz="1200" b="0" dirty="0">
            <a:latin typeface="Times New Roman" pitchFamily="18" charset="0"/>
            <a:cs typeface="Times New Roman" pitchFamily="18" charset="0"/>
          </a:endParaRPr>
        </a:p>
      </dgm:t>
    </dgm:pt>
    <dgm:pt modelId="{670CC2F3-7DAD-4463-B888-87354D16425B}" type="parTrans" cxnId="{2015FA59-2D46-4E31-911E-48C327855D04}">
      <dgm:prSet/>
      <dgm:spPr/>
      <dgm:t>
        <a:bodyPr/>
        <a:lstStyle/>
        <a:p>
          <a:endParaRPr lang="ru-RU"/>
        </a:p>
      </dgm:t>
    </dgm:pt>
    <dgm:pt modelId="{CC2FCAA5-30EB-429C-9303-13E75C6AF35D}" type="sibTrans" cxnId="{2015FA59-2D46-4E31-911E-48C327855D04}">
      <dgm:prSet/>
      <dgm:spPr/>
      <dgm:t>
        <a:bodyPr/>
        <a:lstStyle/>
        <a:p>
          <a:endParaRPr lang="ru-RU"/>
        </a:p>
      </dgm:t>
    </dgm:pt>
    <dgm:pt modelId="{FB11C515-4B38-4E0A-8605-9D43FD8E3F81}" type="pres">
      <dgm:prSet presAssocID="{FF36809C-38D4-461F-9376-25106AD98D9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E4D9F96-2A34-445D-BD29-4E554DF82CAF}" type="pres">
      <dgm:prSet presAssocID="{73DAE2DD-8B4A-4BF6-A332-663DBDF5BD11}" presName="composite" presStyleCnt="0"/>
      <dgm:spPr/>
    </dgm:pt>
    <dgm:pt modelId="{3FE0E6A0-3AC9-4F4B-A0D9-98BE9532FDD2}" type="pres">
      <dgm:prSet presAssocID="{73DAE2DD-8B4A-4BF6-A332-663DBDF5BD11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12A3EF-2C24-45EA-B9BF-84215C3D5C08}" type="pres">
      <dgm:prSet presAssocID="{73DAE2DD-8B4A-4BF6-A332-663DBDF5BD11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84551C-E484-4A81-8690-DA24172EEE55}" type="pres">
      <dgm:prSet presAssocID="{E46E4297-E0A9-4EDC-B12C-5C19915DAFCE}" presName="space" presStyleCnt="0"/>
      <dgm:spPr/>
    </dgm:pt>
    <dgm:pt modelId="{94589D0C-1002-4CBD-82D2-697B4F3F405C}" type="pres">
      <dgm:prSet presAssocID="{B003AB7C-14DE-4CAE-A353-96B9DB4128AB}" presName="composite" presStyleCnt="0"/>
      <dgm:spPr/>
    </dgm:pt>
    <dgm:pt modelId="{81D52FAF-A0D9-4908-BD66-865873C38440}" type="pres">
      <dgm:prSet presAssocID="{B003AB7C-14DE-4CAE-A353-96B9DB4128AB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360A0C-F348-4D1E-A378-81ECC8641000}" type="pres">
      <dgm:prSet presAssocID="{B003AB7C-14DE-4CAE-A353-96B9DB4128AB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0DF436-A7B1-409D-B26F-C0D3CAB88DAC}" type="pres">
      <dgm:prSet presAssocID="{FF922B9A-89BB-4C8D-8610-17B74F78345B}" presName="space" presStyleCnt="0"/>
      <dgm:spPr/>
    </dgm:pt>
    <dgm:pt modelId="{8AE4A925-A7E2-4AFA-87DD-017094C9847B}" type="pres">
      <dgm:prSet presAssocID="{B3CB9C84-D167-441E-9468-CE93ABF3E7FB}" presName="composite" presStyleCnt="0"/>
      <dgm:spPr/>
    </dgm:pt>
    <dgm:pt modelId="{D306617A-D770-4BA9-8E27-F44CF349C7C0}" type="pres">
      <dgm:prSet presAssocID="{B3CB9C84-D167-441E-9468-CE93ABF3E7FB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AE47FB-2ACA-4021-BE36-866771389265}" type="pres">
      <dgm:prSet presAssocID="{B3CB9C84-D167-441E-9468-CE93ABF3E7FB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90589E7-CBF9-4799-AE7F-32C1EB7BA43E}" type="presOf" srcId="{E70784EE-BEFC-4975-BC11-69A570B94FB5}" destId="{B712A3EF-2C24-45EA-B9BF-84215C3D5C08}" srcOrd="0" destOrd="3" presId="urn:microsoft.com/office/officeart/2005/8/layout/hList1"/>
    <dgm:cxn modelId="{03773E59-5950-470D-980B-0F4897C87AA6}" srcId="{73DAE2DD-8B4A-4BF6-A332-663DBDF5BD11}" destId="{A72CB8CF-C618-4C29-8AEA-8BC4E53B1CF0}" srcOrd="6" destOrd="0" parTransId="{76F50F5E-EE5E-4CE6-A7F6-38D914623E85}" sibTransId="{DAF7552D-1C89-46A1-B79B-539FAFEB6F17}"/>
    <dgm:cxn modelId="{F3B9ABA2-CA29-4B35-97FC-DC90D424AF9A}" type="presOf" srcId="{7BF2B238-14B0-4196-94F0-807524DBA241}" destId="{48360A0C-F348-4D1E-A378-81ECC8641000}" srcOrd="0" destOrd="3" presId="urn:microsoft.com/office/officeart/2005/8/layout/hList1"/>
    <dgm:cxn modelId="{DC1AFA98-7C17-4F8B-B4A2-C90A087B7C4C}" type="presOf" srcId="{4563A9A3-4690-4A1D-AEAF-C974B8A80E75}" destId="{81AE47FB-2ACA-4021-BE36-866771389265}" srcOrd="0" destOrd="2" presId="urn:microsoft.com/office/officeart/2005/8/layout/hList1"/>
    <dgm:cxn modelId="{49A7BC6F-F429-4795-A619-1FE5111B0F33}" type="presOf" srcId="{B3CB9C84-D167-441E-9468-CE93ABF3E7FB}" destId="{D306617A-D770-4BA9-8E27-F44CF349C7C0}" srcOrd="0" destOrd="0" presId="urn:microsoft.com/office/officeart/2005/8/layout/hList1"/>
    <dgm:cxn modelId="{6F02B33F-3A34-4EC5-82A8-7DA0F53DCB02}" type="presOf" srcId="{73DAE2DD-8B4A-4BF6-A332-663DBDF5BD11}" destId="{3FE0E6A0-3AC9-4F4B-A0D9-98BE9532FDD2}" srcOrd="0" destOrd="0" presId="urn:microsoft.com/office/officeart/2005/8/layout/hList1"/>
    <dgm:cxn modelId="{964B72B4-8CC0-44E1-A9A7-8E5FB6E3D451}" srcId="{FF36809C-38D4-461F-9376-25106AD98D98}" destId="{B3CB9C84-D167-441E-9468-CE93ABF3E7FB}" srcOrd="2" destOrd="0" parTransId="{9C88FB26-3B08-43C5-B9A4-563667279C59}" sibTransId="{2FF376C3-0759-4159-A8CB-30FE8E861904}"/>
    <dgm:cxn modelId="{2B8864DD-69CF-419B-9864-3044DC055DBB}" type="presOf" srcId="{C2F258A6-9F30-41A3-AFCB-EFC6D06E16A7}" destId="{48360A0C-F348-4D1E-A378-81ECC8641000}" srcOrd="0" destOrd="6" presId="urn:microsoft.com/office/officeart/2005/8/layout/hList1"/>
    <dgm:cxn modelId="{6C33F0B1-B443-41ED-8C28-DC26E86256BF}" srcId="{B3CB9C84-D167-441E-9468-CE93ABF3E7FB}" destId="{15A18D45-034A-45CB-B756-3B603E267AD4}" srcOrd="3" destOrd="0" parTransId="{C48EE630-84E5-42D8-AFD2-511B1FCFF2BD}" sibTransId="{AC27778F-A2EF-43D4-8DF2-5490EEC1EFCD}"/>
    <dgm:cxn modelId="{AA381B97-70E8-494C-ADA7-79D6FFED5746}" type="presOf" srcId="{DC03E8A2-D30E-4172-A308-CB45FD6AC7E0}" destId="{B712A3EF-2C24-45EA-B9BF-84215C3D5C08}" srcOrd="0" destOrd="4" presId="urn:microsoft.com/office/officeart/2005/8/layout/hList1"/>
    <dgm:cxn modelId="{1DEAA13B-8751-45D7-9020-463C418C9DCA}" type="presOf" srcId="{B003AB7C-14DE-4CAE-A353-96B9DB4128AB}" destId="{81D52FAF-A0D9-4908-BD66-865873C38440}" srcOrd="0" destOrd="0" presId="urn:microsoft.com/office/officeart/2005/8/layout/hList1"/>
    <dgm:cxn modelId="{DB087AA0-299D-4601-B1E9-4E10668BD350}" srcId="{B3CB9C84-D167-441E-9468-CE93ABF3E7FB}" destId="{854EF80F-8AAD-45B2-90FB-01F2B6C1A05D}" srcOrd="0" destOrd="0" parTransId="{F8C1B161-3B73-4453-83D9-0D7DB8A46F01}" sibTransId="{65CB0318-F06A-439B-A868-FD9F511BDEAE}"/>
    <dgm:cxn modelId="{FED13C88-A9E5-4760-A336-311727D4C217}" srcId="{73DAE2DD-8B4A-4BF6-A332-663DBDF5BD11}" destId="{7D048804-CC81-4C92-8A48-069D46808878}" srcOrd="1" destOrd="0" parTransId="{79889503-5F05-4449-AD20-0BAF8A21AA20}" sibTransId="{A5FC99DC-5311-421F-ADD3-E0D6D7777EC6}"/>
    <dgm:cxn modelId="{7095E78B-6677-45DD-9E11-9BA96A9BE1C2}" srcId="{FF36809C-38D4-461F-9376-25106AD98D98}" destId="{73DAE2DD-8B4A-4BF6-A332-663DBDF5BD11}" srcOrd="0" destOrd="0" parTransId="{78B357C1-3566-4912-B891-DC751F2356DA}" sibTransId="{E46E4297-E0A9-4EDC-B12C-5C19915DAFCE}"/>
    <dgm:cxn modelId="{8D15BE34-5FAC-4AD0-ACC3-4C7F97FC6D36}" type="presOf" srcId="{8C2E408C-B4D8-4CA7-BDD7-2AD6293B4CB0}" destId="{B712A3EF-2C24-45EA-B9BF-84215C3D5C08}" srcOrd="0" destOrd="2" presId="urn:microsoft.com/office/officeart/2005/8/layout/hList1"/>
    <dgm:cxn modelId="{8B31EC27-019D-468C-9F55-3D561F423084}" type="presOf" srcId="{247D41AB-D753-4725-B0C6-079E8EDA59CD}" destId="{B712A3EF-2C24-45EA-B9BF-84215C3D5C08}" srcOrd="0" destOrd="7" presId="urn:microsoft.com/office/officeart/2005/8/layout/hList1"/>
    <dgm:cxn modelId="{7E4EFC15-8A07-49EF-AF57-7690B171E67D}" type="presOf" srcId="{A72CB8CF-C618-4C29-8AEA-8BC4E53B1CF0}" destId="{B712A3EF-2C24-45EA-B9BF-84215C3D5C08}" srcOrd="0" destOrd="6" presId="urn:microsoft.com/office/officeart/2005/8/layout/hList1"/>
    <dgm:cxn modelId="{1819A778-B3A7-46D3-8CF5-2F3D7709BC60}" srcId="{73DAE2DD-8B4A-4BF6-A332-663DBDF5BD11}" destId="{247D41AB-D753-4725-B0C6-079E8EDA59CD}" srcOrd="7" destOrd="0" parTransId="{9B3AAF18-8DE6-4E71-8722-56DE5B64053D}" sibTransId="{44C7647B-1F53-4D71-A90F-72B53C55E38F}"/>
    <dgm:cxn modelId="{6819B7BA-EE1E-45CF-A5AF-17D1368C46F7}" srcId="{73DAE2DD-8B4A-4BF6-A332-663DBDF5BD11}" destId="{8C2E408C-B4D8-4CA7-BDD7-2AD6293B4CB0}" srcOrd="2" destOrd="0" parTransId="{1EB20D15-E221-4681-B3F6-35C0F27ADC49}" sibTransId="{748954AF-C1A8-476F-9886-6BBC596DDBD6}"/>
    <dgm:cxn modelId="{2B16FDEA-2FD8-4C1C-A1E3-7EA64253A2E0}" type="presOf" srcId="{15A18D45-034A-45CB-B756-3B603E267AD4}" destId="{81AE47FB-2ACA-4021-BE36-866771389265}" srcOrd="0" destOrd="3" presId="urn:microsoft.com/office/officeart/2005/8/layout/hList1"/>
    <dgm:cxn modelId="{FA84EDAA-E009-4BB1-9845-4B9573A197BB}" srcId="{B003AB7C-14DE-4CAE-A353-96B9DB4128AB}" destId="{6C2EAEC1-990A-4DAE-905A-FB8CD89FC79B}" srcOrd="4" destOrd="0" parTransId="{9FF6CC5A-0C93-4436-8737-9A7277DA27C5}" sibTransId="{9F3ACACC-69D8-43ED-B2DA-359181CF4777}"/>
    <dgm:cxn modelId="{AD10A12D-3F7F-46AA-89C8-C3534C1DBDF5}" type="presOf" srcId="{4813B278-F96A-4BC1-AC75-43541A4C828B}" destId="{48360A0C-F348-4D1E-A378-81ECC8641000}" srcOrd="0" destOrd="7" presId="urn:microsoft.com/office/officeart/2005/8/layout/hList1"/>
    <dgm:cxn modelId="{3F987EA9-62F7-49C3-8DF9-499DF9CA5F4B}" type="presOf" srcId="{7D048804-CC81-4C92-8A48-069D46808878}" destId="{B712A3EF-2C24-45EA-B9BF-84215C3D5C08}" srcOrd="0" destOrd="1" presId="urn:microsoft.com/office/officeart/2005/8/layout/hList1"/>
    <dgm:cxn modelId="{F4BAED15-0901-4331-BD25-AAAA15184A8E}" srcId="{73DAE2DD-8B4A-4BF6-A332-663DBDF5BD11}" destId="{DC03E8A2-D30E-4172-A308-CB45FD6AC7E0}" srcOrd="4" destOrd="0" parTransId="{7EB7605D-C3B8-41BC-BB5D-AFF7A757B488}" sibTransId="{82F2872E-2C2D-427F-817F-87E2280E90CF}"/>
    <dgm:cxn modelId="{DB038969-541B-4E3C-B382-86B1681A361D}" type="presOf" srcId="{A61A0080-F019-44F1-82FA-497F810AD4F4}" destId="{48360A0C-F348-4D1E-A378-81ECC8641000}" srcOrd="0" destOrd="5" presId="urn:microsoft.com/office/officeart/2005/8/layout/hList1"/>
    <dgm:cxn modelId="{CD6F7564-C0D9-4064-8747-9FA96C9E4C2B}" srcId="{73DAE2DD-8B4A-4BF6-A332-663DBDF5BD11}" destId="{E4961C51-CD55-471D-9D45-6F0BC66B57A8}" srcOrd="5" destOrd="0" parTransId="{4D3B61ED-A2F8-476A-A30D-0E0F5E992EE5}" sibTransId="{6ADCF1C5-3105-4ECF-855F-396B779A51A7}"/>
    <dgm:cxn modelId="{BB1CFE9E-BBF6-4419-A9C3-010EC7487670}" type="presOf" srcId="{77CCC6F8-8B89-4689-B441-7D4676245BDF}" destId="{81AE47FB-2ACA-4021-BE36-866771389265}" srcOrd="0" destOrd="4" presId="urn:microsoft.com/office/officeart/2005/8/layout/hList1"/>
    <dgm:cxn modelId="{77DA29F2-56FD-4B9E-ADF4-E23367B7D2D4}" srcId="{B003AB7C-14DE-4CAE-A353-96B9DB4128AB}" destId="{A61A0080-F019-44F1-82FA-497F810AD4F4}" srcOrd="5" destOrd="0" parTransId="{0E59EB1B-B9B8-4B82-AF3C-6CD666A79363}" sibTransId="{E0281BDF-1973-471D-9294-6AAB3378D2DF}"/>
    <dgm:cxn modelId="{65BAE74F-7458-4249-8F7E-A0DD98690803}" type="presOf" srcId="{B5F1338E-EEC1-46DD-B189-41623B4AC46F}" destId="{B712A3EF-2C24-45EA-B9BF-84215C3D5C08}" srcOrd="0" destOrd="0" presId="urn:microsoft.com/office/officeart/2005/8/layout/hList1"/>
    <dgm:cxn modelId="{19373D82-248C-4482-A008-D53CA7C9DC3A}" type="presOf" srcId="{6C2EAEC1-990A-4DAE-905A-FB8CD89FC79B}" destId="{48360A0C-F348-4D1E-A378-81ECC8641000}" srcOrd="0" destOrd="4" presId="urn:microsoft.com/office/officeart/2005/8/layout/hList1"/>
    <dgm:cxn modelId="{97C16C38-8BE1-4638-B065-47DD77C292AB}" srcId="{B003AB7C-14DE-4CAE-A353-96B9DB4128AB}" destId="{7BF2B238-14B0-4196-94F0-807524DBA241}" srcOrd="3" destOrd="0" parTransId="{0C6B41E7-2B17-41D8-B40C-406EEC41384E}" sibTransId="{9182FD0B-9643-4017-A19E-F08A33D6E191}"/>
    <dgm:cxn modelId="{2015FA59-2D46-4E31-911E-48C327855D04}" srcId="{B3CB9C84-D167-441E-9468-CE93ABF3E7FB}" destId="{77CCC6F8-8B89-4689-B441-7D4676245BDF}" srcOrd="4" destOrd="0" parTransId="{670CC2F3-7DAD-4463-B888-87354D16425B}" sibTransId="{CC2FCAA5-30EB-429C-9303-13E75C6AF35D}"/>
    <dgm:cxn modelId="{BA53B586-2D51-46FF-9A55-5E11BC752D2A}" srcId="{73DAE2DD-8B4A-4BF6-A332-663DBDF5BD11}" destId="{E70784EE-BEFC-4975-BC11-69A570B94FB5}" srcOrd="3" destOrd="0" parTransId="{50718837-E5CB-4D3D-A9EF-39A5ACBA79E8}" sibTransId="{1A03B67D-6023-4D35-96EE-A5E7C5328F9E}"/>
    <dgm:cxn modelId="{34ECE5FD-CE61-43D0-8A17-455124EACB9C}" srcId="{B003AB7C-14DE-4CAE-A353-96B9DB4128AB}" destId="{4813B278-F96A-4BC1-AC75-43541A4C828B}" srcOrd="7" destOrd="0" parTransId="{71A44704-D42E-4272-8902-6A3463BDB70B}" sibTransId="{027E68B1-A488-41EF-9908-EA0013879524}"/>
    <dgm:cxn modelId="{6C37E9E4-3752-4AA3-AE7F-0C61E1E2D21C}" srcId="{B003AB7C-14DE-4CAE-A353-96B9DB4128AB}" destId="{9CA43A13-99B3-4E02-84C7-3FD2754EBCB9}" srcOrd="0" destOrd="0" parTransId="{339E65F6-830C-48A5-B69B-79B44E6C0764}" sibTransId="{72983171-B569-4931-86BE-24287E3FDEB3}"/>
    <dgm:cxn modelId="{A4447992-9C98-43A1-AAD0-F1076CDA7408}" type="presOf" srcId="{FF36809C-38D4-461F-9376-25106AD98D98}" destId="{FB11C515-4B38-4E0A-8605-9D43FD8E3F81}" srcOrd="0" destOrd="0" presId="urn:microsoft.com/office/officeart/2005/8/layout/hList1"/>
    <dgm:cxn modelId="{BAEAEADB-6B6D-4279-B9FB-9F899BDF6F4D}" type="presOf" srcId="{854EF80F-8AAD-45B2-90FB-01F2B6C1A05D}" destId="{81AE47FB-2ACA-4021-BE36-866771389265}" srcOrd="0" destOrd="0" presId="urn:microsoft.com/office/officeart/2005/8/layout/hList1"/>
    <dgm:cxn modelId="{29E3765A-2179-4077-85EB-33238CC2A404}" type="presOf" srcId="{9CA43A13-99B3-4E02-84C7-3FD2754EBCB9}" destId="{48360A0C-F348-4D1E-A378-81ECC8641000}" srcOrd="0" destOrd="0" presId="urn:microsoft.com/office/officeart/2005/8/layout/hList1"/>
    <dgm:cxn modelId="{2EF92C1E-8668-4E3B-9F52-4E49D8DEBD43}" srcId="{B003AB7C-14DE-4CAE-A353-96B9DB4128AB}" destId="{12D3BFE8-5777-44A5-A83F-FE9BDD22475A}" srcOrd="1" destOrd="0" parTransId="{AA6A6B30-5D86-4EC0-972B-91E8097C7857}" sibTransId="{3A0B1742-8F8B-470E-84EC-3D40FC457266}"/>
    <dgm:cxn modelId="{C9AC858F-C945-4BD2-9D92-A3B6D84BBDA8}" type="presOf" srcId="{E4961C51-CD55-471D-9D45-6F0BC66B57A8}" destId="{B712A3EF-2C24-45EA-B9BF-84215C3D5C08}" srcOrd="0" destOrd="5" presId="urn:microsoft.com/office/officeart/2005/8/layout/hList1"/>
    <dgm:cxn modelId="{92FB8E53-6EEA-4372-98A9-17ADF54A8D14}" type="presOf" srcId="{A4BB88BC-B911-4788-9834-A86AADA07F04}" destId="{81AE47FB-2ACA-4021-BE36-866771389265}" srcOrd="0" destOrd="1" presId="urn:microsoft.com/office/officeart/2005/8/layout/hList1"/>
    <dgm:cxn modelId="{1D82B7FC-10D2-4945-B701-CCFECF7B4859}" type="presOf" srcId="{834A3C7C-9A7F-4021-95A3-999A4D289F01}" destId="{48360A0C-F348-4D1E-A378-81ECC8641000}" srcOrd="0" destOrd="2" presId="urn:microsoft.com/office/officeart/2005/8/layout/hList1"/>
    <dgm:cxn modelId="{CF47778C-CE2C-4D1C-B5C1-F6C1456F2084}" srcId="{B3CB9C84-D167-441E-9468-CE93ABF3E7FB}" destId="{A4BB88BC-B911-4788-9834-A86AADA07F04}" srcOrd="1" destOrd="0" parTransId="{BD4125FC-F897-4A3D-9319-AF40CF4C2EF3}" sibTransId="{404AC4E3-9479-4A0B-A078-EB2E8538064E}"/>
    <dgm:cxn modelId="{29A11486-E858-46C1-BD41-6160E4266BD2}" type="presOf" srcId="{12D3BFE8-5777-44A5-A83F-FE9BDD22475A}" destId="{48360A0C-F348-4D1E-A378-81ECC8641000}" srcOrd="0" destOrd="1" presId="urn:microsoft.com/office/officeart/2005/8/layout/hList1"/>
    <dgm:cxn modelId="{B881C0B9-3303-4F3B-B08A-8927DE1BBA5C}" srcId="{73DAE2DD-8B4A-4BF6-A332-663DBDF5BD11}" destId="{B5F1338E-EEC1-46DD-B189-41623B4AC46F}" srcOrd="0" destOrd="0" parTransId="{86DA9D1E-47E4-45C5-8E44-DDA01AA9700E}" sibTransId="{FB964898-30AF-4A29-9DDC-FC6F606C5E4E}"/>
    <dgm:cxn modelId="{E827B9BE-79D1-4E6D-8E38-C2D7CC639579}" srcId="{B003AB7C-14DE-4CAE-A353-96B9DB4128AB}" destId="{834A3C7C-9A7F-4021-95A3-999A4D289F01}" srcOrd="2" destOrd="0" parTransId="{45ABE824-E010-402A-838E-E92628CB5FFF}" sibTransId="{A33BFE9D-F2D9-4129-ADA5-8BCE8D78C481}"/>
    <dgm:cxn modelId="{01852209-E60D-4C6D-BA72-72CBB06E0EA9}" srcId="{B3CB9C84-D167-441E-9468-CE93ABF3E7FB}" destId="{4563A9A3-4690-4A1D-AEAF-C974B8A80E75}" srcOrd="2" destOrd="0" parTransId="{C88CF4C9-E475-45DC-98E8-FC204BFE7C89}" sibTransId="{56C85F6D-DA33-4F95-8B78-EC6C633D46B0}"/>
    <dgm:cxn modelId="{02B3D3DA-B1F0-4DC7-8E7B-D56CDBAE2BF3}" srcId="{FF36809C-38D4-461F-9376-25106AD98D98}" destId="{B003AB7C-14DE-4CAE-A353-96B9DB4128AB}" srcOrd="1" destOrd="0" parTransId="{12890151-1075-4BCB-BAE2-409CC029CF28}" sibTransId="{FF922B9A-89BB-4C8D-8610-17B74F78345B}"/>
    <dgm:cxn modelId="{7A125C8D-EB57-452A-9D65-F74A14311267}" srcId="{B003AB7C-14DE-4CAE-A353-96B9DB4128AB}" destId="{C2F258A6-9F30-41A3-AFCB-EFC6D06E16A7}" srcOrd="6" destOrd="0" parTransId="{8AD4DD22-4E56-4483-A402-F987945238E8}" sibTransId="{67169042-75DC-4FDA-BA4C-222CD42FBA26}"/>
    <dgm:cxn modelId="{98ABCD8C-DCE5-4E0A-A69A-FABA3A26D830}" type="presParOf" srcId="{FB11C515-4B38-4E0A-8605-9D43FD8E3F81}" destId="{BE4D9F96-2A34-445D-BD29-4E554DF82CAF}" srcOrd="0" destOrd="0" presId="urn:microsoft.com/office/officeart/2005/8/layout/hList1"/>
    <dgm:cxn modelId="{A83168FA-E384-4CE4-8CB6-BC05044D6F3A}" type="presParOf" srcId="{BE4D9F96-2A34-445D-BD29-4E554DF82CAF}" destId="{3FE0E6A0-3AC9-4F4B-A0D9-98BE9532FDD2}" srcOrd="0" destOrd="0" presId="urn:microsoft.com/office/officeart/2005/8/layout/hList1"/>
    <dgm:cxn modelId="{D5515119-EDDE-4C33-A4A1-563478F084A8}" type="presParOf" srcId="{BE4D9F96-2A34-445D-BD29-4E554DF82CAF}" destId="{B712A3EF-2C24-45EA-B9BF-84215C3D5C08}" srcOrd="1" destOrd="0" presId="urn:microsoft.com/office/officeart/2005/8/layout/hList1"/>
    <dgm:cxn modelId="{0DC7C6B0-A815-45F2-A0D0-C5A0E41B00CE}" type="presParOf" srcId="{FB11C515-4B38-4E0A-8605-9D43FD8E3F81}" destId="{FE84551C-E484-4A81-8690-DA24172EEE55}" srcOrd="1" destOrd="0" presId="urn:microsoft.com/office/officeart/2005/8/layout/hList1"/>
    <dgm:cxn modelId="{76AF1394-DE74-4216-84FD-9B3EB9B84981}" type="presParOf" srcId="{FB11C515-4B38-4E0A-8605-9D43FD8E3F81}" destId="{94589D0C-1002-4CBD-82D2-697B4F3F405C}" srcOrd="2" destOrd="0" presId="urn:microsoft.com/office/officeart/2005/8/layout/hList1"/>
    <dgm:cxn modelId="{84E336E9-D90C-47F2-96CD-4F9A9073C7D0}" type="presParOf" srcId="{94589D0C-1002-4CBD-82D2-697B4F3F405C}" destId="{81D52FAF-A0D9-4908-BD66-865873C38440}" srcOrd="0" destOrd="0" presId="urn:microsoft.com/office/officeart/2005/8/layout/hList1"/>
    <dgm:cxn modelId="{4FF42330-661A-4F30-B13C-A01A82F28638}" type="presParOf" srcId="{94589D0C-1002-4CBD-82D2-697B4F3F405C}" destId="{48360A0C-F348-4D1E-A378-81ECC8641000}" srcOrd="1" destOrd="0" presId="urn:microsoft.com/office/officeart/2005/8/layout/hList1"/>
    <dgm:cxn modelId="{37F2B8E1-EA00-486A-83BE-32F5BF54C42C}" type="presParOf" srcId="{FB11C515-4B38-4E0A-8605-9D43FD8E3F81}" destId="{190DF436-A7B1-409D-B26F-C0D3CAB88DAC}" srcOrd="3" destOrd="0" presId="urn:microsoft.com/office/officeart/2005/8/layout/hList1"/>
    <dgm:cxn modelId="{136E4FCD-A87E-47A4-BF21-D73EF48EB0F8}" type="presParOf" srcId="{FB11C515-4B38-4E0A-8605-9D43FD8E3F81}" destId="{8AE4A925-A7E2-4AFA-87DD-017094C9847B}" srcOrd="4" destOrd="0" presId="urn:microsoft.com/office/officeart/2005/8/layout/hList1"/>
    <dgm:cxn modelId="{17AF3C8C-6234-496A-AD16-0B6E5C687F86}" type="presParOf" srcId="{8AE4A925-A7E2-4AFA-87DD-017094C9847B}" destId="{D306617A-D770-4BA9-8E27-F44CF349C7C0}" srcOrd="0" destOrd="0" presId="urn:microsoft.com/office/officeart/2005/8/layout/hList1"/>
    <dgm:cxn modelId="{2C2D6C9E-16DA-421E-A764-363CE71C4972}" type="presParOf" srcId="{8AE4A925-A7E2-4AFA-87DD-017094C9847B}" destId="{81AE47FB-2ACA-4021-BE36-86677138926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4BFC176-2BFD-41C1-A6A2-4B92166C609E}" type="doc">
      <dgm:prSet loTypeId="urn:microsoft.com/office/officeart/2005/8/layout/lProcess1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2807B818-DBB2-431F-9C9D-9A84079D1ADB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solidFill>
          <a:srgbClr val="66CCFF">
            <a:alpha val="33000"/>
          </a:srgbClr>
        </a:solidFill>
        <a:ln>
          <a:solidFill>
            <a:schemeClr val="accent5">
              <a:lumMod val="75000"/>
            </a:schemeClr>
          </a:solidFill>
        </a:ln>
      </dgm:spPr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ФЕДЕРАЛЬНЫЕ</a:t>
          </a:r>
        </a:p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НАЛОГИ И СБОРЫ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CBE8AC48-012F-4B92-B1B9-6BDA7D13569B}" type="parTrans" cxnId="{95DA8B96-C33A-429C-9D00-1AB1D38C3EBF}">
      <dgm:prSet/>
      <dgm:spPr/>
      <dgm:t>
        <a:bodyPr/>
        <a:lstStyle/>
        <a:p>
          <a:endParaRPr lang="ru-RU"/>
        </a:p>
      </dgm:t>
    </dgm:pt>
    <dgm:pt modelId="{0B646054-0063-42AA-8350-EFE53721D0EA}" type="sibTrans" cxnId="{95DA8B96-C33A-429C-9D00-1AB1D38C3EBF}">
      <dgm:prSet/>
      <dgm:spPr/>
      <dgm:t>
        <a:bodyPr/>
        <a:lstStyle/>
        <a:p>
          <a:endParaRPr lang="ru-RU"/>
        </a:p>
      </dgm:t>
    </dgm:pt>
    <dgm:pt modelId="{9650C196-ED1A-4863-8B13-B0C95466DFCE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noFill/>
        <a:ln>
          <a:solidFill>
            <a:schemeClr val="accent5">
              <a:lumMod val="75000"/>
            </a:schemeClr>
          </a:solidFill>
        </a:ln>
      </dgm:spPr>
      <dgm:t>
        <a:bodyPr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- 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Налог на доходы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физических лиц;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- Акцизы;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- Госпошлина;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- Специальные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налоговые режимы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81BAC4F9-E7E4-4A7A-BADF-C8F7A76626E0}" type="parTrans" cxnId="{D3E52C73-3DF5-4B10-BD76-EAF177ECC293}">
      <dgm:prSet/>
      <dgm:spPr>
        <a:solidFill>
          <a:srgbClr val="00B0F0"/>
        </a:solidFill>
        <a:ln>
          <a:solidFill>
            <a:srgbClr val="FFA7A7"/>
          </a:solidFill>
        </a:ln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endParaRPr lang="ru-RU" dirty="0"/>
        </a:p>
      </dgm:t>
    </dgm:pt>
    <dgm:pt modelId="{B6B36F23-27D4-430C-98E9-999692B9441B}" type="sibTrans" cxnId="{D3E52C73-3DF5-4B10-BD76-EAF177ECC293}">
      <dgm:prSet/>
      <dgm:spPr/>
      <dgm:t>
        <a:bodyPr/>
        <a:lstStyle/>
        <a:p>
          <a:endParaRPr lang="ru-RU"/>
        </a:p>
      </dgm:t>
    </dgm:pt>
    <dgm:pt modelId="{EB94BD30-5B37-473C-A6B3-9AD985982168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olidFill>
          <a:srgbClr val="92D050">
            <a:alpha val="52000"/>
          </a:srgbClr>
        </a:solidFill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МЕСТНЫЕ НАЛОГИ</a:t>
          </a:r>
        </a:p>
      </dgm:t>
    </dgm:pt>
    <dgm:pt modelId="{39FB2EAC-4DAD-4D24-9A7B-8FDFCF86CC17}" type="parTrans" cxnId="{3E5BF7AE-B9EE-4669-BCA6-349E5EEEA0EB}">
      <dgm:prSet/>
      <dgm:spPr/>
      <dgm:t>
        <a:bodyPr/>
        <a:lstStyle/>
        <a:p>
          <a:endParaRPr lang="ru-RU"/>
        </a:p>
      </dgm:t>
    </dgm:pt>
    <dgm:pt modelId="{F86A1DF5-31E2-4770-BE4A-C2D992BF6CEB}" type="sibTrans" cxnId="{3E5BF7AE-B9EE-4669-BCA6-349E5EEEA0EB}">
      <dgm:prSet/>
      <dgm:spPr/>
      <dgm:t>
        <a:bodyPr/>
        <a:lstStyle/>
        <a:p>
          <a:endParaRPr lang="ru-RU"/>
        </a:p>
      </dgm:t>
    </dgm:pt>
    <dgm:pt modelId="{006D8A69-B1ED-42DA-BC8A-9F2DF660D95C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noFill/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- Налог на имущество физических лиц;</a:t>
          </a:r>
        </a:p>
        <a:p>
          <a:pPr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- Земельный налог</a:t>
          </a:r>
        </a:p>
      </dgm:t>
    </dgm:pt>
    <dgm:pt modelId="{F4A1F5C3-39FA-43E1-B968-968E1CC04A7A}" type="parTrans" cxnId="{D37705E5-DF55-4AD6-ADCE-61763EB5650A}">
      <dgm:prSet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olidFill>
          <a:schemeClr val="accent6">
            <a:lumMod val="75000"/>
          </a:schemeClr>
        </a:solidFill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endParaRPr lang="ru-RU" dirty="0"/>
        </a:p>
      </dgm:t>
    </dgm:pt>
    <dgm:pt modelId="{45F6A4AC-50AE-4A0F-83D4-4A63DBBBAE4A}" type="sibTrans" cxnId="{D37705E5-DF55-4AD6-ADCE-61763EB5650A}">
      <dgm:prSet/>
      <dgm:spPr/>
      <dgm:t>
        <a:bodyPr/>
        <a:lstStyle/>
        <a:p>
          <a:endParaRPr lang="ru-RU"/>
        </a:p>
      </dgm:t>
    </dgm:pt>
    <dgm:pt modelId="{891BF925-ACC5-4E2D-8366-3559EF090E50}" type="pres">
      <dgm:prSet presAssocID="{84BFC176-2BFD-41C1-A6A2-4B92166C609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32641F4-9B41-41DD-BCBE-E99C1CCAAE25}" type="pres">
      <dgm:prSet presAssocID="{2807B818-DBB2-431F-9C9D-9A84079D1ADB}" presName="vertFlow" presStyleCnt="0"/>
      <dgm:spPr/>
    </dgm:pt>
    <dgm:pt modelId="{E5B3A4F9-A58C-41D1-B0CC-B3FC2026323E}" type="pres">
      <dgm:prSet presAssocID="{2807B818-DBB2-431F-9C9D-9A84079D1ADB}" presName="header" presStyleLbl="node1" presStyleIdx="0" presStyleCnt="2" custScaleX="101286" custScaleY="79624" custLinFactY="-10604" custLinFactNeighborX="707" custLinFactNeighborY="-100000"/>
      <dgm:spPr/>
      <dgm:t>
        <a:bodyPr/>
        <a:lstStyle/>
        <a:p>
          <a:endParaRPr lang="ru-RU"/>
        </a:p>
      </dgm:t>
    </dgm:pt>
    <dgm:pt modelId="{CB9F6AB6-5971-4085-B5C7-1F8FF1B7EF6D}" type="pres">
      <dgm:prSet presAssocID="{81BAC4F9-E7E4-4A7A-BADF-C8F7A76626E0}" presName="parTrans" presStyleLbl="sibTrans2D1" presStyleIdx="0" presStyleCnt="2"/>
      <dgm:spPr/>
      <dgm:t>
        <a:bodyPr/>
        <a:lstStyle/>
        <a:p>
          <a:endParaRPr lang="ru-RU"/>
        </a:p>
      </dgm:t>
    </dgm:pt>
    <dgm:pt modelId="{C1C5305D-5F7C-41EE-A05D-1412730F5ADA}" type="pres">
      <dgm:prSet presAssocID="{9650C196-ED1A-4863-8B13-B0C95466DFCE}" presName="child" presStyleLbl="alignAccFollowNode1" presStyleIdx="0" presStyleCnt="2" custScaleX="69270" custScaleY="197822" custLinFactY="-16289" custLinFactNeighborX="-15262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325B42-4397-4FE5-AD00-832AA4EA5BAF}" type="pres">
      <dgm:prSet presAssocID="{2807B818-DBB2-431F-9C9D-9A84079D1ADB}" presName="hSp" presStyleCnt="0"/>
      <dgm:spPr/>
    </dgm:pt>
    <dgm:pt modelId="{BF1CF00F-61DC-46C9-AE99-A5CFF8EC220D}" type="pres">
      <dgm:prSet presAssocID="{EB94BD30-5B37-473C-A6B3-9AD985982168}" presName="vertFlow" presStyleCnt="0"/>
      <dgm:spPr/>
    </dgm:pt>
    <dgm:pt modelId="{A9BD31CA-6F5B-4949-A323-3C79F004B51C}" type="pres">
      <dgm:prSet presAssocID="{EB94BD30-5B37-473C-A6B3-9AD985982168}" presName="header" presStyleLbl="node1" presStyleIdx="1" presStyleCnt="2" custScaleX="101340" custScaleY="62199" custLinFactY="-21312" custLinFactNeighborX="531" custLinFactNeighborY="-100000"/>
      <dgm:spPr/>
      <dgm:t>
        <a:bodyPr/>
        <a:lstStyle/>
        <a:p>
          <a:endParaRPr lang="ru-RU"/>
        </a:p>
      </dgm:t>
    </dgm:pt>
    <dgm:pt modelId="{EDAEAA0E-3E22-4F60-8F70-AC663213725D}" type="pres">
      <dgm:prSet presAssocID="{F4A1F5C3-39FA-43E1-B968-968E1CC04A7A}" presName="parTrans" presStyleLbl="sibTrans2D1" presStyleIdx="1" presStyleCnt="2"/>
      <dgm:spPr/>
      <dgm:t>
        <a:bodyPr/>
        <a:lstStyle/>
        <a:p>
          <a:endParaRPr lang="ru-RU"/>
        </a:p>
      </dgm:t>
    </dgm:pt>
    <dgm:pt modelId="{98BBA4FA-CE49-4F0F-A6E6-84672AB8C3C6}" type="pres">
      <dgm:prSet presAssocID="{006D8A69-B1ED-42DA-BC8A-9F2DF660D95C}" presName="child" presStyleLbl="alignAccFollowNode1" presStyleIdx="1" presStyleCnt="2" custScaleX="88159" custScaleY="108908" custLinFactY="-36531" custLinFactNeighborX="1966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3E52C73-3DF5-4B10-BD76-EAF177ECC293}" srcId="{2807B818-DBB2-431F-9C9D-9A84079D1ADB}" destId="{9650C196-ED1A-4863-8B13-B0C95466DFCE}" srcOrd="0" destOrd="0" parTransId="{81BAC4F9-E7E4-4A7A-BADF-C8F7A76626E0}" sibTransId="{B6B36F23-27D4-430C-98E9-999692B9441B}"/>
    <dgm:cxn modelId="{B2F58EE0-DC5B-451F-BA52-A3B2BC6CF8D7}" type="presOf" srcId="{81BAC4F9-E7E4-4A7A-BADF-C8F7A76626E0}" destId="{CB9F6AB6-5971-4085-B5C7-1F8FF1B7EF6D}" srcOrd="0" destOrd="0" presId="urn:microsoft.com/office/officeart/2005/8/layout/lProcess1"/>
    <dgm:cxn modelId="{3E5BF7AE-B9EE-4669-BCA6-349E5EEEA0EB}" srcId="{84BFC176-2BFD-41C1-A6A2-4B92166C609E}" destId="{EB94BD30-5B37-473C-A6B3-9AD985982168}" srcOrd="1" destOrd="0" parTransId="{39FB2EAC-4DAD-4D24-9A7B-8FDFCF86CC17}" sibTransId="{F86A1DF5-31E2-4770-BE4A-C2D992BF6CEB}"/>
    <dgm:cxn modelId="{13FFDCF0-BCCE-46B0-943B-3C84FF13DD14}" type="presOf" srcId="{2807B818-DBB2-431F-9C9D-9A84079D1ADB}" destId="{E5B3A4F9-A58C-41D1-B0CC-B3FC2026323E}" srcOrd="0" destOrd="0" presId="urn:microsoft.com/office/officeart/2005/8/layout/lProcess1"/>
    <dgm:cxn modelId="{BD10B87C-56B0-4B27-950B-CE89AC64714E}" type="presOf" srcId="{F4A1F5C3-39FA-43E1-B968-968E1CC04A7A}" destId="{EDAEAA0E-3E22-4F60-8F70-AC663213725D}" srcOrd="0" destOrd="0" presId="urn:microsoft.com/office/officeart/2005/8/layout/lProcess1"/>
    <dgm:cxn modelId="{62DB3D41-F4EA-4855-AECF-2FD3D749D65C}" type="presOf" srcId="{9650C196-ED1A-4863-8B13-B0C95466DFCE}" destId="{C1C5305D-5F7C-41EE-A05D-1412730F5ADA}" srcOrd="0" destOrd="0" presId="urn:microsoft.com/office/officeart/2005/8/layout/lProcess1"/>
    <dgm:cxn modelId="{C5963F7C-9176-4359-8F0A-12F9289481FB}" type="presOf" srcId="{84BFC176-2BFD-41C1-A6A2-4B92166C609E}" destId="{891BF925-ACC5-4E2D-8366-3559EF090E50}" srcOrd="0" destOrd="0" presId="urn:microsoft.com/office/officeart/2005/8/layout/lProcess1"/>
    <dgm:cxn modelId="{7AB0DDCA-1515-4BB8-9D3E-8DB51BA2BB6F}" type="presOf" srcId="{EB94BD30-5B37-473C-A6B3-9AD985982168}" destId="{A9BD31CA-6F5B-4949-A323-3C79F004B51C}" srcOrd="0" destOrd="0" presId="urn:microsoft.com/office/officeart/2005/8/layout/lProcess1"/>
    <dgm:cxn modelId="{9E9C6811-61B3-4192-A721-1EC4FAE0D8B4}" type="presOf" srcId="{006D8A69-B1ED-42DA-BC8A-9F2DF660D95C}" destId="{98BBA4FA-CE49-4F0F-A6E6-84672AB8C3C6}" srcOrd="0" destOrd="0" presId="urn:microsoft.com/office/officeart/2005/8/layout/lProcess1"/>
    <dgm:cxn modelId="{95DA8B96-C33A-429C-9D00-1AB1D38C3EBF}" srcId="{84BFC176-2BFD-41C1-A6A2-4B92166C609E}" destId="{2807B818-DBB2-431F-9C9D-9A84079D1ADB}" srcOrd="0" destOrd="0" parTransId="{CBE8AC48-012F-4B92-B1B9-6BDA7D13569B}" sibTransId="{0B646054-0063-42AA-8350-EFE53721D0EA}"/>
    <dgm:cxn modelId="{D37705E5-DF55-4AD6-ADCE-61763EB5650A}" srcId="{EB94BD30-5B37-473C-A6B3-9AD985982168}" destId="{006D8A69-B1ED-42DA-BC8A-9F2DF660D95C}" srcOrd="0" destOrd="0" parTransId="{F4A1F5C3-39FA-43E1-B968-968E1CC04A7A}" sibTransId="{45F6A4AC-50AE-4A0F-83D4-4A63DBBBAE4A}"/>
    <dgm:cxn modelId="{5B850543-7323-4161-B2C2-B1378AA54C43}" type="presParOf" srcId="{891BF925-ACC5-4E2D-8366-3559EF090E50}" destId="{B32641F4-9B41-41DD-BCBE-E99C1CCAAE25}" srcOrd="0" destOrd="0" presId="urn:microsoft.com/office/officeart/2005/8/layout/lProcess1"/>
    <dgm:cxn modelId="{9D0DBC37-DEEE-4C68-847A-75700B018D32}" type="presParOf" srcId="{B32641F4-9B41-41DD-BCBE-E99C1CCAAE25}" destId="{E5B3A4F9-A58C-41D1-B0CC-B3FC2026323E}" srcOrd="0" destOrd="0" presId="urn:microsoft.com/office/officeart/2005/8/layout/lProcess1"/>
    <dgm:cxn modelId="{4F02FE36-539E-4BB4-8F07-632951CB2A4F}" type="presParOf" srcId="{B32641F4-9B41-41DD-BCBE-E99C1CCAAE25}" destId="{CB9F6AB6-5971-4085-B5C7-1F8FF1B7EF6D}" srcOrd="1" destOrd="0" presId="urn:microsoft.com/office/officeart/2005/8/layout/lProcess1"/>
    <dgm:cxn modelId="{4E2EB0A3-FD25-44AF-B42A-CECFDBBE18F2}" type="presParOf" srcId="{B32641F4-9B41-41DD-BCBE-E99C1CCAAE25}" destId="{C1C5305D-5F7C-41EE-A05D-1412730F5ADA}" srcOrd="2" destOrd="0" presId="urn:microsoft.com/office/officeart/2005/8/layout/lProcess1"/>
    <dgm:cxn modelId="{E19DE7DA-4151-4CB4-8A66-C961515AA2D7}" type="presParOf" srcId="{891BF925-ACC5-4E2D-8366-3559EF090E50}" destId="{0B325B42-4397-4FE5-AD00-832AA4EA5BAF}" srcOrd="1" destOrd="0" presId="urn:microsoft.com/office/officeart/2005/8/layout/lProcess1"/>
    <dgm:cxn modelId="{7F8F1B9F-5C06-478C-AAEF-547D82C059E5}" type="presParOf" srcId="{891BF925-ACC5-4E2D-8366-3559EF090E50}" destId="{BF1CF00F-61DC-46C9-AE99-A5CFF8EC220D}" srcOrd="2" destOrd="0" presId="urn:microsoft.com/office/officeart/2005/8/layout/lProcess1"/>
    <dgm:cxn modelId="{731B0639-4912-4F6A-AB44-985435E5BA35}" type="presParOf" srcId="{BF1CF00F-61DC-46C9-AE99-A5CFF8EC220D}" destId="{A9BD31CA-6F5B-4949-A323-3C79F004B51C}" srcOrd="0" destOrd="0" presId="urn:microsoft.com/office/officeart/2005/8/layout/lProcess1"/>
    <dgm:cxn modelId="{DF5F9CA9-0B23-49DF-960D-E442F64219FF}" type="presParOf" srcId="{BF1CF00F-61DC-46C9-AE99-A5CFF8EC220D}" destId="{EDAEAA0E-3E22-4F60-8F70-AC663213725D}" srcOrd="1" destOrd="0" presId="urn:microsoft.com/office/officeart/2005/8/layout/lProcess1"/>
    <dgm:cxn modelId="{1343643D-1BF1-4C6C-8BC1-066E86E40895}" type="presParOf" srcId="{BF1CF00F-61DC-46C9-AE99-A5CFF8EC220D}" destId="{98BBA4FA-CE49-4F0F-A6E6-84672AB8C3C6}" srcOrd="2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FE3A0C5-CD8A-4B49-BE81-3983EE9E42CA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331960D-D72A-48E2-A0B6-CF52A54ADB33}">
      <dgm:prSet phldrT="[Текст]" custT="1"/>
      <dgm:spPr>
        <a:solidFill>
          <a:srgbClr val="00CC00">
            <a:alpha val="40000"/>
          </a:srgbClr>
        </a:solidFill>
      </dgm:spPr>
      <dgm:t>
        <a:bodyPr/>
        <a:lstStyle/>
        <a:p>
          <a:r>
            <a:rPr lang="ru-RU" sz="1200" b="1" dirty="0" smtClean="0">
              <a:solidFill>
                <a:schemeClr val="tx2">
                  <a:lumMod val="75000"/>
                </a:schemeClr>
              </a:solidFill>
            </a:rPr>
            <a:t>ПОДПРОГРАММЫ</a:t>
          </a:r>
        </a:p>
        <a:p>
          <a:r>
            <a:rPr lang="ru-RU" sz="1200" b="1" dirty="0" smtClean="0">
              <a:solidFill>
                <a:schemeClr val="tx2">
                  <a:lumMod val="75000"/>
                </a:schemeClr>
              </a:solidFill>
            </a:rPr>
            <a:t>ПРОГРАММЫ</a:t>
          </a:r>
        </a:p>
        <a:p>
          <a:r>
            <a:rPr lang="ru-RU" sz="1200" b="1" dirty="0" smtClean="0">
              <a:solidFill>
                <a:schemeClr val="tx2">
                  <a:lumMod val="75000"/>
                </a:schemeClr>
              </a:solidFill>
            </a:rPr>
            <a:t>(2016 ГОД;</a:t>
          </a:r>
        </a:p>
        <a:p>
          <a:r>
            <a:rPr lang="ru-RU" sz="900" b="1" dirty="0" smtClean="0">
              <a:solidFill>
                <a:schemeClr val="tx2">
                  <a:lumMod val="75000"/>
                </a:schemeClr>
              </a:solidFill>
            </a:rPr>
            <a:t>ТЫС. РУБЛЕЙ</a:t>
          </a:r>
          <a:r>
            <a:rPr lang="ru-RU" sz="1200" b="1" dirty="0" smtClean="0">
              <a:solidFill>
                <a:schemeClr val="tx2">
                  <a:lumMod val="75000"/>
                </a:schemeClr>
              </a:solidFill>
            </a:rPr>
            <a:t>)</a:t>
          </a:r>
          <a:endParaRPr lang="ru-RU" sz="1200" b="1" dirty="0">
            <a:solidFill>
              <a:schemeClr val="tx2">
                <a:lumMod val="75000"/>
              </a:schemeClr>
            </a:solidFill>
          </a:endParaRPr>
        </a:p>
      </dgm:t>
    </dgm:pt>
    <dgm:pt modelId="{5525AA9A-9D63-4234-B108-011555DA1001}" type="parTrans" cxnId="{1E18E14F-24AB-4D1D-B6AF-5E7F09C8BFC9}">
      <dgm:prSet/>
      <dgm:spPr/>
      <dgm:t>
        <a:bodyPr/>
        <a:lstStyle/>
        <a:p>
          <a:endParaRPr lang="ru-RU"/>
        </a:p>
      </dgm:t>
    </dgm:pt>
    <dgm:pt modelId="{65826AFE-45F4-4B62-A694-893ED8FDF8A4}" type="sibTrans" cxnId="{1E18E14F-24AB-4D1D-B6AF-5E7F09C8BFC9}">
      <dgm:prSet/>
      <dgm:spPr/>
      <dgm:t>
        <a:bodyPr/>
        <a:lstStyle/>
        <a:p>
          <a:endParaRPr lang="ru-RU"/>
        </a:p>
      </dgm:t>
    </dgm:pt>
    <dgm:pt modelId="{D685489E-9424-44FB-81C5-863A7F5570FB}">
      <dgm:prSet phldrT="[Текст]" custT="1"/>
      <dgm:spPr>
        <a:solidFill>
          <a:srgbClr val="CCECFF"/>
        </a:solidFill>
      </dgm:spPr>
      <dgm:t>
        <a:bodyPr/>
        <a:lstStyle/>
        <a:p>
          <a:r>
            <a:rPr lang="ru-RU" sz="1000" b="1" dirty="0" smtClean="0">
              <a:solidFill>
                <a:schemeClr val="tx2">
                  <a:lumMod val="75000"/>
                </a:schemeClr>
              </a:solidFill>
            </a:rPr>
            <a:t>Развитие дошкольного, общего и дополнительного образования в городе Георгиевске</a:t>
          </a:r>
          <a:endParaRPr lang="ru-RU" sz="1000" b="1" dirty="0">
            <a:solidFill>
              <a:schemeClr val="tx2">
                <a:lumMod val="75000"/>
              </a:schemeClr>
            </a:solidFill>
          </a:endParaRPr>
        </a:p>
      </dgm:t>
    </dgm:pt>
    <dgm:pt modelId="{2DFBF957-EE13-42B5-8304-9034036091A3}" type="parTrans" cxnId="{95974BBD-21D1-4A36-BD35-85ACC6098490}">
      <dgm:prSet/>
      <dgm:spPr/>
      <dgm:t>
        <a:bodyPr/>
        <a:lstStyle/>
        <a:p>
          <a:endParaRPr lang="ru-RU"/>
        </a:p>
      </dgm:t>
    </dgm:pt>
    <dgm:pt modelId="{78577518-0E21-47D5-A70A-F36C3DE4B222}" type="sibTrans" cxnId="{95974BBD-21D1-4A36-BD35-85ACC6098490}">
      <dgm:prSet/>
      <dgm:spPr/>
      <dgm:t>
        <a:bodyPr/>
        <a:lstStyle/>
        <a:p>
          <a:endParaRPr lang="ru-RU"/>
        </a:p>
      </dgm:t>
    </dgm:pt>
    <dgm:pt modelId="{B6177A7D-5842-4D2D-9EAD-B18963FEA985}">
      <dgm:prSet phldrT="[Текст]" custT="1"/>
      <dgm:spPr>
        <a:solidFill>
          <a:srgbClr val="FFFFCC"/>
        </a:solidFill>
      </dgm:spPr>
      <dgm:t>
        <a:bodyPr/>
        <a:lstStyle/>
        <a:p>
          <a:r>
            <a:rPr lang="ru-RU" sz="800" b="1" dirty="0" smtClean="0">
              <a:solidFill>
                <a:schemeClr val="tx2">
                  <a:lumMod val="75000"/>
                </a:schemeClr>
              </a:solidFill>
            </a:rPr>
            <a:t>Поддержка детей-сирот, детей  оставшихся без попечения родителей, оздоровление детей и подростков, оказание психолого-педагогической и медико-социальной помощи детям, подросткам и их родителям (законным представителям) в городе Георгиевске</a:t>
          </a:r>
          <a:endParaRPr lang="ru-RU" sz="800" b="1" dirty="0">
            <a:solidFill>
              <a:schemeClr val="tx2">
                <a:lumMod val="75000"/>
              </a:schemeClr>
            </a:solidFill>
          </a:endParaRPr>
        </a:p>
      </dgm:t>
    </dgm:pt>
    <dgm:pt modelId="{5D1084AC-495F-4559-9A78-58A2E4806557}" type="parTrans" cxnId="{244180A0-8F20-495E-86B2-51580192C901}">
      <dgm:prSet/>
      <dgm:spPr/>
      <dgm:t>
        <a:bodyPr/>
        <a:lstStyle/>
        <a:p>
          <a:endParaRPr lang="ru-RU"/>
        </a:p>
      </dgm:t>
    </dgm:pt>
    <dgm:pt modelId="{02A395FB-5AD2-4379-B083-82C187014B64}" type="sibTrans" cxnId="{244180A0-8F20-495E-86B2-51580192C901}">
      <dgm:prSet/>
      <dgm:spPr/>
      <dgm:t>
        <a:bodyPr/>
        <a:lstStyle/>
        <a:p>
          <a:endParaRPr lang="ru-RU"/>
        </a:p>
      </dgm:t>
    </dgm:pt>
    <dgm:pt modelId="{1DE3C982-15E6-49C9-A7B7-000E349BCA13}">
      <dgm:prSet phldrT="[Текст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ru-RU" sz="1000" b="1" dirty="0" smtClean="0">
              <a:solidFill>
                <a:schemeClr val="tx2">
                  <a:lumMod val="75000"/>
                </a:schemeClr>
              </a:solidFill>
            </a:rPr>
            <a:t>Молодежная политика города Георгиевска</a:t>
          </a:r>
          <a:endParaRPr lang="ru-RU" sz="1000" b="1" dirty="0">
            <a:solidFill>
              <a:schemeClr val="tx2">
                <a:lumMod val="75000"/>
              </a:schemeClr>
            </a:solidFill>
          </a:endParaRPr>
        </a:p>
      </dgm:t>
    </dgm:pt>
    <dgm:pt modelId="{6EC5F4A4-F537-4865-A0D7-BF894C6679BC}" type="parTrans" cxnId="{4B64775E-A68B-4DCF-8062-5DC97937FBB0}">
      <dgm:prSet/>
      <dgm:spPr/>
      <dgm:t>
        <a:bodyPr/>
        <a:lstStyle/>
        <a:p>
          <a:endParaRPr lang="ru-RU"/>
        </a:p>
      </dgm:t>
    </dgm:pt>
    <dgm:pt modelId="{9400A140-1188-4AA4-A04D-C9EACBF6590C}" type="sibTrans" cxnId="{4B64775E-A68B-4DCF-8062-5DC97937FBB0}">
      <dgm:prSet/>
      <dgm:spPr/>
      <dgm:t>
        <a:bodyPr/>
        <a:lstStyle/>
        <a:p>
          <a:endParaRPr lang="ru-RU"/>
        </a:p>
      </dgm:t>
    </dgm:pt>
    <dgm:pt modelId="{54E998A2-ECA5-4CF3-9B27-5F0070747E87}">
      <dgm:prSet phldrT="[Текст]" custT="1"/>
      <dgm:spPr>
        <a:solidFill>
          <a:srgbClr val="CCCCFF"/>
        </a:solidFill>
      </dgm:spPr>
      <dgm:t>
        <a:bodyPr/>
        <a:lstStyle/>
        <a:p>
          <a:r>
            <a:rPr lang="ru-RU" sz="1000" b="1" dirty="0" smtClean="0">
              <a:solidFill>
                <a:schemeClr val="tx2">
                  <a:lumMod val="75000"/>
                </a:schemeClr>
              </a:solidFill>
            </a:rPr>
            <a:t>Обеспечение реализации муниципальной программы города Георгиевска «Развитие образования и молодёжной политики» и  общепрограммные мероприятия</a:t>
          </a:r>
          <a:endParaRPr lang="ru-RU" sz="1000" b="1" dirty="0">
            <a:solidFill>
              <a:schemeClr val="tx2">
                <a:lumMod val="75000"/>
              </a:schemeClr>
            </a:solidFill>
          </a:endParaRPr>
        </a:p>
      </dgm:t>
    </dgm:pt>
    <dgm:pt modelId="{148A8A63-5597-4589-B9CF-F68E84BA9160}" type="parTrans" cxnId="{C2911691-999C-4529-8FCC-7460A649B5E4}">
      <dgm:prSet/>
      <dgm:spPr/>
      <dgm:t>
        <a:bodyPr/>
        <a:lstStyle/>
        <a:p>
          <a:endParaRPr lang="ru-RU"/>
        </a:p>
      </dgm:t>
    </dgm:pt>
    <dgm:pt modelId="{2A145F6B-B42A-49D7-A2B5-A163BBBE2BCE}" type="sibTrans" cxnId="{C2911691-999C-4529-8FCC-7460A649B5E4}">
      <dgm:prSet/>
      <dgm:spPr/>
      <dgm:t>
        <a:bodyPr/>
        <a:lstStyle/>
        <a:p>
          <a:endParaRPr lang="ru-RU"/>
        </a:p>
      </dgm:t>
    </dgm:pt>
    <dgm:pt modelId="{2B1177EA-FA35-4B89-9BAF-D2E4ACEE1632}">
      <dgm:prSet/>
      <dgm:spPr>
        <a:solidFill>
          <a:srgbClr val="CCFFCC"/>
        </a:solidFill>
      </dgm:spPr>
      <dgm:t>
        <a:bodyPr/>
        <a:lstStyle/>
        <a:p>
          <a:endParaRPr lang="ru-RU" b="1">
            <a:solidFill>
              <a:schemeClr val="tx2">
                <a:lumMod val="75000"/>
              </a:schemeClr>
            </a:solidFill>
          </a:endParaRPr>
        </a:p>
      </dgm:t>
    </dgm:pt>
    <dgm:pt modelId="{9F73DB03-7735-43A0-8967-3692F3571320}" type="parTrans" cxnId="{741B859B-6D99-4788-857C-765EF80BC01B}">
      <dgm:prSet/>
      <dgm:spPr/>
      <dgm:t>
        <a:bodyPr/>
        <a:lstStyle/>
        <a:p>
          <a:endParaRPr lang="ru-RU"/>
        </a:p>
      </dgm:t>
    </dgm:pt>
    <dgm:pt modelId="{5DC182F3-0A2D-4E5A-A826-CC6AF7F17B81}" type="sibTrans" cxnId="{741B859B-6D99-4788-857C-765EF80BC01B}">
      <dgm:prSet/>
      <dgm:spPr/>
      <dgm:t>
        <a:bodyPr/>
        <a:lstStyle/>
        <a:p>
          <a:endParaRPr lang="ru-RU"/>
        </a:p>
      </dgm:t>
    </dgm:pt>
    <dgm:pt modelId="{9B3D6716-2844-43B6-AA33-3FCF0288E41E}">
      <dgm:prSet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endParaRPr lang="ru-RU"/>
        </a:p>
      </dgm:t>
    </dgm:pt>
    <dgm:pt modelId="{ED3BBFF0-6466-4AD9-9C85-3A040FFFDDB1}" type="parTrans" cxnId="{136A50DC-72FE-4E9E-9663-CFF05E2FB224}">
      <dgm:prSet/>
      <dgm:spPr/>
      <dgm:t>
        <a:bodyPr/>
        <a:lstStyle/>
        <a:p>
          <a:endParaRPr lang="ru-RU"/>
        </a:p>
      </dgm:t>
    </dgm:pt>
    <dgm:pt modelId="{BDA43C6C-672B-4648-A15E-EFCB50CD059C}" type="sibTrans" cxnId="{136A50DC-72FE-4E9E-9663-CFF05E2FB224}">
      <dgm:prSet/>
      <dgm:spPr/>
      <dgm:t>
        <a:bodyPr/>
        <a:lstStyle/>
        <a:p>
          <a:endParaRPr lang="ru-RU"/>
        </a:p>
      </dgm:t>
    </dgm:pt>
    <dgm:pt modelId="{FB921406-D9CB-4C1E-92BE-F71B1BA257C2}" type="pres">
      <dgm:prSet presAssocID="{CFE3A0C5-CD8A-4B49-BE81-3983EE9E42CA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890C399-20BD-486C-8350-119FF593F1C7}" type="pres">
      <dgm:prSet presAssocID="{E331960D-D72A-48E2-A0B6-CF52A54ADB33}" presName="centerShape" presStyleLbl="node0" presStyleIdx="0" presStyleCnt="1" custLinFactNeighborX="-246" custLinFactNeighborY="-2579"/>
      <dgm:spPr/>
      <dgm:t>
        <a:bodyPr/>
        <a:lstStyle/>
        <a:p>
          <a:endParaRPr lang="ru-RU"/>
        </a:p>
      </dgm:t>
    </dgm:pt>
    <dgm:pt modelId="{4538363C-3114-41CB-BD15-7CA8B45C5408}" type="pres">
      <dgm:prSet presAssocID="{2DFBF957-EE13-42B5-8304-9034036091A3}" presName="Name9" presStyleLbl="parChTrans1D2" presStyleIdx="0" presStyleCnt="6"/>
      <dgm:spPr/>
      <dgm:t>
        <a:bodyPr/>
        <a:lstStyle/>
        <a:p>
          <a:endParaRPr lang="ru-RU"/>
        </a:p>
      </dgm:t>
    </dgm:pt>
    <dgm:pt modelId="{AAF7C61D-C47F-4A94-88BA-EF51ED2783D0}" type="pres">
      <dgm:prSet presAssocID="{2DFBF957-EE13-42B5-8304-9034036091A3}" presName="connTx" presStyleLbl="parChTrans1D2" presStyleIdx="0" presStyleCnt="6"/>
      <dgm:spPr/>
      <dgm:t>
        <a:bodyPr/>
        <a:lstStyle/>
        <a:p>
          <a:endParaRPr lang="ru-RU"/>
        </a:p>
      </dgm:t>
    </dgm:pt>
    <dgm:pt modelId="{3C8DD4F8-928F-4B61-B2BD-6EC2643A844D}" type="pres">
      <dgm:prSet presAssocID="{D685489E-9424-44FB-81C5-863A7F5570FB}" presName="node" presStyleLbl="node1" presStyleIdx="0" presStyleCnt="6" custRadScaleRad="120274" custRadScaleInc="415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865F7E-42E6-46FB-9D6B-B54310A30B76}" type="pres">
      <dgm:prSet presAssocID="{5D1084AC-495F-4559-9A78-58A2E4806557}" presName="Name9" presStyleLbl="parChTrans1D2" presStyleIdx="1" presStyleCnt="6"/>
      <dgm:spPr/>
      <dgm:t>
        <a:bodyPr/>
        <a:lstStyle/>
        <a:p>
          <a:endParaRPr lang="ru-RU"/>
        </a:p>
      </dgm:t>
    </dgm:pt>
    <dgm:pt modelId="{DC55B352-FB81-4616-8EE5-3550FF688287}" type="pres">
      <dgm:prSet presAssocID="{5D1084AC-495F-4559-9A78-58A2E4806557}" presName="connTx" presStyleLbl="parChTrans1D2" presStyleIdx="1" presStyleCnt="6"/>
      <dgm:spPr/>
      <dgm:t>
        <a:bodyPr/>
        <a:lstStyle/>
        <a:p>
          <a:endParaRPr lang="ru-RU"/>
        </a:p>
      </dgm:t>
    </dgm:pt>
    <dgm:pt modelId="{F49A12AA-BC9A-4089-A639-8ACCFB13911C}" type="pres">
      <dgm:prSet presAssocID="{B6177A7D-5842-4D2D-9EAD-B18963FEA985}" presName="node" presStyleLbl="node1" presStyleIdx="1" presStyleCnt="6" custScaleX="98713" custScaleY="1057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42B2FF-3650-46D4-AF7A-3E09795FDEAC}" type="pres">
      <dgm:prSet presAssocID="{6EC5F4A4-F537-4865-A0D7-BF894C6679BC}" presName="Name9" presStyleLbl="parChTrans1D2" presStyleIdx="2" presStyleCnt="6"/>
      <dgm:spPr/>
      <dgm:t>
        <a:bodyPr/>
        <a:lstStyle/>
        <a:p>
          <a:endParaRPr lang="ru-RU"/>
        </a:p>
      </dgm:t>
    </dgm:pt>
    <dgm:pt modelId="{4FE44D54-AAC9-4F8F-839E-813F5E9921FF}" type="pres">
      <dgm:prSet presAssocID="{6EC5F4A4-F537-4865-A0D7-BF894C6679BC}" presName="connTx" presStyleLbl="parChTrans1D2" presStyleIdx="2" presStyleCnt="6"/>
      <dgm:spPr/>
      <dgm:t>
        <a:bodyPr/>
        <a:lstStyle/>
        <a:p>
          <a:endParaRPr lang="ru-RU"/>
        </a:p>
      </dgm:t>
    </dgm:pt>
    <dgm:pt modelId="{25372035-25D9-470E-81F7-2F3F1B6AFA0F}" type="pres">
      <dgm:prSet presAssocID="{1DE3C982-15E6-49C9-A7B7-000E349BCA13}" presName="node" presStyleLbl="node1" presStyleIdx="2" presStyleCnt="6" custRadScaleRad="98877" custRadScaleInc="-38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327F48-CF2B-44B4-8A7F-3E94999C6699}" type="pres">
      <dgm:prSet presAssocID="{9F73DB03-7735-43A0-8967-3692F3571320}" presName="Name9" presStyleLbl="parChTrans1D2" presStyleIdx="3" presStyleCnt="6"/>
      <dgm:spPr/>
      <dgm:t>
        <a:bodyPr/>
        <a:lstStyle/>
        <a:p>
          <a:endParaRPr lang="ru-RU"/>
        </a:p>
      </dgm:t>
    </dgm:pt>
    <dgm:pt modelId="{CD706B63-98BF-44F2-9C9A-5B0F045DDBBD}" type="pres">
      <dgm:prSet presAssocID="{9F73DB03-7735-43A0-8967-3692F3571320}" presName="connTx" presStyleLbl="parChTrans1D2" presStyleIdx="3" presStyleCnt="6"/>
      <dgm:spPr/>
      <dgm:t>
        <a:bodyPr/>
        <a:lstStyle/>
        <a:p>
          <a:endParaRPr lang="ru-RU"/>
        </a:p>
      </dgm:t>
    </dgm:pt>
    <dgm:pt modelId="{ECE52327-C06F-4E4B-AB2F-5F9D702DF514}" type="pres">
      <dgm:prSet presAssocID="{2B1177EA-FA35-4B89-9BAF-D2E4ACEE1632}" presName="node" presStyleLbl="node1" presStyleIdx="3" presStyleCnt="6" custRadScaleRad="97522" custRadScaleInc="-51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26CCA2-0638-4976-9296-E69868459539}" type="pres">
      <dgm:prSet presAssocID="{ED3BBFF0-6466-4AD9-9C85-3A040FFFDDB1}" presName="Name9" presStyleLbl="parChTrans1D2" presStyleIdx="4" presStyleCnt="6"/>
      <dgm:spPr/>
      <dgm:t>
        <a:bodyPr/>
        <a:lstStyle/>
        <a:p>
          <a:endParaRPr lang="ru-RU"/>
        </a:p>
      </dgm:t>
    </dgm:pt>
    <dgm:pt modelId="{891A72D0-A4F4-453F-8687-28B78923CAE4}" type="pres">
      <dgm:prSet presAssocID="{ED3BBFF0-6466-4AD9-9C85-3A040FFFDDB1}" presName="connTx" presStyleLbl="parChTrans1D2" presStyleIdx="4" presStyleCnt="6"/>
      <dgm:spPr/>
      <dgm:t>
        <a:bodyPr/>
        <a:lstStyle/>
        <a:p>
          <a:endParaRPr lang="ru-RU"/>
        </a:p>
      </dgm:t>
    </dgm:pt>
    <dgm:pt modelId="{79A2D8E0-3ABC-4FDE-BA74-3F81455F81EF}" type="pres">
      <dgm:prSet presAssocID="{9B3D6716-2844-43B6-AA33-3FCF0288E41E}" presName="node" presStyleLbl="node1" presStyleIdx="4" presStyleCnt="6" custRadScaleRad="98589" custRadScaleInc="-34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39F565-276B-4DE9-9768-796E4F449553}" type="pres">
      <dgm:prSet presAssocID="{148A8A63-5597-4589-B9CF-F68E84BA9160}" presName="Name9" presStyleLbl="parChTrans1D2" presStyleIdx="5" presStyleCnt="6"/>
      <dgm:spPr/>
      <dgm:t>
        <a:bodyPr/>
        <a:lstStyle/>
        <a:p>
          <a:endParaRPr lang="ru-RU"/>
        </a:p>
      </dgm:t>
    </dgm:pt>
    <dgm:pt modelId="{6C6FAEB8-B9AA-4ADE-A8AF-9AEE7A9CDA29}" type="pres">
      <dgm:prSet presAssocID="{148A8A63-5597-4589-B9CF-F68E84BA9160}" presName="connTx" presStyleLbl="parChTrans1D2" presStyleIdx="5" presStyleCnt="6"/>
      <dgm:spPr/>
      <dgm:t>
        <a:bodyPr/>
        <a:lstStyle/>
        <a:p>
          <a:endParaRPr lang="ru-RU"/>
        </a:p>
      </dgm:t>
    </dgm:pt>
    <dgm:pt modelId="{5B76A268-A25D-4A23-AC6C-6FCC56E9F042}" type="pres">
      <dgm:prSet presAssocID="{54E998A2-ECA5-4CF3-9B27-5F0070747E87}" presName="node" presStyleLbl="node1" presStyleIdx="5" presStyleCnt="6" custRadScaleRad="101688" custRadScaleInc="-11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484344C-55E6-4260-95F6-CAEAF4B11926}" type="presOf" srcId="{D685489E-9424-44FB-81C5-863A7F5570FB}" destId="{3C8DD4F8-928F-4B61-B2BD-6EC2643A844D}" srcOrd="0" destOrd="0" presId="urn:microsoft.com/office/officeart/2005/8/layout/radial1"/>
    <dgm:cxn modelId="{1E18E14F-24AB-4D1D-B6AF-5E7F09C8BFC9}" srcId="{CFE3A0C5-CD8A-4B49-BE81-3983EE9E42CA}" destId="{E331960D-D72A-48E2-A0B6-CF52A54ADB33}" srcOrd="0" destOrd="0" parTransId="{5525AA9A-9D63-4234-B108-011555DA1001}" sibTransId="{65826AFE-45F4-4B62-A694-893ED8FDF8A4}"/>
    <dgm:cxn modelId="{B92A64A7-7373-4CA8-8996-307761141A70}" type="presOf" srcId="{2B1177EA-FA35-4B89-9BAF-D2E4ACEE1632}" destId="{ECE52327-C06F-4E4B-AB2F-5F9D702DF514}" srcOrd="0" destOrd="0" presId="urn:microsoft.com/office/officeart/2005/8/layout/radial1"/>
    <dgm:cxn modelId="{DA860CB0-7457-48CE-A2FA-3DA801C3CD98}" type="presOf" srcId="{9F73DB03-7735-43A0-8967-3692F3571320}" destId="{CD706B63-98BF-44F2-9C9A-5B0F045DDBBD}" srcOrd="1" destOrd="0" presId="urn:microsoft.com/office/officeart/2005/8/layout/radial1"/>
    <dgm:cxn modelId="{9B2CE701-47C8-4F76-BDFA-F1FC02A20ABD}" type="presOf" srcId="{6EC5F4A4-F537-4865-A0D7-BF894C6679BC}" destId="{A642B2FF-3650-46D4-AF7A-3E09795FDEAC}" srcOrd="0" destOrd="0" presId="urn:microsoft.com/office/officeart/2005/8/layout/radial1"/>
    <dgm:cxn modelId="{144EEC6A-89AA-4DA5-8000-B5A288C3E59A}" type="presOf" srcId="{5D1084AC-495F-4559-9A78-58A2E4806557}" destId="{DC55B352-FB81-4616-8EE5-3550FF688287}" srcOrd="1" destOrd="0" presId="urn:microsoft.com/office/officeart/2005/8/layout/radial1"/>
    <dgm:cxn modelId="{6B258FB2-FF4A-49ED-BAF5-87FEF936B863}" type="presOf" srcId="{1DE3C982-15E6-49C9-A7B7-000E349BCA13}" destId="{25372035-25D9-470E-81F7-2F3F1B6AFA0F}" srcOrd="0" destOrd="0" presId="urn:microsoft.com/office/officeart/2005/8/layout/radial1"/>
    <dgm:cxn modelId="{6B139922-AF9A-4429-BA33-3B8FF4AD3CE8}" type="presOf" srcId="{B6177A7D-5842-4D2D-9EAD-B18963FEA985}" destId="{F49A12AA-BC9A-4089-A639-8ACCFB13911C}" srcOrd="0" destOrd="0" presId="urn:microsoft.com/office/officeart/2005/8/layout/radial1"/>
    <dgm:cxn modelId="{079E4E06-93BC-489D-B088-39C8C9C74FD8}" type="presOf" srcId="{CFE3A0C5-CD8A-4B49-BE81-3983EE9E42CA}" destId="{FB921406-D9CB-4C1E-92BE-F71B1BA257C2}" srcOrd="0" destOrd="0" presId="urn:microsoft.com/office/officeart/2005/8/layout/radial1"/>
    <dgm:cxn modelId="{C2911691-999C-4529-8FCC-7460A649B5E4}" srcId="{E331960D-D72A-48E2-A0B6-CF52A54ADB33}" destId="{54E998A2-ECA5-4CF3-9B27-5F0070747E87}" srcOrd="5" destOrd="0" parTransId="{148A8A63-5597-4589-B9CF-F68E84BA9160}" sibTransId="{2A145F6B-B42A-49D7-A2B5-A163BBBE2BCE}"/>
    <dgm:cxn modelId="{1100A6D4-FAB0-439C-8FEC-5A85FC7A431C}" type="presOf" srcId="{5D1084AC-495F-4559-9A78-58A2E4806557}" destId="{6B865F7E-42E6-46FB-9D6B-B54310A30B76}" srcOrd="0" destOrd="0" presId="urn:microsoft.com/office/officeart/2005/8/layout/radial1"/>
    <dgm:cxn modelId="{95974BBD-21D1-4A36-BD35-85ACC6098490}" srcId="{E331960D-D72A-48E2-A0B6-CF52A54ADB33}" destId="{D685489E-9424-44FB-81C5-863A7F5570FB}" srcOrd="0" destOrd="0" parTransId="{2DFBF957-EE13-42B5-8304-9034036091A3}" sibTransId="{78577518-0E21-47D5-A70A-F36C3DE4B222}"/>
    <dgm:cxn modelId="{741B859B-6D99-4788-857C-765EF80BC01B}" srcId="{E331960D-D72A-48E2-A0B6-CF52A54ADB33}" destId="{2B1177EA-FA35-4B89-9BAF-D2E4ACEE1632}" srcOrd="3" destOrd="0" parTransId="{9F73DB03-7735-43A0-8967-3692F3571320}" sibTransId="{5DC182F3-0A2D-4E5A-A826-CC6AF7F17B81}"/>
    <dgm:cxn modelId="{D5C71EE6-A13B-4901-B288-44CF91FCDC82}" type="presOf" srcId="{9B3D6716-2844-43B6-AA33-3FCF0288E41E}" destId="{79A2D8E0-3ABC-4FDE-BA74-3F81455F81EF}" srcOrd="0" destOrd="0" presId="urn:microsoft.com/office/officeart/2005/8/layout/radial1"/>
    <dgm:cxn modelId="{0C527D0C-5A2A-4CD1-A627-5EA80889B2BE}" type="presOf" srcId="{2DFBF957-EE13-42B5-8304-9034036091A3}" destId="{4538363C-3114-41CB-BD15-7CA8B45C5408}" srcOrd="0" destOrd="0" presId="urn:microsoft.com/office/officeart/2005/8/layout/radial1"/>
    <dgm:cxn modelId="{A93C68EE-DA11-4BFD-B42E-5CE3F4D416E1}" type="presOf" srcId="{54E998A2-ECA5-4CF3-9B27-5F0070747E87}" destId="{5B76A268-A25D-4A23-AC6C-6FCC56E9F042}" srcOrd="0" destOrd="0" presId="urn:microsoft.com/office/officeart/2005/8/layout/radial1"/>
    <dgm:cxn modelId="{86A857D6-B77D-4CA3-9E0B-8539E4D73159}" type="presOf" srcId="{2DFBF957-EE13-42B5-8304-9034036091A3}" destId="{AAF7C61D-C47F-4A94-88BA-EF51ED2783D0}" srcOrd="1" destOrd="0" presId="urn:microsoft.com/office/officeart/2005/8/layout/radial1"/>
    <dgm:cxn modelId="{4B64775E-A68B-4DCF-8062-5DC97937FBB0}" srcId="{E331960D-D72A-48E2-A0B6-CF52A54ADB33}" destId="{1DE3C982-15E6-49C9-A7B7-000E349BCA13}" srcOrd="2" destOrd="0" parTransId="{6EC5F4A4-F537-4865-A0D7-BF894C6679BC}" sibTransId="{9400A140-1188-4AA4-A04D-C9EACBF6590C}"/>
    <dgm:cxn modelId="{38B0682C-7B9D-4510-894B-2D9652C1DAAD}" type="presOf" srcId="{ED3BBFF0-6466-4AD9-9C85-3A040FFFDDB1}" destId="{891A72D0-A4F4-453F-8687-28B78923CAE4}" srcOrd="1" destOrd="0" presId="urn:microsoft.com/office/officeart/2005/8/layout/radial1"/>
    <dgm:cxn modelId="{858D3B10-5C25-41C1-9104-9B29F216F37F}" type="presOf" srcId="{9F73DB03-7735-43A0-8967-3692F3571320}" destId="{68327F48-CF2B-44B4-8A7F-3E94999C6699}" srcOrd="0" destOrd="0" presId="urn:microsoft.com/office/officeart/2005/8/layout/radial1"/>
    <dgm:cxn modelId="{D0F61538-B62A-421A-82E5-91D5E54380A4}" type="presOf" srcId="{6EC5F4A4-F537-4865-A0D7-BF894C6679BC}" destId="{4FE44D54-AAC9-4F8F-839E-813F5E9921FF}" srcOrd="1" destOrd="0" presId="urn:microsoft.com/office/officeart/2005/8/layout/radial1"/>
    <dgm:cxn modelId="{244180A0-8F20-495E-86B2-51580192C901}" srcId="{E331960D-D72A-48E2-A0B6-CF52A54ADB33}" destId="{B6177A7D-5842-4D2D-9EAD-B18963FEA985}" srcOrd="1" destOrd="0" parTransId="{5D1084AC-495F-4559-9A78-58A2E4806557}" sibTransId="{02A395FB-5AD2-4379-B083-82C187014B64}"/>
    <dgm:cxn modelId="{52E16160-89E8-414E-B143-79A154076F73}" type="presOf" srcId="{148A8A63-5597-4589-B9CF-F68E84BA9160}" destId="{6C6FAEB8-B9AA-4ADE-A8AF-9AEE7A9CDA29}" srcOrd="1" destOrd="0" presId="urn:microsoft.com/office/officeart/2005/8/layout/radial1"/>
    <dgm:cxn modelId="{F247CA25-B6C9-4A8D-B26E-AEDEA6713F68}" type="presOf" srcId="{148A8A63-5597-4589-B9CF-F68E84BA9160}" destId="{AA39F565-276B-4DE9-9768-796E4F449553}" srcOrd="0" destOrd="0" presId="urn:microsoft.com/office/officeart/2005/8/layout/radial1"/>
    <dgm:cxn modelId="{136A50DC-72FE-4E9E-9663-CFF05E2FB224}" srcId="{E331960D-D72A-48E2-A0B6-CF52A54ADB33}" destId="{9B3D6716-2844-43B6-AA33-3FCF0288E41E}" srcOrd="4" destOrd="0" parTransId="{ED3BBFF0-6466-4AD9-9C85-3A040FFFDDB1}" sibTransId="{BDA43C6C-672B-4648-A15E-EFCB50CD059C}"/>
    <dgm:cxn modelId="{C5EE9395-72AC-40DC-8C5A-9B2F6C596A06}" type="presOf" srcId="{ED3BBFF0-6466-4AD9-9C85-3A040FFFDDB1}" destId="{8326CCA2-0638-4976-9296-E69868459539}" srcOrd="0" destOrd="0" presId="urn:microsoft.com/office/officeart/2005/8/layout/radial1"/>
    <dgm:cxn modelId="{3D5BD9D8-4F6F-409D-BD40-196B41505678}" type="presOf" srcId="{E331960D-D72A-48E2-A0B6-CF52A54ADB33}" destId="{B890C399-20BD-486C-8350-119FF593F1C7}" srcOrd="0" destOrd="0" presId="urn:microsoft.com/office/officeart/2005/8/layout/radial1"/>
    <dgm:cxn modelId="{C3F8A4F7-2AFB-4DB0-B90C-8ABAA0F3D989}" type="presParOf" srcId="{FB921406-D9CB-4C1E-92BE-F71B1BA257C2}" destId="{B890C399-20BD-486C-8350-119FF593F1C7}" srcOrd="0" destOrd="0" presId="urn:microsoft.com/office/officeart/2005/8/layout/radial1"/>
    <dgm:cxn modelId="{9BC962A3-4D2F-4922-9473-C87BAC158FE4}" type="presParOf" srcId="{FB921406-D9CB-4C1E-92BE-F71B1BA257C2}" destId="{4538363C-3114-41CB-BD15-7CA8B45C5408}" srcOrd="1" destOrd="0" presId="urn:microsoft.com/office/officeart/2005/8/layout/radial1"/>
    <dgm:cxn modelId="{3D4F8FCE-0ADD-491F-AF46-55F41AF289BC}" type="presParOf" srcId="{4538363C-3114-41CB-BD15-7CA8B45C5408}" destId="{AAF7C61D-C47F-4A94-88BA-EF51ED2783D0}" srcOrd="0" destOrd="0" presId="urn:microsoft.com/office/officeart/2005/8/layout/radial1"/>
    <dgm:cxn modelId="{D511D705-340E-4C2F-AC26-EF845FF98669}" type="presParOf" srcId="{FB921406-D9CB-4C1E-92BE-F71B1BA257C2}" destId="{3C8DD4F8-928F-4B61-B2BD-6EC2643A844D}" srcOrd="2" destOrd="0" presId="urn:microsoft.com/office/officeart/2005/8/layout/radial1"/>
    <dgm:cxn modelId="{F7F7D057-DCA5-4306-A38B-9B7F25A1DDD3}" type="presParOf" srcId="{FB921406-D9CB-4C1E-92BE-F71B1BA257C2}" destId="{6B865F7E-42E6-46FB-9D6B-B54310A30B76}" srcOrd="3" destOrd="0" presId="urn:microsoft.com/office/officeart/2005/8/layout/radial1"/>
    <dgm:cxn modelId="{1D3C40EA-EE32-4270-88BA-60F2D3A5C6AD}" type="presParOf" srcId="{6B865F7E-42E6-46FB-9D6B-B54310A30B76}" destId="{DC55B352-FB81-4616-8EE5-3550FF688287}" srcOrd="0" destOrd="0" presId="urn:microsoft.com/office/officeart/2005/8/layout/radial1"/>
    <dgm:cxn modelId="{96FDD055-CE42-47E3-A143-CEB218A7DBA1}" type="presParOf" srcId="{FB921406-D9CB-4C1E-92BE-F71B1BA257C2}" destId="{F49A12AA-BC9A-4089-A639-8ACCFB13911C}" srcOrd="4" destOrd="0" presId="urn:microsoft.com/office/officeart/2005/8/layout/radial1"/>
    <dgm:cxn modelId="{BDFAD8AB-FE38-413B-9C96-F39B30134D21}" type="presParOf" srcId="{FB921406-D9CB-4C1E-92BE-F71B1BA257C2}" destId="{A642B2FF-3650-46D4-AF7A-3E09795FDEAC}" srcOrd="5" destOrd="0" presId="urn:microsoft.com/office/officeart/2005/8/layout/radial1"/>
    <dgm:cxn modelId="{BA717220-D47A-405F-AA4F-1E10C3CA60DA}" type="presParOf" srcId="{A642B2FF-3650-46D4-AF7A-3E09795FDEAC}" destId="{4FE44D54-AAC9-4F8F-839E-813F5E9921FF}" srcOrd="0" destOrd="0" presId="urn:microsoft.com/office/officeart/2005/8/layout/radial1"/>
    <dgm:cxn modelId="{8DB2F0ED-5C22-4561-B8EA-CE4BD5F05FE8}" type="presParOf" srcId="{FB921406-D9CB-4C1E-92BE-F71B1BA257C2}" destId="{25372035-25D9-470E-81F7-2F3F1B6AFA0F}" srcOrd="6" destOrd="0" presId="urn:microsoft.com/office/officeart/2005/8/layout/radial1"/>
    <dgm:cxn modelId="{D861AB1C-F108-499E-A1BB-6C772ADEF570}" type="presParOf" srcId="{FB921406-D9CB-4C1E-92BE-F71B1BA257C2}" destId="{68327F48-CF2B-44B4-8A7F-3E94999C6699}" srcOrd="7" destOrd="0" presId="urn:microsoft.com/office/officeart/2005/8/layout/radial1"/>
    <dgm:cxn modelId="{57316E5A-9838-4215-B9EC-B599FA759DAC}" type="presParOf" srcId="{68327F48-CF2B-44B4-8A7F-3E94999C6699}" destId="{CD706B63-98BF-44F2-9C9A-5B0F045DDBBD}" srcOrd="0" destOrd="0" presId="urn:microsoft.com/office/officeart/2005/8/layout/radial1"/>
    <dgm:cxn modelId="{8083BDA5-9BA2-479D-B2D8-3CB38904DC8F}" type="presParOf" srcId="{FB921406-D9CB-4C1E-92BE-F71B1BA257C2}" destId="{ECE52327-C06F-4E4B-AB2F-5F9D702DF514}" srcOrd="8" destOrd="0" presId="urn:microsoft.com/office/officeart/2005/8/layout/radial1"/>
    <dgm:cxn modelId="{7C2ABDA1-C8EA-47DC-A5CA-EDD3E8B35D09}" type="presParOf" srcId="{FB921406-D9CB-4C1E-92BE-F71B1BA257C2}" destId="{8326CCA2-0638-4976-9296-E69868459539}" srcOrd="9" destOrd="0" presId="urn:microsoft.com/office/officeart/2005/8/layout/radial1"/>
    <dgm:cxn modelId="{D16EB22A-ED94-4604-B354-D0DCF8316516}" type="presParOf" srcId="{8326CCA2-0638-4976-9296-E69868459539}" destId="{891A72D0-A4F4-453F-8687-28B78923CAE4}" srcOrd="0" destOrd="0" presId="urn:microsoft.com/office/officeart/2005/8/layout/radial1"/>
    <dgm:cxn modelId="{7813D4B3-C371-433B-8BEE-FEF319C75ADD}" type="presParOf" srcId="{FB921406-D9CB-4C1E-92BE-F71B1BA257C2}" destId="{79A2D8E0-3ABC-4FDE-BA74-3F81455F81EF}" srcOrd="10" destOrd="0" presId="urn:microsoft.com/office/officeart/2005/8/layout/radial1"/>
    <dgm:cxn modelId="{BA74FF07-8341-435F-9A25-E3577D5E7A34}" type="presParOf" srcId="{FB921406-D9CB-4C1E-92BE-F71B1BA257C2}" destId="{AA39F565-276B-4DE9-9768-796E4F449553}" srcOrd="11" destOrd="0" presId="urn:microsoft.com/office/officeart/2005/8/layout/radial1"/>
    <dgm:cxn modelId="{76E9A026-19C4-4B67-8AF7-90AFEE07D8AD}" type="presParOf" srcId="{AA39F565-276B-4DE9-9768-796E4F449553}" destId="{6C6FAEB8-B9AA-4ADE-A8AF-9AEE7A9CDA29}" srcOrd="0" destOrd="0" presId="urn:microsoft.com/office/officeart/2005/8/layout/radial1"/>
    <dgm:cxn modelId="{43A6A3E8-7B70-4426-A198-899F2CC9C729}" type="presParOf" srcId="{FB921406-D9CB-4C1E-92BE-F71B1BA257C2}" destId="{5B76A268-A25D-4A23-AC6C-6FCC56E9F042}" srcOrd="12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27816BD-99EC-4A27-96C7-0F9892E2F85A}" type="doc">
      <dgm:prSet loTypeId="urn:microsoft.com/office/officeart/2005/8/layout/p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6C12287-FD88-488A-83DE-695A88D4AC01}">
      <dgm:prSet phldrT="[Текст]" custT="1"/>
      <dgm:spPr/>
      <dgm:t>
        <a:bodyPr/>
        <a:lstStyle/>
        <a:p>
          <a:r>
            <a:rPr lang="ru-RU" sz="800" dirty="0" smtClean="0">
              <a:effectLst/>
            </a:rPr>
            <a:t>создание в системе дошкольного, общего и дополнительного образования  равных возможностей получения доступного и качественного воспитания, образования и позитивной социализации детей в городе Георгиевске</a:t>
          </a:r>
          <a:endParaRPr lang="ru-RU" sz="800" dirty="0"/>
        </a:p>
      </dgm:t>
    </dgm:pt>
    <dgm:pt modelId="{9115A8CF-155E-4718-B330-FA48968072A7}" type="parTrans" cxnId="{5BD1FAE4-28B3-40B5-B429-F5C3AA4B2A66}">
      <dgm:prSet/>
      <dgm:spPr/>
      <dgm:t>
        <a:bodyPr/>
        <a:lstStyle/>
        <a:p>
          <a:endParaRPr lang="ru-RU"/>
        </a:p>
      </dgm:t>
    </dgm:pt>
    <dgm:pt modelId="{BDEBC115-F211-49AF-8436-CFBBF03B3A1D}" type="sibTrans" cxnId="{5BD1FAE4-28B3-40B5-B429-F5C3AA4B2A66}">
      <dgm:prSet/>
      <dgm:spPr/>
      <dgm:t>
        <a:bodyPr/>
        <a:lstStyle/>
        <a:p>
          <a:endParaRPr lang="ru-RU"/>
        </a:p>
      </dgm:t>
    </dgm:pt>
    <dgm:pt modelId="{7D6EFA08-72B8-4382-AA90-EFC532C3DF3A}">
      <dgm:prSet phldrT="[Текст]" custT="1"/>
      <dgm:spPr/>
      <dgm:t>
        <a:bodyPr/>
        <a:lstStyle/>
        <a:p>
          <a:r>
            <a:rPr lang="ru-RU" sz="800" dirty="0" smtClean="0">
              <a:effectLst/>
            </a:rPr>
            <a:t>создание условий для оказания психолого-педагогической и медико-социальной помощи детям, подросткам и их родителям (законным представителям), создание условий для обеспечения законных прав и интересов детей-сирот и детей, оставшихся без попечения родителей, а так же сохранение и укрепление здоровья детей и подростков</a:t>
          </a:r>
          <a:endParaRPr lang="ru-RU" sz="800" dirty="0"/>
        </a:p>
      </dgm:t>
    </dgm:pt>
    <dgm:pt modelId="{00678361-715B-4089-A3EE-0FC2FAE3A24F}" type="parTrans" cxnId="{90245478-A9E6-41BF-BED2-3CB43C65D846}">
      <dgm:prSet/>
      <dgm:spPr/>
      <dgm:t>
        <a:bodyPr/>
        <a:lstStyle/>
        <a:p>
          <a:endParaRPr lang="ru-RU"/>
        </a:p>
      </dgm:t>
    </dgm:pt>
    <dgm:pt modelId="{D0F1E3D5-F7B0-4ED7-9025-C6FEF6334F78}" type="sibTrans" cxnId="{90245478-A9E6-41BF-BED2-3CB43C65D846}">
      <dgm:prSet/>
      <dgm:spPr/>
      <dgm:t>
        <a:bodyPr/>
        <a:lstStyle/>
        <a:p>
          <a:endParaRPr lang="ru-RU"/>
        </a:p>
      </dgm:t>
    </dgm:pt>
    <dgm:pt modelId="{531C64B2-CDAB-4BF6-B6AC-2B50729B5A3F}">
      <dgm:prSet phldrT="[Текст]" custT="1"/>
      <dgm:spPr/>
      <dgm:t>
        <a:bodyPr/>
        <a:lstStyle/>
        <a:p>
          <a:r>
            <a:rPr lang="ru-RU" sz="800" dirty="0" smtClean="0">
              <a:effectLst/>
            </a:rPr>
            <a:t>создание социально-экономических, организационных, правовых условий и гарантий социального становления и развития молодых граждан, их наиболее полной самореализации в интересах общества</a:t>
          </a:r>
          <a:endParaRPr lang="ru-RU" sz="800" dirty="0"/>
        </a:p>
      </dgm:t>
    </dgm:pt>
    <dgm:pt modelId="{460BE893-4AA9-45B2-B4B6-023B853126DE}" type="parTrans" cxnId="{F6CDDB18-1489-4FC0-B604-FC01C2DBBCA1}">
      <dgm:prSet/>
      <dgm:spPr/>
      <dgm:t>
        <a:bodyPr/>
        <a:lstStyle/>
        <a:p>
          <a:endParaRPr lang="ru-RU"/>
        </a:p>
      </dgm:t>
    </dgm:pt>
    <dgm:pt modelId="{F995B4CA-E137-4F2B-9B6D-93322172A755}" type="sibTrans" cxnId="{F6CDDB18-1489-4FC0-B604-FC01C2DBBCA1}">
      <dgm:prSet/>
      <dgm:spPr/>
      <dgm:t>
        <a:bodyPr/>
        <a:lstStyle/>
        <a:p>
          <a:endParaRPr lang="ru-RU"/>
        </a:p>
      </dgm:t>
    </dgm:pt>
    <dgm:pt modelId="{694B3400-1EFC-4569-AD7D-3DF831C21E9B}">
      <dgm:prSet phldrT="[Текст]" custT="1"/>
      <dgm:spPr/>
      <dgm:t>
        <a:bodyPr/>
        <a:lstStyle/>
        <a:p>
          <a:r>
            <a:rPr lang="ru-RU" sz="800" dirty="0" smtClean="0"/>
            <a:t>обеспечение доступности качественного дополнительного образования, способствующего совершенствованию эстетического и духовно-нравственного воспитания подрастающего поколения</a:t>
          </a:r>
          <a:endParaRPr lang="ru-RU" sz="800" dirty="0"/>
        </a:p>
      </dgm:t>
    </dgm:pt>
    <dgm:pt modelId="{6E6920ED-EFC8-4394-9D81-D77076ECE31F}" type="parTrans" cxnId="{E24289CA-8C5C-46DA-8A73-19FC5216DD77}">
      <dgm:prSet/>
      <dgm:spPr/>
      <dgm:t>
        <a:bodyPr/>
        <a:lstStyle/>
        <a:p>
          <a:endParaRPr lang="ru-RU"/>
        </a:p>
      </dgm:t>
    </dgm:pt>
    <dgm:pt modelId="{E9DD535C-BF03-45FF-9130-07BDE9D358BB}" type="sibTrans" cxnId="{E24289CA-8C5C-46DA-8A73-19FC5216DD77}">
      <dgm:prSet/>
      <dgm:spPr/>
      <dgm:t>
        <a:bodyPr/>
        <a:lstStyle/>
        <a:p>
          <a:endParaRPr lang="ru-RU"/>
        </a:p>
      </dgm:t>
    </dgm:pt>
    <dgm:pt modelId="{09B4DEFA-7C13-4608-9FC2-75872EE22C92}">
      <dgm:prSet/>
      <dgm:spPr/>
      <dgm:t>
        <a:bodyPr/>
        <a:lstStyle/>
        <a:p>
          <a:endParaRPr lang="ru-RU"/>
        </a:p>
      </dgm:t>
    </dgm:pt>
    <dgm:pt modelId="{C474CC86-8623-46E4-A120-F8FF113DF842}" type="parTrans" cxnId="{D08E1431-DE14-4A81-89D7-B9B6631888F2}">
      <dgm:prSet/>
      <dgm:spPr/>
      <dgm:t>
        <a:bodyPr/>
        <a:lstStyle/>
        <a:p>
          <a:endParaRPr lang="ru-RU"/>
        </a:p>
      </dgm:t>
    </dgm:pt>
    <dgm:pt modelId="{BB56F0A8-7770-4164-93FA-744A36D78ACD}" type="sibTrans" cxnId="{D08E1431-DE14-4A81-89D7-B9B6631888F2}">
      <dgm:prSet/>
      <dgm:spPr/>
      <dgm:t>
        <a:bodyPr/>
        <a:lstStyle/>
        <a:p>
          <a:endParaRPr lang="ru-RU"/>
        </a:p>
      </dgm:t>
    </dgm:pt>
    <dgm:pt modelId="{9CE12157-513C-4B29-B83B-CE74F1EE8826}">
      <dgm:prSet/>
      <dgm:spPr/>
      <dgm:t>
        <a:bodyPr/>
        <a:lstStyle/>
        <a:p>
          <a:endParaRPr lang="ru-RU"/>
        </a:p>
      </dgm:t>
    </dgm:pt>
    <dgm:pt modelId="{F777E8DB-DC5B-43DE-81E2-BF23156F1CCF}" type="parTrans" cxnId="{F3EA2FC9-9D0F-4FAF-AC29-8F08F6BADE8E}">
      <dgm:prSet/>
      <dgm:spPr/>
      <dgm:t>
        <a:bodyPr/>
        <a:lstStyle/>
        <a:p>
          <a:endParaRPr lang="ru-RU"/>
        </a:p>
      </dgm:t>
    </dgm:pt>
    <dgm:pt modelId="{F2B421DB-987F-4CB5-A88E-85C104A8B5EA}" type="sibTrans" cxnId="{F3EA2FC9-9D0F-4FAF-AC29-8F08F6BADE8E}">
      <dgm:prSet/>
      <dgm:spPr/>
      <dgm:t>
        <a:bodyPr/>
        <a:lstStyle/>
        <a:p>
          <a:endParaRPr lang="ru-RU"/>
        </a:p>
      </dgm:t>
    </dgm:pt>
    <dgm:pt modelId="{33DA4EE6-B198-48C1-B95B-DE49E7CDB8F5}" type="pres">
      <dgm:prSet presAssocID="{B27816BD-99EC-4A27-96C7-0F9892E2F85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8C86B22-BCD0-48E2-91C2-8EBAEE2DF046}" type="pres">
      <dgm:prSet presAssocID="{56C12287-FD88-488A-83DE-695A88D4AC01}" presName="compNode" presStyleCnt="0"/>
      <dgm:spPr/>
    </dgm:pt>
    <dgm:pt modelId="{EE77A925-6FB9-4C46-B5F5-E32A469B5564}" type="pres">
      <dgm:prSet presAssocID="{56C12287-FD88-488A-83DE-695A88D4AC01}" presName="pictRect" presStyleLbl="node1" presStyleIdx="0" presStyleCnt="6" custLinFactNeighborX="-2326" custLinFactNeighborY="-12550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83FE0E69-ECD6-460D-BA71-0E7D5A5980C6}" type="pres">
      <dgm:prSet presAssocID="{56C12287-FD88-488A-83DE-695A88D4AC01}" presName="textRect" presStyleLbl="revTx" presStyleIdx="0" presStyleCnt="6" custScaleY="1404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B783A4-BCED-4349-AB22-3DB86B2625C6}" type="pres">
      <dgm:prSet presAssocID="{BDEBC115-F211-49AF-8436-CFBBF03B3A1D}" presName="sibTrans" presStyleLbl="sibTrans2D1" presStyleIdx="0" presStyleCnt="0"/>
      <dgm:spPr/>
      <dgm:t>
        <a:bodyPr/>
        <a:lstStyle/>
        <a:p>
          <a:endParaRPr lang="ru-RU"/>
        </a:p>
      </dgm:t>
    </dgm:pt>
    <dgm:pt modelId="{61FAF862-072C-4F0F-914A-9E72C5230871}" type="pres">
      <dgm:prSet presAssocID="{7D6EFA08-72B8-4382-AA90-EFC532C3DF3A}" presName="compNode" presStyleCnt="0"/>
      <dgm:spPr/>
    </dgm:pt>
    <dgm:pt modelId="{01CE709A-27F8-446C-87D9-485B772C7244}" type="pres">
      <dgm:prSet presAssocID="{7D6EFA08-72B8-4382-AA90-EFC532C3DF3A}" presName="pictRect" presStyleLbl="node1" presStyleIdx="1" presStyleCnt="6" custLinFactNeighborX="-1301" custLinFactNeighborY="-12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2EF9CBE4-42B2-48FE-9C87-0800719BC596}" type="pres">
      <dgm:prSet presAssocID="{7D6EFA08-72B8-4382-AA90-EFC532C3DF3A}" presName="textRect" presStyleLbl="revTx" presStyleIdx="1" presStyleCnt="6" custScaleY="193135" custLinFactNeighborX="557" custLinFactNeighborY="399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51D27D-E8EA-45F7-8704-C2C294246000}" type="pres">
      <dgm:prSet presAssocID="{D0F1E3D5-F7B0-4ED7-9025-C6FEF6334F78}" presName="sibTrans" presStyleLbl="sibTrans2D1" presStyleIdx="0" presStyleCnt="0"/>
      <dgm:spPr/>
      <dgm:t>
        <a:bodyPr/>
        <a:lstStyle/>
        <a:p>
          <a:endParaRPr lang="ru-RU"/>
        </a:p>
      </dgm:t>
    </dgm:pt>
    <dgm:pt modelId="{39241AEE-4621-4EDE-B313-ADFADD48D208}" type="pres">
      <dgm:prSet presAssocID="{531C64B2-CDAB-4BF6-B6AC-2B50729B5A3F}" presName="compNode" presStyleCnt="0"/>
      <dgm:spPr/>
    </dgm:pt>
    <dgm:pt modelId="{42A85B3C-1A07-4BD0-97B6-372F6C1733C0}" type="pres">
      <dgm:prSet presAssocID="{531C64B2-CDAB-4BF6-B6AC-2B50729B5A3F}" presName="pictRect" presStyleLbl="node1" presStyleIdx="2" presStyleCnt="6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9CF6AF9D-29FB-4ECC-B840-58C3D8DAA3D9}" type="pres">
      <dgm:prSet presAssocID="{531C64B2-CDAB-4BF6-B6AC-2B50729B5A3F}" presName="textRect" presStyleLbl="revTx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469CCF-A2B6-462C-A7B3-F11F62E22327}" type="pres">
      <dgm:prSet presAssocID="{F995B4CA-E137-4F2B-9B6D-93322172A755}" presName="sibTrans" presStyleLbl="sibTrans2D1" presStyleIdx="0" presStyleCnt="0"/>
      <dgm:spPr/>
      <dgm:t>
        <a:bodyPr/>
        <a:lstStyle/>
        <a:p>
          <a:endParaRPr lang="ru-RU"/>
        </a:p>
      </dgm:t>
    </dgm:pt>
    <dgm:pt modelId="{EB16CAA6-03B6-4EF8-8E7B-8CF86F582553}" type="pres">
      <dgm:prSet presAssocID="{694B3400-1EFC-4569-AD7D-3DF831C21E9B}" presName="compNode" presStyleCnt="0"/>
      <dgm:spPr/>
    </dgm:pt>
    <dgm:pt modelId="{6C07DB63-B3CD-4E6D-AB23-65DFA2355877}" type="pres">
      <dgm:prSet presAssocID="{694B3400-1EFC-4569-AD7D-3DF831C21E9B}" presName="pictRect" presStyleLbl="node1" presStyleIdx="3" presStyleCnt="6" custLinFactNeighborX="-2055" custLinFactNeighborY="298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DB9588A9-F094-4FB6-BF10-316F24EFE038}" type="pres">
      <dgm:prSet presAssocID="{694B3400-1EFC-4569-AD7D-3DF831C21E9B}" presName="textRect" presStyleLbl="revTx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468722-9292-46F8-A6DD-379DF51FD1DB}" type="pres">
      <dgm:prSet presAssocID="{E9DD535C-BF03-45FF-9130-07BDE9D358BB}" presName="sibTrans" presStyleLbl="sibTrans2D1" presStyleIdx="0" presStyleCnt="0"/>
      <dgm:spPr/>
      <dgm:t>
        <a:bodyPr/>
        <a:lstStyle/>
        <a:p>
          <a:endParaRPr lang="ru-RU"/>
        </a:p>
      </dgm:t>
    </dgm:pt>
    <dgm:pt modelId="{8FF2D820-4656-4DE1-9283-40BC83067552}" type="pres">
      <dgm:prSet presAssocID="{09B4DEFA-7C13-4608-9FC2-75872EE22C92}" presName="compNode" presStyleCnt="0"/>
      <dgm:spPr/>
    </dgm:pt>
    <dgm:pt modelId="{319E010C-2D25-41FF-BFFD-6BE927CF0943}" type="pres">
      <dgm:prSet presAssocID="{09B4DEFA-7C13-4608-9FC2-75872EE22C92}" presName="pictRect" presStyleLbl="node1" presStyleIdx="4" presStyleCnt="6" custLinFactNeighborX="-5002" custLinFactNeighborY="298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</dgm:pt>
    <dgm:pt modelId="{1DB5E1E8-552E-46EC-B8F2-1064784FF5A1}" type="pres">
      <dgm:prSet presAssocID="{09B4DEFA-7C13-4608-9FC2-75872EE22C92}" presName="textRect" presStyleLbl="revTx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040257-6FB8-4260-A0D6-C1AA02646B4F}" type="pres">
      <dgm:prSet presAssocID="{BB56F0A8-7770-4164-93FA-744A36D78ACD}" presName="sibTrans" presStyleLbl="sibTrans2D1" presStyleIdx="0" presStyleCnt="0"/>
      <dgm:spPr/>
      <dgm:t>
        <a:bodyPr/>
        <a:lstStyle/>
        <a:p>
          <a:endParaRPr lang="ru-RU"/>
        </a:p>
      </dgm:t>
    </dgm:pt>
    <dgm:pt modelId="{C1DDE345-B094-49ED-9F8C-6C5B59C611B9}" type="pres">
      <dgm:prSet presAssocID="{9CE12157-513C-4B29-B83B-CE74F1EE8826}" presName="compNode" presStyleCnt="0"/>
      <dgm:spPr/>
    </dgm:pt>
    <dgm:pt modelId="{9324ACAF-7B85-43D2-A2F9-DD4BB53BC7E3}" type="pres">
      <dgm:prSet presAssocID="{9CE12157-513C-4B29-B83B-CE74F1EE8826}" presName="pictRect" presStyleLbl="node1" presStyleIdx="5" presStyleCnt="6"/>
      <dgm:spPr>
        <a:blipFill rotWithShape="0">
          <a:blip xmlns:r="http://schemas.openxmlformats.org/officeDocument/2006/relationships" r:embed="rId6"/>
          <a:stretch>
            <a:fillRect/>
          </a:stretch>
        </a:blipFill>
      </dgm:spPr>
    </dgm:pt>
    <dgm:pt modelId="{5E6A212C-A1E6-4B1F-AC2C-452D40A6967C}" type="pres">
      <dgm:prSet presAssocID="{9CE12157-513C-4B29-B83B-CE74F1EE8826}" presName="textRect" presStyleLbl="revTx" presStyleIdx="5" presStyleCnt="6" custLinFactNeighborX="-90" custLinFactNeighborY="-29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6CDDB18-1489-4FC0-B604-FC01C2DBBCA1}" srcId="{B27816BD-99EC-4A27-96C7-0F9892E2F85A}" destId="{531C64B2-CDAB-4BF6-B6AC-2B50729B5A3F}" srcOrd="2" destOrd="0" parTransId="{460BE893-4AA9-45B2-B4B6-023B853126DE}" sibTransId="{F995B4CA-E137-4F2B-9B6D-93322172A755}"/>
    <dgm:cxn modelId="{7AEA82A6-E0FD-488F-A545-7C39304CB561}" type="presOf" srcId="{56C12287-FD88-488A-83DE-695A88D4AC01}" destId="{83FE0E69-ECD6-460D-BA71-0E7D5A5980C6}" srcOrd="0" destOrd="0" presId="urn:microsoft.com/office/officeart/2005/8/layout/pList1"/>
    <dgm:cxn modelId="{31D5E23A-7821-4E5A-9C50-668AEDE6AB4D}" type="presOf" srcId="{7D6EFA08-72B8-4382-AA90-EFC532C3DF3A}" destId="{2EF9CBE4-42B2-48FE-9C87-0800719BC596}" srcOrd="0" destOrd="0" presId="urn:microsoft.com/office/officeart/2005/8/layout/pList1"/>
    <dgm:cxn modelId="{7EFD6725-E8E3-4BE5-A005-4B8B0E6EB072}" type="presOf" srcId="{9CE12157-513C-4B29-B83B-CE74F1EE8826}" destId="{5E6A212C-A1E6-4B1F-AC2C-452D40A6967C}" srcOrd="0" destOrd="0" presId="urn:microsoft.com/office/officeart/2005/8/layout/pList1"/>
    <dgm:cxn modelId="{0D12B226-B686-49BF-9650-020823C5DB1A}" type="presOf" srcId="{694B3400-1EFC-4569-AD7D-3DF831C21E9B}" destId="{DB9588A9-F094-4FB6-BF10-316F24EFE038}" srcOrd="0" destOrd="0" presId="urn:microsoft.com/office/officeart/2005/8/layout/pList1"/>
    <dgm:cxn modelId="{90245478-A9E6-41BF-BED2-3CB43C65D846}" srcId="{B27816BD-99EC-4A27-96C7-0F9892E2F85A}" destId="{7D6EFA08-72B8-4382-AA90-EFC532C3DF3A}" srcOrd="1" destOrd="0" parTransId="{00678361-715B-4089-A3EE-0FC2FAE3A24F}" sibTransId="{D0F1E3D5-F7B0-4ED7-9025-C6FEF6334F78}"/>
    <dgm:cxn modelId="{E24289CA-8C5C-46DA-8A73-19FC5216DD77}" srcId="{B27816BD-99EC-4A27-96C7-0F9892E2F85A}" destId="{694B3400-1EFC-4569-AD7D-3DF831C21E9B}" srcOrd="3" destOrd="0" parTransId="{6E6920ED-EFC8-4394-9D81-D77076ECE31F}" sibTransId="{E9DD535C-BF03-45FF-9130-07BDE9D358BB}"/>
    <dgm:cxn modelId="{D08E1431-DE14-4A81-89D7-B9B6631888F2}" srcId="{B27816BD-99EC-4A27-96C7-0F9892E2F85A}" destId="{09B4DEFA-7C13-4608-9FC2-75872EE22C92}" srcOrd="4" destOrd="0" parTransId="{C474CC86-8623-46E4-A120-F8FF113DF842}" sibTransId="{BB56F0A8-7770-4164-93FA-744A36D78ACD}"/>
    <dgm:cxn modelId="{23ED48B3-F602-4847-A653-BEC1922357BA}" type="presOf" srcId="{E9DD535C-BF03-45FF-9130-07BDE9D358BB}" destId="{01468722-9292-46F8-A6DD-379DF51FD1DB}" srcOrd="0" destOrd="0" presId="urn:microsoft.com/office/officeart/2005/8/layout/pList1"/>
    <dgm:cxn modelId="{D8B60ECE-C3C8-483F-8E7B-3A7CB1E4AD24}" type="presOf" srcId="{BDEBC115-F211-49AF-8436-CFBBF03B3A1D}" destId="{93B783A4-BCED-4349-AB22-3DB86B2625C6}" srcOrd="0" destOrd="0" presId="urn:microsoft.com/office/officeart/2005/8/layout/pList1"/>
    <dgm:cxn modelId="{736499BB-89AE-4D5A-97EE-A9C3A83D1A0F}" type="presOf" srcId="{09B4DEFA-7C13-4608-9FC2-75872EE22C92}" destId="{1DB5E1E8-552E-46EC-B8F2-1064784FF5A1}" srcOrd="0" destOrd="0" presId="urn:microsoft.com/office/officeart/2005/8/layout/pList1"/>
    <dgm:cxn modelId="{00706E70-147F-42EF-A835-36E3119D6719}" type="presOf" srcId="{F995B4CA-E137-4F2B-9B6D-93322172A755}" destId="{DB469CCF-A2B6-462C-A7B3-F11F62E22327}" srcOrd="0" destOrd="0" presId="urn:microsoft.com/office/officeart/2005/8/layout/pList1"/>
    <dgm:cxn modelId="{02579DB8-2362-4441-BA52-04CDAB35AC62}" type="presOf" srcId="{531C64B2-CDAB-4BF6-B6AC-2B50729B5A3F}" destId="{9CF6AF9D-29FB-4ECC-B840-58C3D8DAA3D9}" srcOrd="0" destOrd="0" presId="urn:microsoft.com/office/officeart/2005/8/layout/pList1"/>
    <dgm:cxn modelId="{FD943395-1B94-4A64-9868-54E9D49678D6}" type="presOf" srcId="{BB56F0A8-7770-4164-93FA-744A36D78ACD}" destId="{09040257-6FB8-4260-A0D6-C1AA02646B4F}" srcOrd="0" destOrd="0" presId="urn:microsoft.com/office/officeart/2005/8/layout/pList1"/>
    <dgm:cxn modelId="{0940D71E-1150-4908-829C-4AA2F0F22032}" type="presOf" srcId="{D0F1E3D5-F7B0-4ED7-9025-C6FEF6334F78}" destId="{2451D27D-E8EA-45F7-8704-C2C294246000}" srcOrd="0" destOrd="0" presId="urn:microsoft.com/office/officeart/2005/8/layout/pList1"/>
    <dgm:cxn modelId="{5BD1FAE4-28B3-40B5-B429-F5C3AA4B2A66}" srcId="{B27816BD-99EC-4A27-96C7-0F9892E2F85A}" destId="{56C12287-FD88-488A-83DE-695A88D4AC01}" srcOrd="0" destOrd="0" parTransId="{9115A8CF-155E-4718-B330-FA48968072A7}" sibTransId="{BDEBC115-F211-49AF-8436-CFBBF03B3A1D}"/>
    <dgm:cxn modelId="{BFDB7996-928A-4C6B-8629-16DA4A38175A}" type="presOf" srcId="{B27816BD-99EC-4A27-96C7-0F9892E2F85A}" destId="{33DA4EE6-B198-48C1-B95B-DE49E7CDB8F5}" srcOrd="0" destOrd="0" presId="urn:microsoft.com/office/officeart/2005/8/layout/pList1"/>
    <dgm:cxn modelId="{F3EA2FC9-9D0F-4FAF-AC29-8F08F6BADE8E}" srcId="{B27816BD-99EC-4A27-96C7-0F9892E2F85A}" destId="{9CE12157-513C-4B29-B83B-CE74F1EE8826}" srcOrd="5" destOrd="0" parTransId="{F777E8DB-DC5B-43DE-81E2-BF23156F1CCF}" sibTransId="{F2B421DB-987F-4CB5-A88E-85C104A8B5EA}"/>
    <dgm:cxn modelId="{BFB12B85-78C7-4CD2-832B-F290D1752404}" type="presParOf" srcId="{33DA4EE6-B198-48C1-B95B-DE49E7CDB8F5}" destId="{78C86B22-BCD0-48E2-91C2-8EBAEE2DF046}" srcOrd="0" destOrd="0" presId="urn:microsoft.com/office/officeart/2005/8/layout/pList1"/>
    <dgm:cxn modelId="{C3D21F56-8FCD-41E7-951E-63C0C7FAAE23}" type="presParOf" srcId="{78C86B22-BCD0-48E2-91C2-8EBAEE2DF046}" destId="{EE77A925-6FB9-4C46-B5F5-E32A469B5564}" srcOrd="0" destOrd="0" presId="urn:microsoft.com/office/officeart/2005/8/layout/pList1"/>
    <dgm:cxn modelId="{A272D191-A66E-491D-A8B7-893D99602A53}" type="presParOf" srcId="{78C86B22-BCD0-48E2-91C2-8EBAEE2DF046}" destId="{83FE0E69-ECD6-460D-BA71-0E7D5A5980C6}" srcOrd="1" destOrd="0" presId="urn:microsoft.com/office/officeart/2005/8/layout/pList1"/>
    <dgm:cxn modelId="{ABEA9BD4-80E7-4462-A7FA-1ECF2468F4F1}" type="presParOf" srcId="{33DA4EE6-B198-48C1-B95B-DE49E7CDB8F5}" destId="{93B783A4-BCED-4349-AB22-3DB86B2625C6}" srcOrd="1" destOrd="0" presId="urn:microsoft.com/office/officeart/2005/8/layout/pList1"/>
    <dgm:cxn modelId="{1A8F626E-E01B-46C6-BAE1-2F634798713F}" type="presParOf" srcId="{33DA4EE6-B198-48C1-B95B-DE49E7CDB8F5}" destId="{61FAF862-072C-4F0F-914A-9E72C5230871}" srcOrd="2" destOrd="0" presId="urn:microsoft.com/office/officeart/2005/8/layout/pList1"/>
    <dgm:cxn modelId="{9BC8DC75-152E-41A0-8612-99B5873E15DB}" type="presParOf" srcId="{61FAF862-072C-4F0F-914A-9E72C5230871}" destId="{01CE709A-27F8-446C-87D9-485B772C7244}" srcOrd="0" destOrd="0" presId="urn:microsoft.com/office/officeart/2005/8/layout/pList1"/>
    <dgm:cxn modelId="{FFE85388-5DBC-4035-9879-BB0D00F44AC4}" type="presParOf" srcId="{61FAF862-072C-4F0F-914A-9E72C5230871}" destId="{2EF9CBE4-42B2-48FE-9C87-0800719BC596}" srcOrd="1" destOrd="0" presId="urn:microsoft.com/office/officeart/2005/8/layout/pList1"/>
    <dgm:cxn modelId="{36A4E0BF-5F0E-41EF-B98F-93F8D7E17060}" type="presParOf" srcId="{33DA4EE6-B198-48C1-B95B-DE49E7CDB8F5}" destId="{2451D27D-E8EA-45F7-8704-C2C294246000}" srcOrd="3" destOrd="0" presId="urn:microsoft.com/office/officeart/2005/8/layout/pList1"/>
    <dgm:cxn modelId="{6B332B8B-67A7-48D1-8C1F-A4BED8506ACC}" type="presParOf" srcId="{33DA4EE6-B198-48C1-B95B-DE49E7CDB8F5}" destId="{39241AEE-4621-4EDE-B313-ADFADD48D208}" srcOrd="4" destOrd="0" presId="urn:microsoft.com/office/officeart/2005/8/layout/pList1"/>
    <dgm:cxn modelId="{51740D58-D40A-4EB0-B1A6-BCD89CB9F5DE}" type="presParOf" srcId="{39241AEE-4621-4EDE-B313-ADFADD48D208}" destId="{42A85B3C-1A07-4BD0-97B6-372F6C1733C0}" srcOrd="0" destOrd="0" presId="urn:microsoft.com/office/officeart/2005/8/layout/pList1"/>
    <dgm:cxn modelId="{843995F5-0E6F-47D8-9BD4-7A4B6A80E0ED}" type="presParOf" srcId="{39241AEE-4621-4EDE-B313-ADFADD48D208}" destId="{9CF6AF9D-29FB-4ECC-B840-58C3D8DAA3D9}" srcOrd="1" destOrd="0" presId="urn:microsoft.com/office/officeart/2005/8/layout/pList1"/>
    <dgm:cxn modelId="{80BB38A3-95E3-4DBC-9BF9-48F445589371}" type="presParOf" srcId="{33DA4EE6-B198-48C1-B95B-DE49E7CDB8F5}" destId="{DB469CCF-A2B6-462C-A7B3-F11F62E22327}" srcOrd="5" destOrd="0" presId="urn:microsoft.com/office/officeart/2005/8/layout/pList1"/>
    <dgm:cxn modelId="{63A66AA0-A49E-4C92-8738-1D264D4A2C3E}" type="presParOf" srcId="{33DA4EE6-B198-48C1-B95B-DE49E7CDB8F5}" destId="{EB16CAA6-03B6-4EF8-8E7B-8CF86F582553}" srcOrd="6" destOrd="0" presId="urn:microsoft.com/office/officeart/2005/8/layout/pList1"/>
    <dgm:cxn modelId="{735FB725-ABFC-4EA7-99EA-CD0C115EC00C}" type="presParOf" srcId="{EB16CAA6-03B6-4EF8-8E7B-8CF86F582553}" destId="{6C07DB63-B3CD-4E6D-AB23-65DFA2355877}" srcOrd="0" destOrd="0" presId="urn:microsoft.com/office/officeart/2005/8/layout/pList1"/>
    <dgm:cxn modelId="{3F8DB2F3-F9AA-41B8-9EDB-A193EA8A83A5}" type="presParOf" srcId="{EB16CAA6-03B6-4EF8-8E7B-8CF86F582553}" destId="{DB9588A9-F094-4FB6-BF10-316F24EFE038}" srcOrd="1" destOrd="0" presId="urn:microsoft.com/office/officeart/2005/8/layout/pList1"/>
    <dgm:cxn modelId="{9A967FAC-6AC9-4429-9779-1A26D1ED6A1A}" type="presParOf" srcId="{33DA4EE6-B198-48C1-B95B-DE49E7CDB8F5}" destId="{01468722-9292-46F8-A6DD-379DF51FD1DB}" srcOrd="7" destOrd="0" presId="urn:microsoft.com/office/officeart/2005/8/layout/pList1"/>
    <dgm:cxn modelId="{B0D89C64-4A35-4665-A50B-F9D6436D7BA3}" type="presParOf" srcId="{33DA4EE6-B198-48C1-B95B-DE49E7CDB8F5}" destId="{8FF2D820-4656-4DE1-9283-40BC83067552}" srcOrd="8" destOrd="0" presId="urn:microsoft.com/office/officeart/2005/8/layout/pList1"/>
    <dgm:cxn modelId="{98D8B152-D0C7-4CE5-A8EE-8FAFCE660FF2}" type="presParOf" srcId="{8FF2D820-4656-4DE1-9283-40BC83067552}" destId="{319E010C-2D25-41FF-BFFD-6BE927CF0943}" srcOrd="0" destOrd="0" presId="urn:microsoft.com/office/officeart/2005/8/layout/pList1"/>
    <dgm:cxn modelId="{44AA2ADA-AE25-4019-AC75-C39F6E3C3153}" type="presParOf" srcId="{8FF2D820-4656-4DE1-9283-40BC83067552}" destId="{1DB5E1E8-552E-46EC-B8F2-1064784FF5A1}" srcOrd="1" destOrd="0" presId="urn:microsoft.com/office/officeart/2005/8/layout/pList1"/>
    <dgm:cxn modelId="{2BC52B22-5D64-4F0B-B6A6-2C063844096B}" type="presParOf" srcId="{33DA4EE6-B198-48C1-B95B-DE49E7CDB8F5}" destId="{09040257-6FB8-4260-A0D6-C1AA02646B4F}" srcOrd="9" destOrd="0" presId="urn:microsoft.com/office/officeart/2005/8/layout/pList1"/>
    <dgm:cxn modelId="{7F74A542-AA6B-43C6-B06D-6AC226A2A86E}" type="presParOf" srcId="{33DA4EE6-B198-48C1-B95B-DE49E7CDB8F5}" destId="{C1DDE345-B094-49ED-9F8C-6C5B59C611B9}" srcOrd="10" destOrd="0" presId="urn:microsoft.com/office/officeart/2005/8/layout/pList1"/>
    <dgm:cxn modelId="{3C00D4AC-B105-4B00-A5E7-CF199A3C8AEB}" type="presParOf" srcId="{C1DDE345-B094-49ED-9F8C-6C5B59C611B9}" destId="{9324ACAF-7B85-43D2-A2F9-DD4BB53BC7E3}" srcOrd="0" destOrd="0" presId="urn:microsoft.com/office/officeart/2005/8/layout/pList1"/>
    <dgm:cxn modelId="{1CEF01D5-40C8-4676-867E-8A9145E0FC08}" type="presParOf" srcId="{C1DDE345-B094-49ED-9F8C-6C5B59C611B9}" destId="{5E6A212C-A1E6-4B1F-AC2C-452D40A6967C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EC69ACE-6488-4B32-A1FE-84EEB73B436B}" type="doc">
      <dgm:prSet loTypeId="urn:microsoft.com/office/officeart/2005/8/layout/radial2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5688B13-76B4-4224-851D-48AA84BC9A9A}">
      <dgm:prSet phldrT="[Текст]" custT="1"/>
      <dgm:spPr>
        <a:solidFill>
          <a:srgbClr val="FF99FF">
            <a:alpha val="62000"/>
          </a:srgbClr>
        </a:solidFill>
      </dgm:spPr>
      <dgm:t>
        <a:bodyPr/>
        <a:lstStyle/>
        <a:p>
          <a:r>
            <a:rPr lang="ru-RU" sz="1600" b="1" dirty="0" smtClean="0">
              <a:solidFill>
                <a:schemeClr val="tx2">
                  <a:lumMod val="75000"/>
                </a:schemeClr>
              </a:solidFill>
            </a:rPr>
            <a:t>Культура и досуг в городе Георгиевске</a:t>
          </a:r>
        </a:p>
        <a:p>
          <a:r>
            <a:rPr lang="ru-RU" sz="1600" b="1" dirty="0" smtClean="0">
              <a:solidFill>
                <a:schemeClr val="tx2">
                  <a:lumMod val="75000"/>
                </a:schemeClr>
              </a:solidFill>
            </a:rPr>
            <a:t>(24 469,88 )</a:t>
          </a:r>
          <a:endParaRPr lang="ru-RU" sz="1600" b="1" dirty="0">
            <a:solidFill>
              <a:schemeClr val="tx2">
                <a:lumMod val="75000"/>
              </a:schemeClr>
            </a:solidFill>
          </a:endParaRPr>
        </a:p>
      </dgm:t>
    </dgm:pt>
    <dgm:pt modelId="{D73ADE5B-6180-44C0-82F3-7595676BB0FC}" type="parTrans" cxnId="{14D5A8AE-8E26-4530-A427-3F7E32F179D7}">
      <dgm:prSet/>
      <dgm:spPr/>
      <dgm:t>
        <a:bodyPr/>
        <a:lstStyle/>
        <a:p>
          <a:endParaRPr lang="ru-RU"/>
        </a:p>
      </dgm:t>
    </dgm:pt>
    <dgm:pt modelId="{C363E25C-902F-41C9-8379-E7924F5F6798}" type="sibTrans" cxnId="{14D5A8AE-8E26-4530-A427-3F7E32F179D7}">
      <dgm:prSet/>
      <dgm:spPr/>
      <dgm:t>
        <a:bodyPr/>
        <a:lstStyle/>
        <a:p>
          <a:endParaRPr lang="ru-RU"/>
        </a:p>
      </dgm:t>
    </dgm:pt>
    <dgm:pt modelId="{D5DFF920-EA4E-4DC2-836F-DD1C4774FDC8}">
      <dgm:prSet phldrT="[Текст]" custT="1"/>
      <dgm:spPr>
        <a:solidFill>
          <a:srgbClr val="66FFFF">
            <a:alpha val="54000"/>
          </a:srgbClr>
        </a:solidFill>
      </dgm:spPr>
      <dgm:t>
        <a:bodyPr/>
        <a:lstStyle/>
        <a:p>
          <a:r>
            <a:rPr lang="ru-RU" sz="1600" b="1" dirty="0" smtClean="0">
              <a:solidFill>
                <a:schemeClr val="tx2">
                  <a:lumMod val="75000"/>
                </a:schemeClr>
              </a:solidFill>
            </a:rPr>
            <a:t>Развитие физической культуры и спорта в городе Георгиевске</a:t>
          </a:r>
        </a:p>
        <a:p>
          <a:r>
            <a:rPr lang="ru-RU" sz="1600" b="1" dirty="0" smtClean="0">
              <a:solidFill>
                <a:schemeClr val="tx2">
                  <a:lumMod val="75000"/>
                </a:schemeClr>
              </a:solidFill>
            </a:rPr>
            <a:t>(2 000,00)</a:t>
          </a:r>
          <a:endParaRPr lang="ru-RU" sz="1600" b="1" dirty="0">
            <a:solidFill>
              <a:schemeClr val="tx2">
                <a:lumMod val="75000"/>
              </a:schemeClr>
            </a:solidFill>
          </a:endParaRPr>
        </a:p>
      </dgm:t>
    </dgm:pt>
    <dgm:pt modelId="{51FEFDB9-2C38-49C4-B36A-89676C0B7D93}" type="parTrans" cxnId="{182331AE-BFEB-452A-9FF4-29FFA7FAEE43}">
      <dgm:prSet/>
      <dgm:spPr/>
      <dgm:t>
        <a:bodyPr/>
        <a:lstStyle/>
        <a:p>
          <a:endParaRPr lang="ru-RU"/>
        </a:p>
      </dgm:t>
    </dgm:pt>
    <dgm:pt modelId="{A5CAD96F-7CE5-4E4A-AB70-EB8F07F4C1F6}" type="sibTrans" cxnId="{182331AE-BFEB-452A-9FF4-29FFA7FAEE43}">
      <dgm:prSet/>
      <dgm:spPr/>
      <dgm:t>
        <a:bodyPr/>
        <a:lstStyle/>
        <a:p>
          <a:endParaRPr lang="ru-RU"/>
        </a:p>
      </dgm:t>
    </dgm:pt>
    <dgm:pt modelId="{A0D991F5-B969-410B-9687-1B44AC3FE2D3}">
      <dgm:prSet phldrT="[Текст]" custT="1"/>
      <dgm:spPr>
        <a:solidFill>
          <a:srgbClr val="00CC00">
            <a:alpha val="37000"/>
          </a:srgbClr>
        </a:solidFill>
      </dgm:spPr>
      <dgm:t>
        <a:bodyPr/>
        <a:lstStyle/>
        <a:p>
          <a:r>
            <a:rPr lang="ru-RU" sz="1600" b="1" dirty="0" smtClean="0">
              <a:solidFill>
                <a:schemeClr val="tx2">
                  <a:lumMod val="75000"/>
                </a:schemeClr>
              </a:solidFill>
            </a:rPr>
            <a:t>Обеспечение реализации муниципальной программы города Георгиевска «Развитие культуры и спорта» и общепрограммные мероприятия</a:t>
          </a:r>
        </a:p>
        <a:p>
          <a:r>
            <a:rPr lang="ru-RU" sz="1600" b="1" dirty="0" smtClean="0">
              <a:solidFill>
                <a:schemeClr val="tx2">
                  <a:lumMod val="75000"/>
                </a:schemeClr>
              </a:solidFill>
            </a:rPr>
            <a:t>(5 115,07)</a:t>
          </a:r>
          <a:endParaRPr lang="ru-RU" sz="1600" b="1" dirty="0">
            <a:solidFill>
              <a:schemeClr val="tx2">
                <a:lumMod val="75000"/>
              </a:schemeClr>
            </a:solidFill>
          </a:endParaRPr>
        </a:p>
      </dgm:t>
    </dgm:pt>
    <dgm:pt modelId="{8E24A397-C500-4726-8711-A0E1B4505E9C}" type="parTrans" cxnId="{FC31BD57-F37A-44A8-8A77-B8D5AEA20D36}">
      <dgm:prSet/>
      <dgm:spPr/>
      <dgm:t>
        <a:bodyPr/>
        <a:lstStyle/>
        <a:p>
          <a:endParaRPr lang="ru-RU"/>
        </a:p>
      </dgm:t>
    </dgm:pt>
    <dgm:pt modelId="{147ADBCC-5EE8-4169-97B7-F1FDE76268D3}" type="sibTrans" cxnId="{FC31BD57-F37A-44A8-8A77-B8D5AEA20D36}">
      <dgm:prSet/>
      <dgm:spPr/>
      <dgm:t>
        <a:bodyPr/>
        <a:lstStyle/>
        <a:p>
          <a:endParaRPr lang="ru-RU"/>
        </a:p>
      </dgm:t>
    </dgm:pt>
    <dgm:pt modelId="{DB940FDD-752F-4AFF-90F2-2E9555BC331B}" type="pres">
      <dgm:prSet presAssocID="{CEC69ACE-6488-4B32-A1FE-84EEB73B436B}" presName="composite" presStyleCnt="0">
        <dgm:presLayoutVars>
          <dgm:chMax val="5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14FE08E-6594-47D9-9E2A-62E1F06490EC}" type="pres">
      <dgm:prSet presAssocID="{CEC69ACE-6488-4B32-A1FE-84EEB73B436B}" presName="cycle" presStyleCnt="0"/>
      <dgm:spPr/>
    </dgm:pt>
    <dgm:pt modelId="{3CB593BF-FC03-4EF6-B108-F6F5C38D9408}" type="pres">
      <dgm:prSet presAssocID="{CEC69ACE-6488-4B32-A1FE-84EEB73B436B}" presName="centerShape" presStyleCnt="0"/>
      <dgm:spPr/>
    </dgm:pt>
    <dgm:pt modelId="{FC9FE62D-F3B4-416D-918D-782626CB3880}" type="pres">
      <dgm:prSet presAssocID="{CEC69ACE-6488-4B32-A1FE-84EEB73B436B}" presName="connSite" presStyleLbl="node1" presStyleIdx="0" presStyleCnt="4"/>
      <dgm:spPr/>
    </dgm:pt>
    <dgm:pt modelId="{D797932E-FDC1-4334-A1E9-EDF3E5CC620D}" type="pres">
      <dgm:prSet presAssocID="{CEC69ACE-6488-4B32-A1FE-84EEB73B436B}" presName="visible" presStyleLbl="node1" presStyleIdx="0" presStyleCnt="4" custLinFactNeighborX="17680" custLinFactNeighborY="-15341"/>
      <dgm:spPr>
        <a:solidFill>
          <a:srgbClr val="FFFF99"/>
        </a:solidFill>
      </dgm:spPr>
    </dgm:pt>
    <dgm:pt modelId="{AA5FF066-9583-49C0-90F0-76A749EC6E77}" type="pres">
      <dgm:prSet presAssocID="{D73ADE5B-6180-44C0-82F3-7595676BB0FC}" presName="Name25" presStyleLbl="parChTrans1D1" presStyleIdx="0" presStyleCnt="3"/>
      <dgm:spPr/>
      <dgm:t>
        <a:bodyPr/>
        <a:lstStyle/>
        <a:p>
          <a:endParaRPr lang="ru-RU"/>
        </a:p>
      </dgm:t>
    </dgm:pt>
    <dgm:pt modelId="{44725129-E1E3-48BD-998A-7B7BE025F4B5}" type="pres">
      <dgm:prSet presAssocID="{D5688B13-76B4-4224-851D-48AA84BC9A9A}" presName="node" presStyleCnt="0"/>
      <dgm:spPr/>
    </dgm:pt>
    <dgm:pt modelId="{91E4D675-0695-406C-965F-BDCCC78CA4FD}" type="pres">
      <dgm:prSet presAssocID="{D5688B13-76B4-4224-851D-48AA84BC9A9A}" presName="parentNode" presStyleLbl="node1" presStyleIdx="1" presStyleCnt="4" custScaleX="176009" custScaleY="168510" custLinFactX="37460" custLinFactNeighborX="100000" custLinFactNeighborY="-5709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BE480D-D8AA-44AF-B34E-7401CE988D5E}" type="pres">
      <dgm:prSet presAssocID="{D5688B13-76B4-4224-851D-48AA84BC9A9A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49552E-7AEC-4B57-B359-8B60D2189590}" type="pres">
      <dgm:prSet presAssocID="{51FEFDB9-2C38-49C4-B36A-89676C0B7D93}" presName="Name25" presStyleLbl="parChTrans1D1" presStyleIdx="1" presStyleCnt="3"/>
      <dgm:spPr/>
      <dgm:t>
        <a:bodyPr/>
        <a:lstStyle/>
        <a:p>
          <a:endParaRPr lang="ru-RU"/>
        </a:p>
      </dgm:t>
    </dgm:pt>
    <dgm:pt modelId="{022792D1-F14C-49DD-A39A-B58B02E4655E}" type="pres">
      <dgm:prSet presAssocID="{D5DFF920-EA4E-4DC2-836F-DD1C4774FDC8}" presName="node" presStyleCnt="0"/>
      <dgm:spPr/>
    </dgm:pt>
    <dgm:pt modelId="{6D9E5268-6CF1-4D6E-9B7B-0ACD901457D8}" type="pres">
      <dgm:prSet presAssocID="{D5DFF920-EA4E-4DC2-836F-DD1C4774FDC8}" presName="parentNode" presStyleLbl="node1" presStyleIdx="2" presStyleCnt="4" custScaleX="177221" custScaleY="176940" custLinFactX="17855" custLinFactNeighborX="100000" custLinFactNeighborY="1849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8B96EC-E759-446D-A321-6517CB2B6B0B}" type="pres">
      <dgm:prSet presAssocID="{D5DFF920-EA4E-4DC2-836F-DD1C4774FDC8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A7B36E-44F7-41B1-8789-51E3783CC3A5}" type="pres">
      <dgm:prSet presAssocID="{8E24A397-C500-4726-8711-A0E1B4505E9C}" presName="Name25" presStyleLbl="parChTrans1D1" presStyleIdx="2" presStyleCnt="3"/>
      <dgm:spPr/>
      <dgm:t>
        <a:bodyPr/>
        <a:lstStyle/>
        <a:p>
          <a:endParaRPr lang="ru-RU"/>
        </a:p>
      </dgm:t>
    </dgm:pt>
    <dgm:pt modelId="{5E05106A-81CE-4042-B33A-CE0595669AF5}" type="pres">
      <dgm:prSet presAssocID="{A0D991F5-B969-410B-9687-1B44AC3FE2D3}" presName="node" presStyleCnt="0"/>
      <dgm:spPr/>
    </dgm:pt>
    <dgm:pt modelId="{A7D1A77D-C7F0-49A6-A223-61ECB5D8A8C7}" type="pres">
      <dgm:prSet presAssocID="{A0D991F5-B969-410B-9687-1B44AC3FE2D3}" presName="parentNode" presStyleLbl="node1" presStyleIdx="3" presStyleCnt="4" custScaleX="221195" custScaleY="192551" custLinFactNeighborX="19577" custLinFactNeighborY="4940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6570D4-B6DC-40FE-BD4E-DB3CDCFEAF5F}" type="pres">
      <dgm:prSet presAssocID="{A0D991F5-B969-410B-9687-1B44AC3FE2D3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C31BD57-F37A-44A8-8A77-B8D5AEA20D36}" srcId="{CEC69ACE-6488-4B32-A1FE-84EEB73B436B}" destId="{A0D991F5-B969-410B-9687-1B44AC3FE2D3}" srcOrd="2" destOrd="0" parTransId="{8E24A397-C500-4726-8711-A0E1B4505E9C}" sibTransId="{147ADBCC-5EE8-4169-97B7-F1FDE76268D3}"/>
    <dgm:cxn modelId="{0AF54974-267C-4A4B-A13A-9C8124679C42}" type="presOf" srcId="{D73ADE5B-6180-44C0-82F3-7595676BB0FC}" destId="{AA5FF066-9583-49C0-90F0-76A749EC6E77}" srcOrd="0" destOrd="0" presId="urn:microsoft.com/office/officeart/2005/8/layout/radial2"/>
    <dgm:cxn modelId="{5A56313B-FFCE-4DE0-9366-8EA39ACDCB12}" type="presOf" srcId="{D5688B13-76B4-4224-851D-48AA84BC9A9A}" destId="{91E4D675-0695-406C-965F-BDCCC78CA4FD}" srcOrd="0" destOrd="0" presId="urn:microsoft.com/office/officeart/2005/8/layout/radial2"/>
    <dgm:cxn modelId="{45837F79-7707-458C-A7AE-8C85C7828039}" type="presOf" srcId="{D5DFF920-EA4E-4DC2-836F-DD1C4774FDC8}" destId="{6D9E5268-6CF1-4D6E-9B7B-0ACD901457D8}" srcOrd="0" destOrd="0" presId="urn:microsoft.com/office/officeart/2005/8/layout/radial2"/>
    <dgm:cxn modelId="{14D5A8AE-8E26-4530-A427-3F7E32F179D7}" srcId="{CEC69ACE-6488-4B32-A1FE-84EEB73B436B}" destId="{D5688B13-76B4-4224-851D-48AA84BC9A9A}" srcOrd="0" destOrd="0" parTransId="{D73ADE5B-6180-44C0-82F3-7595676BB0FC}" sibTransId="{C363E25C-902F-41C9-8379-E7924F5F6798}"/>
    <dgm:cxn modelId="{3A6E0541-2A71-4559-8D4F-5CC2856D9EAA}" type="presOf" srcId="{51FEFDB9-2C38-49C4-B36A-89676C0B7D93}" destId="{6D49552E-7AEC-4B57-B359-8B60D2189590}" srcOrd="0" destOrd="0" presId="urn:microsoft.com/office/officeart/2005/8/layout/radial2"/>
    <dgm:cxn modelId="{B2B6C3C7-9819-4436-A17E-5EF4684A454D}" type="presOf" srcId="{8E24A397-C500-4726-8711-A0E1B4505E9C}" destId="{54A7B36E-44F7-41B1-8789-51E3783CC3A5}" srcOrd="0" destOrd="0" presId="urn:microsoft.com/office/officeart/2005/8/layout/radial2"/>
    <dgm:cxn modelId="{D921E42D-FCC7-4C4A-832A-03AC8455A523}" type="presOf" srcId="{CEC69ACE-6488-4B32-A1FE-84EEB73B436B}" destId="{DB940FDD-752F-4AFF-90F2-2E9555BC331B}" srcOrd="0" destOrd="0" presId="urn:microsoft.com/office/officeart/2005/8/layout/radial2"/>
    <dgm:cxn modelId="{E9F5F0C9-D942-4B0E-BE57-48991941884A}" type="presOf" srcId="{A0D991F5-B969-410B-9687-1B44AC3FE2D3}" destId="{A7D1A77D-C7F0-49A6-A223-61ECB5D8A8C7}" srcOrd="0" destOrd="0" presId="urn:microsoft.com/office/officeart/2005/8/layout/radial2"/>
    <dgm:cxn modelId="{182331AE-BFEB-452A-9FF4-29FFA7FAEE43}" srcId="{CEC69ACE-6488-4B32-A1FE-84EEB73B436B}" destId="{D5DFF920-EA4E-4DC2-836F-DD1C4774FDC8}" srcOrd="1" destOrd="0" parTransId="{51FEFDB9-2C38-49C4-B36A-89676C0B7D93}" sibTransId="{A5CAD96F-7CE5-4E4A-AB70-EB8F07F4C1F6}"/>
    <dgm:cxn modelId="{59984CF1-C399-47E4-BF4E-2E2800ABE67D}" type="presParOf" srcId="{DB940FDD-752F-4AFF-90F2-2E9555BC331B}" destId="{114FE08E-6594-47D9-9E2A-62E1F06490EC}" srcOrd="0" destOrd="0" presId="urn:microsoft.com/office/officeart/2005/8/layout/radial2"/>
    <dgm:cxn modelId="{DCC38D96-D8D1-44A3-A71A-90FEA9453C9E}" type="presParOf" srcId="{114FE08E-6594-47D9-9E2A-62E1F06490EC}" destId="{3CB593BF-FC03-4EF6-B108-F6F5C38D9408}" srcOrd="0" destOrd="0" presId="urn:microsoft.com/office/officeart/2005/8/layout/radial2"/>
    <dgm:cxn modelId="{0DA77AFE-7DCA-422C-BE08-5D2380E8D37E}" type="presParOf" srcId="{3CB593BF-FC03-4EF6-B108-F6F5C38D9408}" destId="{FC9FE62D-F3B4-416D-918D-782626CB3880}" srcOrd="0" destOrd="0" presId="urn:microsoft.com/office/officeart/2005/8/layout/radial2"/>
    <dgm:cxn modelId="{FB849F47-F66B-4E72-91F0-48DCBA6B9720}" type="presParOf" srcId="{3CB593BF-FC03-4EF6-B108-F6F5C38D9408}" destId="{D797932E-FDC1-4334-A1E9-EDF3E5CC620D}" srcOrd="1" destOrd="0" presId="urn:microsoft.com/office/officeart/2005/8/layout/radial2"/>
    <dgm:cxn modelId="{F12120EA-FEB1-47B1-A179-9E1450C482E2}" type="presParOf" srcId="{114FE08E-6594-47D9-9E2A-62E1F06490EC}" destId="{AA5FF066-9583-49C0-90F0-76A749EC6E77}" srcOrd="1" destOrd="0" presId="urn:microsoft.com/office/officeart/2005/8/layout/radial2"/>
    <dgm:cxn modelId="{FBFED90F-8BD8-420C-A49A-7658FC14D410}" type="presParOf" srcId="{114FE08E-6594-47D9-9E2A-62E1F06490EC}" destId="{44725129-E1E3-48BD-998A-7B7BE025F4B5}" srcOrd="2" destOrd="0" presId="urn:microsoft.com/office/officeart/2005/8/layout/radial2"/>
    <dgm:cxn modelId="{FD447663-BFC1-44D9-85C8-F2435D55EEB4}" type="presParOf" srcId="{44725129-E1E3-48BD-998A-7B7BE025F4B5}" destId="{91E4D675-0695-406C-965F-BDCCC78CA4FD}" srcOrd="0" destOrd="0" presId="urn:microsoft.com/office/officeart/2005/8/layout/radial2"/>
    <dgm:cxn modelId="{198F1AF2-CFD6-4CB5-94F8-0BBB7140214B}" type="presParOf" srcId="{44725129-E1E3-48BD-998A-7B7BE025F4B5}" destId="{D3BE480D-D8AA-44AF-B34E-7401CE988D5E}" srcOrd="1" destOrd="0" presId="urn:microsoft.com/office/officeart/2005/8/layout/radial2"/>
    <dgm:cxn modelId="{89DDE4F2-EEE8-445E-B794-46A8BF2C1E85}" type="presParOf" srcId="{114FE08E-6594-47D9-9E2A-62E1F06490EC}" destId="{6D49552E-7AEC-4B57-B359-8B60D2189590}" srcOrd="3" destOrd="0" presId="urn:microsoft.com/office/officeart/2005/8/layout/radial2"/>
    <dgm:cxn modelId="{98E6E9B1-F63C-4CBF-882E-A10A393A7059}" type="presParOf" srcId="{114FE08E-6594-47D9-9E2A-62E1F06490EC}" destId="{022792D1-F14C-49DD-A39A-B58B02E4655E}" srcOrd="4" destOrd="0" presId="urn:microsoft.com/office/officeart/2005/8/layout/radial2"/>
    <dgm:cxn modelId="{5801F19E-D330-4555-AC30-4F02612F8BF9}" type="presParOf" srcId="{022792D1-F14C-49DD-A39A-B58B02E4655E}" destId="{6D9E5268-6CF1-4D6E-9B7B-0ACD901457D8}" srcOrd="0" destOrd="0" presId="urn:microsoft.com/office/officeart/2005/8/layout/radial2"/>
    <dgm:cxn modelId="{66DDAA30-2F00-48B0-9C87-10BD27A5C0C1}" type="presParOf" srcId="{022792D1-F14C-49DD-A39A-B58B02E4655E}" destId="{1C8B96EC-E759-446D-A321-6517CB2B6B0B}" srcOrd="1" destOrd="0" presId="urn:microsoft.com/office/officeart/2005/8/layout/radial2"/>
    <dgm:cxn modelId="{DB8EE64E-451B-4988-92F3-A52E6AA2CDEC}" type="presParOf" srcId="{114FE08E-6594-47D9-9E2A-62E1F06490EC}" destId="{54A7B36E-44F7-41B1-8789-51E3783CC3A5}" srcOrd="5" destOrd="0" presId="urn:microsoft.com/office/officeart/2005/8/layout/radial2"/>
    <dgm:cxn modelId="{CBE611B7-1954-4511-9B55-8BB746DE178A}" type="presParOf" srcId="{114FE08E-6594-47D9-9E2A-62E1F06490EC}" destId="{5E05106A-81CE-4042-B33A-CE0595669AF5}" srcOrd="6" destOrd="0" presId="urn:microsoft.com/office/officeart/2005/8/layout/radial2"/>
    <dgm:cxn modelId="{BEE2B625-63FF-4D64-8BDD-F4375161EB13}" type="presParOf" srcId="{5E05106A-81CE-4042-B33A-CE0595669AF5}" destId="{A7D1A77D-C7F0-49A6-A223-61ECB5D8A8C7}" srcOrd="0" destOrd="0" presId="urn:microsoft.com/office/officeart/2005/8/layout/radial2"/>
    <dgm:cxn modelId="{92FC64D6-539C-4C8A-9D71-1C9E1658353A}" type="presParOf" srcId="{5E05106A-81CE-4042-B33A-CE0595669AF5}" destId="{D56570D4-B6DC-40FE-BD4E-DB3CDCFEAF5F}" srcOrd="1" destOrd="0" presId="urn:microsoft.com/office/officeart/2005/8/layout/radial2"/>
  </dgm:cxnLst>
  <dgm:bg>
    <a:noFill/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9C087E4-1025-42F6-BEB9-FD95D5FC8B58}" type="doc">
      <dgm:prSet loTypeId="urn:microsoft.com/office/officeart/2005/8/layout/pList2" loCatId="list" qsTypeId="urn:microsoft.com/office/officeart/2005/8/quickstyle/simple1" qsCatId="simple" csTypeId="urn:microsoft.com/office/officeart/2005/8/colors/accent1_2" csCatId="accent1" phldr="1"/>
      <dgm:spPr/>
    </dgm:pt>
    <dgm:pt modelId="{C516E58D-5259-48B7-8A10-908BDFF2CEED}">
      <dgm:prSet phldrT="[Текст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ru-RU" sz="1600" dirty="0" smtClean="0">
              <a:solidFill>
                <a:schemeClr val="tx2">
                  <a:lumMod val="75000"/>
                </a:schemeClr>
              </a:solidFill>
            </a:rPr>
            <a:t>Укрепление и развитие единого культурного пространства</a:t>
          </a:r>
          <a:endParaRPr lang="ru-RU" sz="1600" dirty="0">
            <a:solidFill>
              <a:schemeClr val="tx2">
                <a:lumMod val="75000"/>
              </a:schemeClr>
            </a:solidFill>
          </a:endParaRPr>
        </a:p>
      </dgm:t>
    </dgm:pt>
    <dgm:pt modelId="{C8B959E5-6591-4AB8-9514-834A67C594BC}" type="parTrans" cxnId="{D0A2D14D-5863-4DD6-A07B-688C9FF4AF67}">
      <dgm:prSet/>
      <dgm:spPr/>
      <dgm:t>
        <a:bodyPr/>
        <a:lstStyle/>
        <a:p>
          <a:endParaRPr lang="ru-RU"/>
        </a:p>
      </dgm:t>
    </dgm:pt>
    <dgm:pt modelId="{9190F782-378D-4D46-84D8-50300DE4A7DB}" type="sibTrans" cxnId="{D0A2D14D-5863-4DD6-A07B-688C9FF4AF67}">
      <dgm:prSet/>
      <dgm:spPr/>
      <dgm:t>
        <a:bodyPr/>
        <a:lstStyle/>
        <a:p>
          <a:endParaRPr lang="ru-RU"/>
        </a:p>
      </dgm:t>
    </dgm:pt>
    <dgm:pt modelId="{DE30972D-644F-4F20-8A31-C75C51AF5DBE}">
      <dgm:prSet phldrT="[Текст]" custT="1"/>
      <dgm:spPr>
        <a:solidFill>
          <a:srgbClr val="CCFFCC"/>
        </a:solidFill>
      </dgm:spPr>
      <dgm:t>
        <a:bodyPr/>
        <a:lstStyle/>
        <a:p>
          <a:r>
            <a:rPr lang="ru-RU" sz="1600" dirty="0" smtClean="0">
              <a:solidFill>
                <a:schemeClr val="tx2">
                  <a:lumMod val="75000"/>
                </a:schemeClr>
              </a:solidFill>
            </a:rPr>
            <a:t>Содействие развитию на территории города физической культуры и массового спорта</a:t>
          </a:r>
          <a:endParaRPr lang="ru-RU" sz="1600" dirty="0">
            <a:solidFill>
              <a:schemeClr val="tx2">
                <a:lumMod val="75000"/>
              </a:schemeClr>
            </a:solidFill>
          </a:endParaRPr>
        </a:p>
      </dgm:t>
    </dgm:pt>
    <dgm:pt modelId="{402AC252-02DA-44EC-AC5D-F915C87767B1}" type="parTrans" cxnId="{178940FA-F9D5-438F-A545-47B0944497E6}">
      <dgm:prSet/>
      <dgm:spPr/>
      <dgm:t>
        <a:bodyPr/>
        <a:lstStyle/>
        <a:p>
          <a:endParaRPr lang="ru-RU"/>
        </a:p>
      </dgm:t>
    </dgm:pt>
    <dgm:pt modelId="{F51BA6A6-10CE-4B49-AD4A-E2B02F888446}" type="sibTrans" cxnId="{178940FA-F9D5-438F-A545-47B0944497E6}">
      <dgm:prSet/>
      <dgm:spPr/>
      <dgm:t>
        <a:bodyPr/>
        <a:lstStyle/>
        <a:p>
          <a:endParaRPr lang="ru-RU"/>
        </a:p>
      </dgm:t>
    </dgm:pt>
    <dgm:pt modelId="{34145667-FEA8-4D1A-8FEB-BDFC96622A28}">
      <dgm:prSet phldrT="[Текст]" custT="1"/>
      <dgm:spPr>
        <a:solidFill>
          <a:srgbClr val="CC99FF">
            <a:alpha val="57000"/>
          </a:srgbClr>
        </a:solidFill>
      </dgm:spPr>
      <dgm:t>
        <a:bodyPr/>
        <a:lstStyle/>
        <a:p>
          <a:r>
            <a:rPr lang="ru-RU" sz="1400" dirty="0" smtClean="0">
              <a:solidFill>
                <a:schemeClr val="tx2">
                  <a:lumMod val="75000"/>
                </a:schemeClr>
              </a:solidFill>
            </a:rPr>
            <a:t>Обеспечение условий для реализации мероприятий муниципальной программы города Георгиевска «Развитие культуры и спорта»</a:t>
          </a:r>
          <a:endParaRPr lang="ru-RU" sz="1400" dirty="0">
            <a:solidFill>
              <a:schemeClr val="tx2">
                <a:lumMod val="75000"/>
              </a:schemeClr>
            </a:solidFill>
          </a:endParaRPr>
        </a:p>
      </dgm:t>
    </dgm:pt>
    <dgm:pt modelId="{FCE9F6BA-66B8-485B-AFC8-3382840DA810}" type="parTrans" cxnId="{E54299FB-FC5D-481C-9657-298B9FCD0252}">
      <dgm:prSet/>
      <dgm:spPr/>
      <dgm:t>
        <a:bodyPr/>
        <a:lstStyle/>
        <a:p>
          <a:endParaRPr lang="ru-RU"/>
        </a:p>
      </dgm:t>
    </dgm:pt>
    <dgm:pt modelId="{2E2650A0-3688-4D05-9877-EBAFFBC62AD8}" type="sibTrans" cxnId="{E54299FB-FC5D-481C-9657-298B9FCD0252}">
      <dgm:prSet/>
      <dgm:spPr/>
      <dgm:t>
        <a:bodyPr/>
        <a:lstStyle/>
        <a:p>
          <a:endParaRPr lang="ru-RU"/>
        </a:p>
      </dgm:t>
    </dgm:pt>
    <dgm:pt modelId="{DC61CB93-031F-4AAE-AB5E-1F8157FB9D7F}" type="pres">
      <dgm:prSet presAssocID="{A9C087E4-1025-42F6-BEB9-FD95D5FC8B58}" presName="Name0" presStyleCnt="0">
        <dgm:presLayoutVars>
          <dgm:dir/>
          <dgm:resizeHandles val="exact"/>
        </dgm:presLayoutVars>
      </dgm:prSet>
      <dgm:spPr/>
    </dgm:pt>
    <dgm:pt modelId="{ADD6E03C-7AFC-469C-9ABE-248EEEEF696C}" type="pres">
      <dgm:prSet presAssocID="{A9C087E4-1025-42F6-BEB9-FD95D5FC8B58}" presName="bkgdShp" presStyleLbl="alignAccFollowNode1" presStyleIdx="0" presStyleCnt="1" custScaleY="72311" custLinFactNeighborY="-822"/>
      <dgm:spPr>
        <a:solidFill>
          <a:srgbClr val="FFFFCC">
            <a:alpha val="90000"/>
          </a:srgbClr>
        </a:solidFill>
      </dgm:spPr>
    </dgm:pt>
    <dgm:pt modelId="{4AC6FAED-38D0-4362-B90D-6634C3FEED69}" type="pres">
      <dgm:prSet presAssocID="{A9C087E4-1025-42F6-BEB9-FD95D5FC8B58}" presName="linComp" presStyleCnt="0"/>
      <dgm:spPr/>
    </dgm:pt>
    <dgm:pt modelId="{8C1F0937-2149-43EE-997A-323792FBD2D8}" type="pres">
      <dgm:prSet presAssocID="{C516E58D-5259-48B7-8A10-908BDFF2CEED}" presName="compNode" presStyleCnt="0"/>
      <dgm:spPr/>
    </dgm:pt>
    <dgm:pt modelId="{6ADD5032-6503-49F4-BB3A-EFDA203DE242}" type="pres">
      <dgm:prSet presAssocID="{C516E58D-5259-48B7-8A10-908BDFF2CEED}" presName="node" presStyleLbl="node1" presStyleIdx="0" presStyleCnt="3" custLinFactNeighborX="-1254" custLinFactNeighborY="-3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0E59E3-B3EA-4E27-BB05-D35423ADBCB6}" type="pres">
      <dgm:prSet presAssocID="{C516E58D-5259-48B7-8A10-908BDFF2CEED}" presName="invisiNode" presStyleLbl="node1" presStyleIdx="0" presStyleCnt="3"/>
      <dgm:spPr/>
    </dgm:pt>
    <dgm:pt modelId="{37585F0E-CBDC-4A98-B469-88561D43F161}" type="pres">
      <dgm:prSet presAssocID="{C516E58D-5259-48B7-8A10-908BDFF2CEED}" presName="imagNode" presStyleLbl="fgImgPlace1" presStyleIdx="0" presStyleCnt="3" custScaleY="52728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4CB67278-BDDF-4B55-B82E-91AC45A5F4CF}" type="pres">
      <dgm:prSet presAssocID="{9190F782-378D-4D46-84D8-50300DE4A7DB}" presName="sibTrans" presStyleLbl="sibTrans2D1" presStyleIdx="0" presStyleCnt="0"/>
      <dgm:spPr/>
      <dgm:t>
        <a:bodyPr/>
        <a:lstStyle/>
        <a:p>
          <a:endParaRPr lang="ru-RU"/>
        </a:p>
      </dgm:t>
    </dgm:pt>
    <dgm:pt modelId="{E8083F11-7F0D-42D2-B879-1A19866AE24D}" type="pres">
      <dgm:prSet presAssocID="{DE30972D-644F-4F20-8A31-C75C51AF5DBE}" presName="compNode" presStyleCnt="0"/>
      <dgm:spPr/>
    </dgm:pt>
    <dgm:pt modelId="{EE58B20C-BBC3-4614-A217-19825CE22D20}" type="pres">
      <dgm:prSet presAssocID="{DE30972D-644F-4F20-8A31-C75C51AF5DBE}" presName="node" presStyleLbl="node1" presStyleIdx="1" presStyleCnt="3" custScaleY="101032" custLinFactNeighborX="1693" custLinFactNeighborY="3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1B5464-6283-4A17-B6AE-F30AF4CC088F}" type="pres">
      <dgm:prSet presAssocID="{DE30972D-644F-4F20-8A31-C75C51AF5DBE}" presName="invisiNode" presStyleLbl="node1" presStyleIdx="1" presStyleCnt="3"/>
      <dgm:spPr/>
    </dgm:pt>
    <dgm:pt modelId="{BBD0CC67-FF6C-4103-B299-AF0885957E01}" type="pres">
      <dgm:prSet presAssocID="{DE30972D-644F-4F20-8A31-C75C51AF5DBE}" presName="imagNode" presStyleLbl="fgImgPlace1" presStyleIdx="1" presStyleCnt="3" custScaleY="51514" custLinFactNeighborX="728" custLinFactNeighborY="-279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C19140D0-E4BE-46EF-8781-F9281D3BC470}" type="pres">
      <dgm:prSet presAssocID="{F51BA6A6-10CE-4B49-AD4A-E2B02F888446}" presName="sibTrans" presStyleLbl="sibTrans2D1" presStyleIdx="0" presStyleCnt="0"/>
      <dgm:spPr/>
      <dgm:t>
        <a:bodyPr/>
        <a:lstStyle/>
        <a:p>
          <a:endParaRPr lang="ru-RU"/>
        </a:p>
      </dgm:t>
    </dgm:pt>
    <dgm:pt modelId="{F528D350-1829-4D11-8E65-A39461B713A4}" type="pres">
      <dgm:prSet presAssocID="{34145667-FEA8-4D1A-8FEB-BDFC96622A28}" presName="compNode" presStyleCnt="0"/>
      <dgm:spPr/>
    </dgm:pt>
    <dgm:pt modelId="{D8893050-28CA-4C03-9221-A37376F31D8C}" type="pres">
      <dgm:prSet presAssocID="{34145667-FEA8-4D1A-8FEB-BDFC96622A28}" presName="node" presStyleLbl="node1" presStyleIdx="2" presStyleCnt="3" custLinFactNeighborX="2710" custLinFactNeighborY="18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44272F-EAE4-4BC2-903C-5D9D9290D207}" type="pres">
      <dgm:prSet presAssocID="{34145667-FEA8-4D1A-8FEB-BDFC96622A28}" presName="invisiNode" presStyleLbl="node1" presStyleIdx="2" presStyleCnt="3"/>
      <dgm:spPr/>
    </dgm:pt>
    <dgm:pt modelId="{3BBF0372-8063-4F9E-838A-DD8018CF73F4}" type="pres">
      <dgm:prSet presAssocID="{34145667-FEA8-4D1A-8FEB-BDFC96622A28}" presName="imagNode" presStyleLbl="fgImgPlace1" presStyleIdx="2" presStyleCnt="3" custScaleY="51515" custLinFactNeighborX="2710" custLinFactNeighborY="1212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</dgm:ptLst>
  <dgm:cxnLst>
    <dgm:cxn modelId="{9442729A-39AD-410B-A3F6-6DE5D91612DE}" type="presOf" srcId="{A9C087E4-1025-42F6-BEB9-FD95D5FC8B58}" destId="{DC61CB93-031F-4AAE-AB5E-1F8157FB9D7F}" srcOrd="0" destOrd="0" presId="urn:microsoft.com/office/officeart/2005/8/layout/pList2"/>
    <dgm:cxn modelId="{D0A2D14D-5863-4DD6-A07B-688C9FF4AF67}" srcId="{A9C087E4-1025-42F6-BEB9-FD95D5FC8B58}" destId="{C516E58D-5259-48B7-8A10-908BDFF2CEED}" srcOrd="0" destOrd="0" parTransId="{C8B959E5-6591-4AB8-9514-834A67C594BC}" sibTransId="{9190F782-378D-4D46-84D8-50300DE4A7DB}"/>
    <dgm:cxn modelId="{0A290653-4203-415F-93C4-690496FC9F25}" type="presOf" srcId="{34145667-FEA8-4D1A-8FEB-BDFC96622A28}" destId="{D8893050-28CA-4C03-9221-A37376F31D8C}" srcOrd="0" destOrd="0" presId="urn:microsoft.com/office/officeart/2005/8/layout/pList2"/>
    <dgm:cxn modelId="{48BF1089-5048-46F6-9110-18C9CA070F5D}" type="presOf" srcId="{9190F782-378D-4D46-84D8-50300DE4A7DB}" destId="{4CB67278-BDDF-4B55-B82E-91AC45A5F4CF}" srcOrd="0" destOrd="0" presId="urn:microsoft.com/office/officeart/2005/8/layout/pList2"/>
    <dgm:cxn modelId="{E54299FB-FC5D-481C-9657-298B9FCD0252}" srcId="{A9C087E4-1025-42F6-BEB9-FD95D5FC8B58}" destId="{34145667-FEA8-4D1A-8FEB-BDFC96622A28}" srcOrd="2" destOrd="0" parTransId="{FCE9F6BA-66B8-485B-AFC8-3382840DA810}" sibTransId="{2E2650A0-3688-4D05-9877-EBAFFBC62AD8}"/>
    <dgm:cxn modelId="{3EC3D097-07C9-467B-8BE9-CDD7931C107E}" type="presOf" srcId="{DE30972D-644F-4F20-8A31-C75C51AF5DBE}" destId="{EE58B20C-BBC3-4614-A217-19825CE22D20}" srcOrd="0" destOrd="0" presId="urn:microsoft.com/office/officeart/2005/8/layout/pList2"/>
    <dgm:cxn modelId="{178940FA-F9D5-438F-A545-47B0944497E6}" srcId="{A9C087E4-1025-42F6-BEB9-FD95D5FC8B58}" destId="{DE30972D-644F-4F20-8A31-C75C51AF5DBE}" srcOrd="1" destOrd="0" parTransId="{402AC252-02DA-44EC-AC5D-F915C87767B1}" sibTransId="{F51BA6A6-10CE-4B49-AD4A-E2B02F888446}"/>
    <dgm:cxn modelId="{AF64AA8C-896F-4C21-8357-25ED4A029C12}" type="presOf" srcId="{F51BA6A6-10CE-4B49-AD4A-E2B02F888446}" destId="{C19140D0-E4BE-46EF-8781-F9281D3BC470}" srcOrd="0" destOrd="0" presId="urn:microsoft.com/office/officeart/2005/8/layout/pList2"/>
    <dgm:cxn modelId="{24AC9BA3-B49A-4F1F-9DE2-77D5DF160809}" type="presOf" srcId="{C516E58D-5259-48B7-8A10-908BDFF2CEED}" destId="{6ADD5032-6503-49F4-BB3A-EFDA203DE242}" srcOrd="0" destOrd="0" presId="urn:microsoft.com/office/officeart/2005/8/layout/pList2"/>
    <dgm:cxn modelId="{6A56AF9A-8DD4-46B4-91F4-CDCB38371CD4}" type="presParOf" srcId="{DC61CB93-031F-4AAE-AB5E-1F8157FB9D7F}" destId="{ADD6E03C-7AFC-469C-9ABE-248EEEEF696C}" srcOrd="0" destOrd="0" presId="urn:microsoft.com/office/officeart/2005/8/layout/pList2"/>
    <dgm:cxn modelId="{85F49081-9C24-4BBB-9B26-8DCA348C7641}" type="presParOf" srcId="{DC61CB93-031F-4AAE-AB5E-1F8157FB9D7F}" destId="{4AC6FAED-38D0-4362-B90D-6634C3FEED69}" srcOrd="1" destOrd="0" presId="urn:microsoft.com/office/officeart/2005/8/layout/pList2"/>
    <dgm:cxn modelId="{45D8C20E-EA55-49B9-8F9E-425C94609F60}" type="presParOf" srcId="{4AC6FAED-38D0-4362-B90D-6634C3FEED69}" destId="{8C1F0937-2149-43EE-997A-323792FBD2D8}" srcOrd="0" destOrd="0" presId="urn:microsoft.com/office/officeart/2005/8/layout/pList2"/>
    <dgm:cxn modelId="{2757BCCA-8A20-4EF9-879F-01BC2E17DED5}" type="presParOf" srcId="{8C1F0937-2149-43EE-997A-323792FBD2D8}" destId="{6ADD5032-6503-49F4-BB3A-EFDA203DE242}" srcOrd="0" destOrd="0" presId="urn:microsoft.com/office/officeart/2005/8/layout/pList2"/>
    <dgm:cxn modelId="{413BD412-8DB4-47F2-8FA6-7D85FF38E417}" type="presParOf" srcId="{8C1F0937-2149-43EE-997A-323792FBD2D8}" destId="{C90E59E3-B3EA-4E27-BB05-D35423ADBCB6}" srcOrd="1" destOrd="0" presId="urn:microsoft.com/office/officeart/2005/8/layout/pList2"/>
    <dgm:cxn modelId="{D59BFFEE-94B4-4FD0-A713-EA738A28FA6C}" type="presParOf" srcId="{8C1F0937-2149-43EE-997A-323792FBD2D8}" destId="{37585F0E-CBDC-4A98-B469-88561D43F161}" srcOrd="2" destOrd="0" presId="urn:microsoft.com/office/officeart/2005/8/layout/pList2"/>
    <dgm:cxn modelId="{E983DA90-66AE-42A0-A6F0-4A7007E12FAC}" type="presParOf" srcId="{4AC6FAED-38D0-4362-B90D-6634C3FEED69}" destId="{4CB67278-BDDF-4B55-B82E-91AC45A5F4CF}" srcOrd="1" destOrd="0" presId="urn:microsoft.com/office/officeart/2005/8/layout/pList2"/>
    <dgm:cxn modelId="{4E5B9ABB-8EAA-4EF9-99D5-65F8F56FD5DE}" type="presParOf" srcId="{4AC6FAED-38D0-4362-B90D-6634C3FEED69}" destId="{E8083F11-7F0D-42D2-B879-1A19866AE24D}" srcOrd="2" destOrd="0" presId="urn:microsoft.com/office/officeart/2005/8/layout/pList2"/>
    <dgm:cxn modelId="{03CE0A8B-5604-483B-8975-641F6F4C783E}" type="presParOf" srcId="{E8083F11-7F0D-42D2-B879-1A19866AE24D}" destId="{EE58B20C-BBC3-4614-A217-19825CE22D20}" srcOrd="0" destOrd="0" presId="urn:microsoft.com/office/officeart/2005/8/layout/pList2"/>
    <dgm:cxn modelId="{1BC3735A-1A73-4D76-A12D-F01B8F44CFB3}" type="presParOf" srcId="{E8083F11-7F0D-42D2-B879-1A19866AE24D}" destId="{B81B5464-6283-4A17-B6AE-F30AF4CC088F}" srcOrd="1" destOrd="0" presId="urn:microsoft.com/office/officeart/2005/8/layout/pList2"/>
    <dgm:cxn modelId="{BB44A615-7C40-4E37-B96F-B9F4E1086958}" type="presParOf" srcId="{E8083F11-7F0D-42D2-B879-1A19866AE24D}" destId="{BBD0CC67-FF6C-4103-B299-AF0885957E01}" srcOrd="2" destOrd="0" presId="urn:microsoft.com/office/officeart/2005/8/layout/pList2"/>
    <dgm:cxn modelId="{1E8E94C9-99C3-433A-B8B9-F364DE6A8E76}" type="presParOf" srcId="{4AC6FAED-38D0-4362-B90D-6634C3FEED69}" destId="{C19140D0-E4BE-46EF-8781-F9281D3BC470}" srcOrd="3" destOrd="0" presId="urn:microsoft.com/office/officeart/2005/8/layout/pList2"/>
    <dgm:cxn modelId="{8E64C42C-7F18-484B-BAD2-686516E8145B}" type="presParOf" srcId="{4AC6FAED-38D0-4362-B90D-6634C3FEED69}" destId="{F528D350-1829-4D11-8E65-A39461B713A4}" srcOrd="4" destOrd="0" presId="urn:microsoft.com/office/officeart/2005/8/layout/pList2"/>
    <dgm:cxn modelId="{04CCD1B0-F9A8-49BE-8F33-C23B1EB452E9}" type="presParOf" srcId="{F528D350-1829-4D11-8E65-A39461B713A4}" destId="{D8893050-28CA-4C03-9221-A37376F31D8C}" srcOrd="0" destOrd="0" presId="urn:microsoft.com/office/officeart/2005/8/layout/pList2"/>
    <dgm:cxn modelId="{E158540C-EC8D-4C99-924F-4AB18E4A1DB8}" type="presParOf" srcId="{F528D350-1829-4D11-8E65-A39461B713A4}" destId="{B844272F-EAE4-4BC2-903C-5D9D9290D207}" srcOrd="1" destOrd="0" presId="urn:microsoft.com/office/officeart/2005/8/layout/pList2"/>
    <dgm:cxn modelId="{F459F2E9-7CFF-42EA-BDB5-081E3FE37764}" type="presParOf" srcId="{F528D350-1829-4D11-8E65-A39461B713A4}" destId="{3BBF0372-8063-4F9E-838A-DD8018CF73F4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583305F-6FB7-406A-B1B1-AA45FFBD489D}" type="doc">
      <dgm:prSet loTypeId="urn:microsoft.com/office/officeart/2005/8/layout/radial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4177599-0A2C-44F6-8295-632A5FC80726}">
      <dgm:prSet phldrT="[Текст]" custT="1"/>
      <dgm:spPr>
        <a:solidFill>
          <a:srgbClr val="CCCCFF"/>
        </a:solidFill>
        <a:ln>
          <a:solidFill>
            <a:srgbClr val="CC99FF"/>
          </a:solidFill>
        </a:ln>
      </dgm:spPr>
      <dgm:t>
        <a:bodyPr/>
        <a:lstStyle/>
        <a:p>
          <a:r>
            <a:rPr lang="ru-RU" sz="1400" b="1" dirty="0" smtClean="0">
              <a:solidFill>
                <a:schemeClr val="accent5">
                  <a:lumMod val="50000"/>
                </a:schemeClr>
              </a:solidFill>
            </a:rPr>
            <a:t>ПОДПРОГРАММЫ ПРОГРАММЫ</a:t>
          </a:r>
        </a:p>
        <a:p>
          <a:r>
            <a:rPr lang="ru-RU" sz="1400" b="1" dirty="0" smtClean="0">
              <a:solidFill>
                <a:schemeClr val="accent5">
                  <a:lumMod val="50000"/>
                </a:schemeClr>
              </a:solidFill>
            </a:rPr>
            <a:t>(2016 год;</a:t>
          </a:r>
        </a:p>
        <a:p>
          <a:r>
            <a:rPr lang="ru-RU" sz="1400" b="1" dirty="0" smtClean="0">
              <a:solidFill>
                <a:schemeClr val="accent5">
                  <a:lumMod val="50000"/>
                </a:schemeClr>
              </a:solidFill>
            </a:rPr>
            <a:t>тыс.рублей)</a:t>
          </a:r>
          <a:endParaRPr lang="ru-RU" sz="1400" b="1" dirty="0">
            <a:solidFill>
              <a:schemeClr val="accent5">
                <a:lumMod val="50000"/>
              </a:schemeClr>
            </a:solidFill>
          </a:endParaRPr>
        </a:p>
      </dgm:t>
    </dgm:pt>
    <dgm:pt modelId="{C59C2BE5-1CC0-4442-897B-FF7FF4D6B85A}" type="parTrans" cxnId="{1EC417DA-3E6C-4147-A00C-0883EF9EB20A}">
      <dgm:prSet/>
      <dgm:spPr/>
      <dgm:t>
        <a:bodyPr/>
        <a:lstStyle/>
        <a:p>
          <a:endParaRPr lang="ru-RU"/>
        </a:p>
      </dgm:t>
    </dgm:pt>
    <dgm:pt modelId="{8EB7AC16-876D-4E54-9687-31476FEAF87E}" type="sibTrans" cxnId="{1EC417DA-3E6C-4147-A00C-0883EF9EB20A}">
      <dgm:prSet/>
      <dgm:spPr/>
      <dgm:t>
        <a:bodyPr/>
        <a:lstStyle/>
        <a:p>
          <a:endParaRPr lang="ru-RU"/>
        </a:p>
      </dgm:t>
    </dgm:pt>
    <dgm:pt modelId="{953E7721-D1E0-4C13-B4AD-2540B2BCC3A8}">
      <dgm:prSet phldrT="[Текст]" custT="1"/>
      <dgm:spPr>
        <a:solidFill>
          <a:srgbClr val="FFFFCC"/>
        </a:solidFill>
        <a:ln>
          <a:solidFill>
            <a:srgbClr val="FFFF99"/>
          </a:solidFill>
        </a:ln>
      </dgm:spPr>
      <dgm:t>
        <a:bodyPr/>
        <a:lstStyle/>
        <a:p>
          <a:r>
            <a:rPr lang="ru-RU" sz="1800" b="1" dirty="0" smtClean="0">
              <a:solidFill>
                <a:schemeClr val="accent5">
                  <a:lumMod val="50000"/>
                </a:schemeClr>
              </a:solidFill>
            </a:rPr>
            <a:t>Социальное обеспечение населения города Георгиевска</a:t>
          </a:r>
        </a:p>
        <a:p>
          <a:r>
            <a:rPr lang="ru-RU" sz="1800" b="1" dirty="0" smtClean="0">
              <a:solidFill>
                <a:schemeClr val="accent5">
                  <a:lumMod val="50000"/>
                </a:schemeClr>
              </a:solidFill>
            </a:rPr>
            <a:t>(</a:t>
          </a:r>
          <a:r>
            <a:rPr lang="ru-RU" sz="1800" b="1" i="0" u="none" dirty="0" smtClean="0">
              <a:solidFill>
                <a:schemeClr val="accent5">
                  <a:lumMod val="50000"/>
                </a:schemeClr>
              </a:solidFill>
            </a:rPr>
            <a:t>351 731,99)</a:t>
          </a:r>
          <a:endParaRPr lang="ru-RU" sz="1800" b="1" dirty="0">
            <a:solidFill>
              <a:schemeClr val="accent5">
                <a:lumMod val="50000"/>
              </a:schemeClr>
            </a:solidFill>
          </a:endParaRPr>
        </a:p>
      </dgm:t>
    </dgm:pt>
    <dgm:pt modelId="{80C3DD9F-7569-4B76-99E8-8DA73A4AF800}" type="parTrans" cxnId="{E335E36E-A8EA-4A52-A7AC-8EC607DC2914}">
      <dgm:prSet/>
      <dgm:spPr/>
      <dgm:t>
        <a:bodyPr/>
        <a:lstStyle/>
        <a:p>
          <a:endParaRPr lang="ru-RU"/>
        </a:p>
      </dgm:t>
    </dgm:pt>
    <dgm:pt modelId="{7C70829C-C28C-425A-900C-F661DA4FCC1E}" type="sibTrans" cxnId="{E335E36E-A8EA-4A52-A7AC-8EC607DC2914}">
      <dgm:prSet/>
      <dgm:spPr/>
      <dgm:t>
        <a:bodyPr/>
        <a:lstStyle/>
        <a:p>
          <a:endParaRPr lang="ru-RU"/>
        </a:p>
      </dgm:t>
    </dgm:pt>
    <dgm:pt modelId="{09D94CDE-799C-4035-8221-D8D01E36E55D}">
      <dgm:prSet phldrT="[Текст]" custT="1"/>
      <dgm:spPr>
        <a:solidFill>
          <a:srgbClr val="CCFFCC"/>
        </a:solidFill>
        <a:ln>
          <a:solidFill>
            <a:srgbClr val="92D050"/>
          </a:solidFill>
        </a:ln>
      </dgm:spPr>
      <dgm:t>
        <a:bodyPr/>
        <a:lstStyle/>
        <a:p>
          <a:r>
            <a:rPr lang="ru-RU" sz="1800" b="1" dirty="0" smtClean="0">
              <a:solidFill>
                <a:schemeClr val="accent5">
                  <a:lumMod val="50000"/>
                </a:schemeClr>
              </a:solidFill>
            </a:rPr>
            <a:t>Доступная среда в городе Георгиевске</a:t>
          </a:r>
        </a:p>
        <a:p>
          <a:r>
            <a:rPr lang="ru-RU" sz="1800" b="1" dirty="0" smtClean="0">
              <a:solidFill>
                <a:schemeClr val="accent5">
                  <a:lumMod val="50000"/>
                </a:schemeClr>
              </a:solidFill>
            </a:rPr>
            <a:t>(</a:t>
          </a:r>
          <a:r>
            <a:rPr lang="ru-RU" sz="1800" b="1" i="0" u="none" dirty="0" smtClean="0">
              <a:solidFill>
                <a:schemeClr val="accent5">
                  <a:lumMod val="50000"/>
                </a:schemeClr>
              </a:solidFill>
            </a:rPr>
            <a:t>2 730,00)</a:t>
          </a:r>
          <a:endParaRPr lang="ru-RU" sz="1800" b="1" dirty="0">
            <a:solidFill>
              <a:schemeClr val="accent5">
                <a:lumMod val="50000"/>
              </a:schemeClr>
            </a:solidFill>
          </a:endParaRPr>
        </a:p>
      </dgm:t>
    </dgm:pt>
    <dgm:pt modelId="{06CD8209-E597-42E0-B14C-2C1486C3DB17}" type="parTrans" cxnId="{E1208146-892F-4C25-A8DE-81FC55353EB2}">
      <dgm:prSet/>
      <dgm:spPr/>
      <dgm:t>
        <a:bodyPr/>
        <a:lstStyle/>
        <a:p>
          <a:endParaRPr lang="ru-RU"/>
        </a:p>
      </dgm:t>
    </dgm:pt>
    <dgm:pt modelId="{90E526EF-5862-41AB-A1E5-73626AD6FD37}" type="sibTrans" cxnId="{E1208146-892F-4C25-A8DE-81FC55353EB2}">
      <dgm:prSet/>
      <dgm:spPr/>
      <dgm:t>
        <a:bodyPr/>
        <a:lstStyle/>
        <a:p>
          <a:endParaRPr lang="ru-RU"/>
        </a:p>
      </dgm:t>
    </dgm:pt>
    <dgm:pt modelId="{371B32D2-6E59-40E6-9106-8D8BA36B67AA}">
      <dgm:prSet phldrT="[Текст]" custT="1"/>
      <dgm:spPr>
        <a:solidFill>
          <a:schemeClr val="accent2">
            <a:lumMod val="20000"/>
            <a:lumOff val="80000"/>
          </a:schemeClr>
        </a:solidFill>
        <a:ln>
          <a:solidFill>
            <a:schemeClr val="accent2">
              <a:lumMod val="40000"/>
              <a:lumOff val="60000"/>
            </a:schemeClr>
          </a:solidFill>
        </a:ln>
      </dgm:spPr>
      <dgm:t>
        <a:bodyPr/>
        <a:lstStyle/>
        <a:p>
          <a:r>
            <a:rPr lang="ru-RU" sz="1200" b="1" dirty="0" smtClean="0">
              <a:solidFill>
                <a:schemeClr val="accent5">
                  <a:lumMod val="50000"/>
                </a:schemeClr>
              </a:solidFill>
            </a:rPr>
            <a:t>Обеспечение реализации муниципальной программы города Георгиевска «Социальная поддержка граждан» и общепрограммные мероприятия</a:t>
          </a:r>
        </a:p>
        <a:p>
          <a:r>
            <a:rPr lang="ru-RU" sz="1400" b="1" dirty="0" smtClean="0">
              <a:solidFill>
                <a:schemeClr val="accent5">
                  <a:lumMod val="50000"/>
                </a:schemeClr>
              </a:solidFill>
            </a:rPr>
            <a:t>(</a:t>
          </a:r>
          <a:r>
            <a:rPr lang="ru-RU" sz="1400" b="1" i="0" u="none" dirty="0" smtClean="0">
              <a:solidFill>
                <a:schemeClr val="accent5">
                  <a:lumMod val="50000"/>
                </a:schemeClr>
              </a:solidFill>
            </a:rPr>
            <a:t>13 666,90)</a:t>
          </a:r>
          <a:endParaRPr lang="ru-RU" sz="1400" b="1" dirty="0">
            <a:solidFill>
              <a:schemeClr val="accent5">
                <a:lumMod val="50000"/>
              </a:schemeClr>
            </a:solidFill>
          </a:endParaRPr>
        </a:p>
      </dgm:t>
    </dgm:pt>
    <dgm:pt modelId="{780712D4-A336-40DB-A20F-1D7221BDEA9E}" type="parTrans" cxnId="{9714FC28-29AD-4D00-A4A1-9A61BCA8A538}">
      <dgm:prSet/>
      <dgm:spPr/>
      <dgm:t>
        <a:bodyPr/>
        <a:lstStyle/>
        <a:p>
          <a:endParaRPr lang="ru-RU"/>
        </a:p>
      </dgm:t>
    </dgm:pt>
    <dgm:pt modelId="{06B2E3F3-5792-4CEC-A3AE-55D438985385}" type="sibTrans" cxnId="{9714FC28-29AD-4D00-A4A1-9A61BCA8A538}">
      <dgm:prSet/>
      <dgm:spPr/>
      <dgm:t>
        <a:bodyPr/>
        <a:lstStyle/>
        <a:p>
          <a:endParaRPr lang="ru-RU"/>
        </a:p>
      </dgm:t>
    </dgm:pt>
    <dgm:pt modelId="{9A0031AA-D55A-4DD3-B984-D2E6FA9202BD}">
      <dgm:prSet phldrT="[Текст]" custT="1"/>
      <dgm:spPr>
        <a:solidFill>
          <a:schemeClr val="accent5">
            <a:lumMod val="20000"/>
            <a:lumOff val="80000"/>
          </a:schemeClr>
        </a:solidFill>
        <a:ln>
          <a:solidFill>
            <a:schemeClr val="accent5">
              <a:lumMod val="40000"/>
              <a:lumOff val="60000"/>
            </a:schemeClr>
          </a:solidFill>
        </a:ln>
      </dgm:spPr>
      <dgm:t>
        <a:bodyPr/>
        <a:lstStyle/>
        <a:p>
          <a:r>
            <a:rPr lang="ru-RU" sz="1400" b="1" dirty="0" smtClean="0">
              <a:solidFill>
                <a:schemeClr val="accent5">
                  <a:lumMod val="50000"/>
                </a:schemeClr>
              </a:solidFill>
            </a:rPr>
            <a:t>Поддержка социально-ориентированных некоммерческих организаций города Георгиевска</a:t>
          </a:r>
        </a:p>
        <a:p>
          <a:r>
            <a:rPr lang="ru-RU" sz="1400" b="1" dirty="0" smtClean="0">
              <a:solidFill>
                <a:schemeClr val="accent5">
                  <a:lumMod val="50000"/>
                </a:schemeClr>
              </a:solidFill>
            </a:rPr>
            <a:t>(270,00)</a:t>
          </a:r>
          <a:endParaRPr lang="ru-RU" sz="1400" b="1" dirty="0">
            <a:solidFill>
              <a:schemeClr val="accent5">
                <a:lumMod val="50000"/>
              </a:schemeClr>
            </a:solidFill>
          </a:endParaRPr>
        </a:p>
      </dgm:t>
    </dgm:pt>
    <dgm:pt modelId="{AAA5F864-33AA-4C79-8C60-B4211C83367C}" type="parTrans" cxnId="{29447126-7BB9-4AE4-AB18-3E2A83A0791F}">
      <dgm:prSet/>
      <dgm:spPr/>
      <dgm:t>
        <a:bodyPr/>
        <a:lstStyle/>
        <a:p>
          <a:endParaRPr lang="ru-RU"/>
        </a:p>
      </dgm:t>
    </dgm:pt>
    <dgm:pt modelId="{4E0C1FC0-0B95-44F2-8AAC-E25838FE0BF4}" type="sibTrans" cxnId="{29447126-7BB9-4AE4-AB18-3E2A83A0791F}">
      <dgm:prSet/>
      <dgm:spPr/>
      <dgm:t>
        <a:bodyPr/>
        <a:lstStyle/>
        <a:p>
          <a:endParaRPr lang="ru-RU"/>
        </a:p>
      </dgm:t>
    </dgm:pt>
    <dgm:pt modelId="{77D019DB-630C-4DD7-A71B-C9FBAE39FB36}" type="pres">
      <dgm:prSet presAssocID="{5583305F-6FB7-406A-B1B1-AA45FFBD489D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BB5C030-5510-4398-A18C-E2BEF38F299B}" type="pres">
      <dgm:prSet presAssocID="{24177599-0A2C-44F6-8295-632A5FC80726}" presName="centerShape" presStyleLbl="node0" presStyleIdx="0" presStyleCnt="1" custScaleX="102397" custScaleY="92853" custLinFactNeighborX="567" custLinFactNeighborY="548"/>
      <dgm:spPr/>
      <dgm:t>
        <a:bodyPr/>
        <a:lstStyle/>
        <a:p>
          <a:endParaRPr lang="ru-RU"/>
        </a:p>
      </dgm:t>
    </dgm:pt>
    <dgm:pt modelId="{65F79626-2C6A-4D9C-B6D2-8EF3BE6DE6CD}" type="pres">
      <dgm:prSet presAssocID="{953E7721-D1E0-4C13-B4AD-2540B2BCC3A8}" presName="node" presStyleLbl="node1" presStyleIdx="0" presStyleCnt="4" custScaleX="139815" custScaleY="139029" custRadScaleRad="128836" custRadScaleInc="-704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066EC4-AC2B-4984-B1D3-BD9E17F3DCB7}" type="pres">
      <dgm:prSet presAssocID="{953E7721-D1E0-4C13-B4AD-2540B2BCC3A8}" presName="dummy" presStyleCnt="0"/>
      <dgm:spPr/>
    </dgm:pt>
    <dgm:pt modelId="{D2F981F6-2125-40DE-9231-3F7C170538CE}" type="pres">
      <dgm:prSet presAssocID="{7C70829C-C28C-425A-900C-F661DA4FCC1E}" presName="sibTrans" presStyleLbl="sibTrans2D1" presStyleIdx="0" presStyleCnt="4" custScaleX="103712" custScaleY="112727"/>
      <dgm:spPr/>
      <dgm:t>
        <a:bodyPr/>
        <a:lstStyle/>
        <a:p>
          <a:endParaRPr lang="ru-RU"/>
        </a:p>
      </dgm:t>
    </dgm:pt>
    <dgm:pt modelId="{52DE5CF6-CC10-4AC9-B7A9-00BA6D6075B8}" type="pres">
      <dgm:prSet presAssocID="{09D94CDE-799C-4035-8221-D8D01E36E55D}" presName="node" presStyleLbl="node1" presStyleIdx="1" presStyleCnt="4" custScaleX="134325" custScaleY="136912" custRadScaleRad="98348" custRadScaleInc="-725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79802B-86D3-4D26-968E-81EB91601914}" type="pres">
      <dgm:prSet presAssocID="{09D94CDE-799C-4035-8221-D8D01E36E55D}" presName="dummy" presStyleCnt="0"/>
      <dgm:spPr/>
    </dgm:pt>
    <dgm:pt modelId="{84362853-DA94-4D36-9732-D6CAA86873EF}" type="pres">
      <dgm:prSet presAssocID="{90E526EF-5862-41AB-A1E5-73626AD6FD37}" presName="sibTrans" presStyleLbl="sibTrans2D1" presStyleIdx="1" presStyleCnt="4"/>
      <dgm:spPr/>
      <dgm:t>
        <a:bodyPr/>
        <a:lstStyle/>
        <a:p>
          <a:endParaRPr lang="ru-RU"/>
        </a:p>
      </dgm:t>
    </dgm:pt>
    <dgm:pt modelId="{81C4352E-93D2-4EC7-9C19-6AB0BE454B49}" type="pres">
      <dgm:prSet presAssocID="{371B32D2-6E59-40E6-9106-8D8BA36B67AA}" presName="node" presStyleLbl="node1" presStyleIdx="2" presStyleCnt="4" custScaleX="146282" custScaleY="146128" custRadScaleRad="120202" custRadScaleInc="-931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BD91B7-8E98-455F-B5AB-E54B13BC5D41}" type="pres">
      <dgm:prSet presAssocID="{371B32D2-6E59-40E6-9106-8D8BA36B67AA}" presName="dummy" presStyleCnt="0"/>
      <dgm:spPr/>
    </dgm:pt>
    <dgm:pt modelId="{0E7B3032-EEAC-4F5B-B78D-63D6D39DB082}" type="pres">
      <dgm:prSet presAssocID="{06B2E3F3-5792-4CEC-A3AE-55D438985385}" presName="sibTrans" presStyleLbl="sibTrans2D1" presStyleIdx="2" presStyleCnt="4"/>
      <dgm:spPr/>
      <dgm:t>
        <a:bodyPr/>
        <a:lstStyle/>
        <a:p>
          <a:endParaRPr lang="ru-RU"/>
        </a:p>
      </dgm:t>
    </dgm:pt>
    <dgm:pt modelId="{9F40A57E-4290-4A23-A77B-AFA5D2D65358}" type="pres">
      <dgm:prSet presAssocID="{9A0031AA-D55A-4DD3-B984-D2E6FA9202BD}" presName="node" presStyleLbl="node1" presStyleIdx="3" presStyleCnt="4" custScaleX="144422" custScaleY="136912" custRadScaleRad="101130" custRadScaleInc="-740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47C371-7D14-4D2C-A72D-507C8690FFEB}" type="pres">
      <dgm:prSet presAssocID="{9A0031AA-D55A-4DD3-B984-D2E6FA9202BD}" presName="dummy" presStyleCnt="0"/>
      <dgm:spPr/>
    </dgm:pt>
    <dgm:pt modelId="{C4E0CE56-6D49-477D-81B4-1040F783A186}" type="pres">
      <dgm:prSet presAssocID="{4E0C1FC0-0B95-44F2-8AAC-E25838FE0BF4}" presName="sibTrans" presStyleLbl="sibTrans2D1" presStyleIdx="3" presStyleCnt="4"/>
      <dgm:spPr/>
      <dgm:t>
        <a:bodyPr/>
        <a:lstStyle/>
        <a:p>
          <a:endParaRPr lang="ru-RU"/>
        </a:p>
      </dgm:t>
    </dgm:pt>
  </dgm:ptLst>
  <dgm:cxnLst>
    <dgm:cxn modelId="{E1208146-892F-4C25-A8DE-81FC55353EB2}" srcId="{24177599-0A2C-44F6-8295-632A5FC80726}" destId="{09D94CDE-799C-4035-8221-D8D01E36E55D}" srcOrd="1" destOrd="0" parTransId="{06CD8209-E597-42E0-B14C-2C1486C3DB17}" sibTransId="{90E526EF-5862-41AB-A1E5-73626AD6FD37}"/>
    <dgm:cxn modelId="{9714FC28-29AD-4D00-A4A1-9A61BCA8A538}" srcId="{24177599-0A2C-44F6-8295-632A5FC80726}" destId="{371B32D2-6E59-40E6-9106-8D8BA36B67AA}" srcOrd="2" destOrd="0" parTransId="{780712D4-A336-40DB-A20F-1D7221BDEA9E}" sibTransId="{06B2E3F3-5792-4CEC-A3AE-55D438985385}"/>
    <dgm:cxn modelId="{29447126-7BB9-4AE4-AB18-3E2A83A0791F}" srcId="{24177599-0A2C-44F6-8295-632A5FC80726}" destId="{9A0031AA-D55A-4DD3-B984-D2E6FA9202BD}" srcOrd="3" destOrd="0" parTransId="{AAA5F864-33AA-4C79-8C60-B4211C83367C}" sibTransId="{4E0C1FC0-0B95-44F2-8AAC-E25838FE0BF4}"/>
    <dgm:cxn modelId="{D577159F-BB2F-468E-9092-4C047D739D74}" type="presOf" srcId="{90E526EF-5862-41AB-A1E5-73626AD6FD37}" destId="{84362853-DA94-4D36-9732-D6CAA86873EF}" srcOrd="0" destOrd="0" presId="urn:microsoft.com/office/officeart/2005/8/layout/radial6"/>
    <dgm:cxn modelId="{BF518217-C49A-4454-9D44-30E9BF94FDAB}" type="presOf" srcId="{953E7721-D1E0-4C13-B4AD-2540B2BCC3A8}" destId="{65F79626-2C6A-4D9C-B6D2-8EF3BE6DE6CD}" srcOrd="0" destOrd="0" presId="urn:microsoft.com/office/officeart/2005/8/layout/radial6"/>
    <dgm:cxn modelId="{14467F4C-7816-4E8C-BB99-5F9A9DEC668D}" type="presOf" srcId="{371B32D2-6E59-40E6-9106-8D8BA36B67AA}" destId="{81C4352E-93D2-4EC7-9C19-6AB0BE454B49}" srcOrd="0" destOrd="0" presId="urn:microsoft.com/office/officeart/2005/8/layout/radial6"/>
    <dgm:cxn modelId="{29905351-32F0-4E62-A677-887351BBA73B}" type="presOf" srcId="{9A0031AA-D55A-4DD3-B984-D2E6FA9202BD}" destId="{9F40A57E-4290-4A23-A77B-AFA5D2D65358}" srcOrd="0" destOrd="0" presId="urn:microsoft.com/office/officeart/2005/8/layout/radial6"/>
    <dgm:cxn modelId="{34F4E1B1-5C41-4B44-9E0B-0749138F0207}" type="presOf" srcId="{09D94CDE-799C-4035-8221-D8D01E36E55D}" destId="{52DE5CF6-CC10-4AC9-B7A9-00BA6D6075B8}" srcOrd="0" destOrd="0" presId="urn:microsoft.com/office/officeart/2005/8/layout/radial6"/>
    <dgm:cxn modelId="{BF095E33-BEF3-47BB-870C-2CC4534CCB72}" type="presOf" srcId="{7C70829C-C28C-425A-900C-F661DA4FCC1E}" destId="{D2F981F6-2125-40DE-9231-3F7C170538CE}" srcOrd="0" destOrd="0" presId="urn:microsoft.com/office/officeart/2005/8/layout/radial6"/>
    <dgm:cxn modelId="{1EC417DA-3E6C-4147-A00C-0883EF9EB20A}" srcId="{5583305F-6FB7-406A-B1B1-AA45FFBD489D}" destId="{24177599-0A2C-44F6-8295-632A5FC80726}" srcOrd="0" destOrd="0" parTransId="{C59C2BE5-1CC0-4442-897B-FF7FF4D6B85A}" sibTransId="{8EB7AC16-876D-4E54-9687-31476FEAF87E}"/>
    <dgm:cxn modelId="{5D7B1160-0817-421D-8AFE-A6A61068513F}" type="presOf" srcId="{06B2E3F3-5792-4CEC-A3AE-55D438985385}" destId="{0E7B3032-EEAC-4F5B-B78D-63D6D39DB082}" srcOrd="0" destOrd="0" presId="urn:microsoft.com/office/officeart/2005/8/layout/radial6"/>
    <dgm:cxn modelId="{B8B3B869-8C46-43B3-ABE7-83E195122084}" type="presOf" srcId="{5583305F-6FB7-406A-B1B1-AA45FFBD489D}" destId="{77D019DB-630C-4DD7-A71B-C9FBAE39FB36}" srcOrd="0" destOrd="0" presId="urn:microsoft.com/office/officeart/2005/8/layout/radial6"/>
    <dgm:cxn modelId="{E335E36E-A8EA-4A52-A7AC-8EC607DC2914}" srcId="{24177599-0A2C-44F6-8295-632A5FC80726}" destId="{953E7721-D1E0-4C13-B4AD-2540B2BCC3A8}" srcOrd="0" destOrd="0" parTransId="{80C3DD9F-7569-4B76-99E8-8DA73A4AF800}" sibTransId="{7C70829C-C28C-425A-900C-F661DA4FCC1E}"/>
    <dgm:cxn modelId="{2CEB7EF0-503F-409E-B5D9-E9C9FE62C0B6}" type="presOf" srcId="{4E0C1FC0-0B95-44F2-8AAC-E25838FE0BF4}" destId="{C4E0CE56-6D49-477D-81B4-1040F783A186}" srcOrd="0" destOrd="0" presId="urn:microsoft.com/office/officeart/2005/8/layout/radial6"/>
    <dgm:cxn modelId="{6EE035EC-4377-4D66-BCF1-550B487A9321}" type="presOf" srcId="{24177599-0A2C-44F6-8295-632A5FC80726}" destId="{EBB5C030-5510-4398-A18C-E2BEF38F299B}" srcOrd="0" destOrd="0" presId="urn:microsoft.com/office/officeart/2005/8/layout/radial6"/>
    <dgm:cxn modelId="{0F27F5D8-7102-4328-B076-0367867D0EA3}" type="presParOf" srcId="{77D019DB-630C-4DD7-A71B-C9FBAE39FB36}" destId="{EBB5C030-5510-4398-A18C-E2BEF38F299B}" srcOrd="0" destOrd="0" presId="urn:microsoft.com/office/officeart/2005/8/layout/radial6"/>
    <dgm:cxn modelId="{794F6454-0CD3-45DD-90C3-C4DCF23A60F3}" type="presParOf" srcId="{77D019DB-630C-4DD7-A71B-C9FBAE39FB36}" destId="{65F79626-2C6A-4D9C-B6D2-8EF3BE6DE6CD}" srcOrd="1" destOrd="0" presId="urn:microsoft.com/office/officeart/2005/8/layout/radial6"/>
    <dgm:cxn modelId="{EB30A6E1-7A6D-4FC1-B40E-AE166FF516F8}" type="presParOf" srcId="{77D019DB-630C-4DD7-A71B-C9FBAE39FB36}" destId="{58066EC4-AC2B-4984-B1D3-BD9E17F3DCB7}" srcOrd="2" destOrd="0" presId="urn:microsoft.com/office/officeart/2005/8/layout/radial6"/>
    <dgm:cxn modelId="{AE27F865-DB2B-4116-A3BD-1BC88DDB255C}" type="presParOf" srcId="{77D019DB-630C-4DD7-A71B-C9FBAE39FB36}" destId="{D2F981F6-2125-40DE-9231-3F7C170538CE}" srcOrd="3" destOrd="0" presId="urn:microsoft.com/office/officeart/2005/8/layout/radial6"/>
    <dgm:cxn modelId="{E85FA36F-832A-4277-B24B-499A7C3FE215}" type="presParOf" srcId="{77D019DB-630C-4DD7-A71B-C9FBAE39FB36}" destId="{52DE5CF6-CC10-4AC9-B7A9-00BA6D6075B8}" srcOrd="4" destOrd="0" presId="urn:microsoft.com/office/officeart/2005/8/layout/radial6"/>
    <dgm:cxn modelId="{3D7F2484-BB55-4E15-8CFC-6BCB463EE2DD}" type="presParOf" srcId="{77D019DB-630C-4DD7-A71B-C9FBAE39FB36}" destId="{CA79802B-86D3-4D26-968E-81EB91601914}" srcOrd="5" destOrd="0" presId="urn:microsoft.com/office/officeart/2005/8/layout/radial6"/>
    <dgm:cxn modelId="{754B90AC-59E1-4B25-81F9-5C9EEDD7AC39}" type="presParOf" srcId="{77D019DB-630C-4DD7-A71B-C9FBAE39FB36}" destId="{84362853-DA94-4D36-9732-D6CAA86873EF}" srcOrd="6" destOrd="0" presId="urn:microsoft.com/office/officeart/2005/8/layout/radial6"/>
    <dgm:cxn modelId="{9AD32520-A21E-46B1-BE0D-B648F6643628}" type="presParOf" srcId="{77D019DB-630C-4DD7-A71B-C9FBAE39FB36}" destId="{81C4352E-93D2-4EC7-9C19-6AB0BE454B49}" srcOrd="7" destOrd="0" presId="urn:microsoft.com/office/officeart/2005/8/layout/radial6"/>
    <dgm:cxn modelId="{A1CE41A4-E50B-42DF-BB18-0681F21489D4}" type="presParOf" srcId="{77D019DB-630C-4DD7-A71B-C9FBAE39FB36}" destId="{61BD91B7-8E98-455F-B5AB-E54B13BC5D41}" srcOrd="8" destOrd="0" presId="urn:microsoft.com/office/officeart/2005/8/layout/radial6"/>
    <dgm:cxn modelId="{A30C1B49-6D66-4954-B11B-D6F142A2E8B2}" type="presParOf" srcId="{77D019DB-630C-4DD7-A71B-C9FBAE39FB36}" destId="{0E7B3032-EEAC-4F5B-B78D-63D6D39DB082}" srcOrd="9" destOrd="0" presId="urn:microsoft.com/office/officeart/2005/8/layout/radial6"/>
    <dgm:cxn modelId="{5ADC645A-A443-4D56-9981-4137018236F4}" type="presParOf" srcId="{77D019DB-630C-4DD7-A71B-C9FBAE39FB36}" destId="{9F40A57E-4290-4A23-A77B-AFA5D2D65358}" srcOrd="10" destOrd="0" presId="urn:microsoft.com/office/officeart/2005/8/layout/radial6"/>
    <dgm:cxn modelId="{45985C78-69A4-43E8-8313-36D53D5CDC72}" type="presParOf" srcId="{77D019DB-630C-4DD7-A71B-C9FBAE39FB36}" destId="{8E47C371-7D14-4D2C-A72D-507C8690FFEB}" srcOrd="11" destOrd="0" presId="urn:microsoft.com/office/officeart/2005/8/layout/radial6"/>
    <dgm:cxn modelId="{3DDB9545-E5C8-4912-9C41-26647566B05E}" type="presParOf" srcId="{77D019DB-630C-4DD7-A71B-C9FBAE39FB36}" destId="{C4E0CE56-6D49-477D-81B4-1040F783A186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0EFFD50-5E4F-49BA-A166-B00FA26FB9F6}" type="doc">
      <dgm:prSet loTypeId="urn:microsoft.com/office/officeart/2005/8/layout/hList7" loCatId="list" qsTypeId="urn:microsoft.com/office/officeart/2005/8/quickstyle/simple1" qsCatId="simple" csTypeId="urn:microsoft.com/office/officeart/2005/8/colors/accent1_2" csCatId="accent1" phldr="1"/>
      <dgm:spPr/>
    </dgm:pt>
    <dgm:pt modelId="{DB3D01E5-0F68-4784-8002-2681594A3340}">
      <dgm:prSet phldrT="[Текст]" custT="1"/>
      <dgm:spPr>
        <a:solidFill>
          <a:srgbClr val="CCCCFF"/>
        </a:solidFill>
      </dgm:spPr>
      <dgm:t>
        <a:bodyPr/>
        <a:lstStyle/>
        <a:p>
          <a:endParaRPr lang="ru-RU" sz="1400" dirty="0" smtClean="0"/>
        </a:p>
        <a:p>
          <a:endParaRPr lang="ru-RU" sz="1200" b="1" dirty="0" smtClean="0"/>
        </a:p>
        <a:p>
          <a:endParaRPr lang="ru-RU" sz="1200" b="1" dirty="0" smtClean="0"/>
        </a:p>
        <a:p>
          <a:endParaRPr lang="ru-RU" sz="1200" b="1" dirty="0" smtClean="0"/>
        </a:p>
        <a:p>
          <a:r>
            <a:rPr lang="ru-RU" sz="1200" b="1" dirty="0" smtClean="0">
              <a:solidFill>
                <a:schemeClr val="accent5">
                  <a:lumMod val="50000"/>
                </a:schemeClr>
              </a:solidFill>
            </a:rPr>
            <a:t>осуществление деятельности в сфере социальной защиты населения города Георгиевска и создание эффективной системы социальной поддержки граждан города Георгиевска</a:t>
          </a:r>
          <a:endParaRPr lang="ru-RU" sz="1200" b="1" dirty="0">
            <a:solidFill>
              <a:schemeClr val="accent5">
                <a:lumMod val="50000"/>
              </a:schemeClr>
            </a:solidFill>
          </a:endParaRPr>
        </a:p>
      </dgm:t>
    </dgm:pt>
    <dgm:pt modelId="{1CE34A2F-2919-44C4-9F5A-41B8964A2DCD}" type="parTrans" cxnId="{9B527ADD-6CC6-4BB0-A43C-7BB85413A5F8}">
      <dgm:prSet/>
      <dgm:spPr/>
      <dgm:t>
        <a:bodyPr/>
        <a:lstStyle/>
        <a:p>
          <a:endParaRPr lang="ru-RU"/>
        </a:p>
      </dgm:t>
    </dgm:pt>
    <dgm:pt modelId="{79102BEB-DE47-4F67-AD5F-65EED6ED8825}" type="sibTrans" cxnId="{9B527ADD-6CC6-4BB0-A43C-7BB85413A5F8}">
      <dgm:prSet/>
      <dgm:spPr/>
      <dgm:t>
        <a:bodyPr/>
        <a:lstStyle/>
        <a:p>
          <a:endParaRPr lang="ru-RU"/>
        </a:p>
      </dgm:t>
    </dgm:pt>
    <dgm:pt modelId="{DD7DA918-EB9E-45E5-8D2E-6EC1169F427E}">
      <dgm:prSet phldrT="[Текст]" custT="1"/>
      <dgm:spPr>
        <a:solidFill>
          <a:srgbClr val="CCECFF"/>
        </a:solidFill>
      </dgm:spPr>
      <dgm:t>
        <a:bodyPr/>
        <a:lstStyle/>
        <a:p>
          <a:endParaRPr lang="ru-RU" sz="1200" dirty="0" smtClean="0"/>
        </a:p>
        <a:p>
          <a:endParaRPr lang="ru-RU" sz="1200" dirty="0" smtClean="0"/>
        </a:p>
        <a:p>
          <a:r>
            <a:rPr lang="ru-RU" sz="1200" b="1" dirty="0" smtClean="0">
              <a:solidFill>
                <a:schemeClr val="accent5">
                  <a:lumMod val="50000"/>
                </a:schemeClr>
              </a:solidFill>
            </a:rPr>
            <a:t>обеспечение доступности объектов и услуг в приоритетных сферах жизнедеятельности инвалидов и других маломобильных групп населения в городе Георгиевске</a:t>
          </a:r>
          <a:endParaRPr lang="ru-RU" sz="1200" b="1" dirty="0">
            <a:solidFill>
              <a:schemeClr val="accent5">
                <a:lumMod val="50000"/>
              </a:schemeClr>
            </a:solidFill>
          </a:endParaRPr>
        </a:p>
      </dgm:t>
    </dgm:pt>
    <dgm:pt modelId="{5A04337E-BAB5-45A0-9EB8-D6AAF8BF449B}" type="parTrans" cxnId="{B012A8EC-3283-4C83-9268-3A291ED2106B}">
      <dgm:prSet/>
      <dgm:spPr/>
      <dgm:t>
        <a:bodyPr/>
        <a:lstStyle/>
        <a:p>
          <a:endParaRPr lang="ru-RU"/>
        </a:p>
      </dgm:t>
    </dgm:pt>
    <dgm:pt modelId="{38DA2155-FD3B-4CBA-ACF8-1B473124BF06}" type="sibTrans" cxnId="{B012A8EC-3283-4C83-9268-3A291ED2106B}">
      <dgm:prSet/>
      <dgm:spPr/>
      <dgm:t>
        <a:bodyPr/>
        <a:lstStyle/>
        <a:p>
          <a:endParaRPr lang="ru-RU"/>
        </a:p>
      </dgm:t>
    </dgm:pt>
    <dgm:pt modelId="{F34BF200-7581-4338-BC19-10F94D376E20}">
      <dgm:prSet phldrT="[Текст]" custT="1"/>
      <dgm:spPr>
        <a:solidFill>
          <a:srgbClr val="FFFFCC"/>
        </a:solidFill>
      </dgm:spPr>
      <dgm:t>
        <a:bodyPr/>
        <a:lstStyle/>
        <a:p>
          <a:r>
            <a:rPr lang="ru-RU" sz="1200" b="1" dirty="0" smtClean="0">
              <a:solidFill>
                <a:schemeClr val="accent5">
                  <a:lumMod val="50000"/>
                </a:schemeClr>
              </a:solidFill>
            </a:rPr>
            <a:t>создание и обеспечение условий для реализации мероприятий муниципальной программы города Георгиевска</a:t>
          </a:r>
          <a:endParaRPr lang="ru-RU" sz="1200" b="1" dirty="0">
            <a:solidFill>
              <a:schemeClr val="accent5">
                <a:lumMod val="50000"/>
              </a:schemeClr>
            </a:solidFill>
          </a:endParaRPr>
        </a:p>
      </dgm:t>
    </dgm:pt>
    <dgm:pt modelId="{6A470C59-030A-445C-9AAC-3BFF7B175021}" type="parTrans" cxnId="{1647DCBC-C13C-46A4-A8C0-E67425470C8B}">
      <dgm:prSet/>
      <dgm:spPr/>
      <dgm:t>
        <a:bodyPr/>
        <a:lstStyle/>
        <a:p>
          <a:endParaRPr lang="ru-RU"/>
        </a:p>
      </dgm:t>
    </dgm:pt>
    <dgm:pt modelId="{3579579F-02A5-4377-B2B1-20CCFDE08B01}" type="sibTrans" cxnId="{1647DCBC-C13C-46A4-A8C0-E67425470C8B}">
      <dgm:prSet/>
      <dgm:spPr/>
      <dgm:t>
        <a:bodyPr/>
        <a:lstStyle/>
        <a:p>
          <a:endParaRPr lang="ru-RU"/>
        </a:p>
      </dgm:t>
    </dgm:pt>
    <dgm:pt modelId="{970B36F7-F3DB-4B60-825E-5439D9068EB7}">
      <dgm:prSet/>
      <dgm:spPr>
        <a:solidFill>
          <a:srgbClr val="CCFFCC"/>
        </a:solidFill>
      </dgm:spPr>
      <dgm:t>
        <a:bodyPr/>
        <a:lstStyle/>
        <a:p>
          <a:endParaRPr lang="ru-RU"/>
        </a:p>
      </dgm:t>
    </dgm:pt>
    <dgm:pt modelId="{B92F1A77-33C3-40A0-89E6-B1B724A25A3A}" type="parTrans" cxnId="{4A355EE0-3085-42A7-B42E-7D82E7F729C8}">
      <dgm:prSet/>
      <dgm:spPr/>
      <dgm:t>
        <a:bodyPr/>
        <a:lstStyle/>
        <a:p>
          <a:endParaRPr lang="ru-RU"/>
        </a:p>
      </dgm:t>
    </dgm:pt>
    <dgm:pt modelId="{885E2107-29C3-497C-83A8-C6677D3253D9}" type="sibTrans" cxnId="{4A355EE0-3085-42A7-B42E-7D82E7F729C8}">
      <dgm:prSet/>
      <dgm:spPr/>
      <dgm:t>
        <a:bodyPr/>
        <a:lstStyle/>
        <a:p>
          <a:endParaRPr lang="ru-RU"/>
        </a:p>
      </dgm:t>
    </dgm:pt>
    <dgm:pt modelId="{8A947167-40C1-4F7D-8468-1CEDA759E09F}" type="pres">
      <dgm:prSet presAssocID="{E0EFFD50-5E4F-49BA-A166-B00FA26FB9F6}" presName="Name0" presStyleCnt="0">
        <dgm:presLayoutVars>
          <dgm:dir/>
          <dgm:resizeHandles val="exact"/>
        </dgm:presLayoutVars>
      </dgm:prSet>
      <dgm:spPr/>
    </dgm:pt>
    <dgm:pt modelId="{4959DF18-4DA0-4A37-B464-99190E015734}" type="pres">
      <dgm:prSet presAssocID="{E0EFFD50-5E4F-49BA-A166-B00FA26FB9F6}" presName="fgShape" presStyleLbl="fgShp" presStyleIdx="0" presStyleCnt="1" custLinFactNeighborX="-2650" custLinFactNeighborY="34377"/>
      <dgm:spPr>
        <a:noFill/>
        <a:ln>
          <a:noFill/>
        </a:ln>
      </dgm:spPr>
    </dgm:pt>
    <dgm:pt modelId="{8E4EC815-9F49-423B-AA7E-AE095AB68D28}" type="pres">
      <dgm:prSet presAssocID="{E0EFFD50-5E4F-49BA-A166-B00FA26FB9F6}" presName="linComp" presStyleCnt="0"/>
      <dgm:spPr/>
    </dgm:pt>
    <dgm:pt modelId="{93EAD0A9-2C36-4563-9062-0D876B407A3F}" type="pres">
      <dgm:prSet presAssocID="{DB3D01E5-0F68-4784-8002-2681594A3340}" presName="compNode" presStyleCnt="0"/>
      <dgm:spPr/>
    </dgm:pt>
    <dgm:pt modelId="{0857E74D-A53E-4740-A7A6-FA0698A716E3}" type="pres">
      <dgm:prSet presAssocID="{DB3D01E5-0F68-4784-8002-2681594A3340}" presName="bkgdShape" presStyleLbl="node1" presStyleIdx="0" presStyleCnt="4"/>
      <dgm:spPr/>
      <dgm:t>
        <a:bodyPr/>
        <a:lstStyle/>
        <a:p>
          <a:endParaRPr lang="ru-RU"/>
        </a:p>
      </dgm:t>
    </dgm:pt>
    <dgm:pt modelId="{7DB7548A-A58A-4375-A539-3566FB3B9DCC}" type="pres">
      <dgm:prSet presAssocID="{DB3D01E5-0F68-4784-8002-2681594A3340}" presName="nodeTx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833996-53F7-4094-AE8D-924D12DE7B04}" type="pres">
      <dgm:prSet presAssocID="{DB3D01E5-0F68-4784-8002-2681594A3340}" presName="invisiNode" presStyleLbl="node1" presStyleIdx="0" presStyleCnt="4"/>
      <dgm:spPr/>
    </dgm:pt>
    <dgm:pt modelId="{8B2CCD66-ADBA-4DED-8BAF-5A96DD9E9647}" type="pres">
      <dgm:prSet presAssocID="{DB3D01E5-0F68-4784-8002-2681594A3340}" presName="imagNode" presStyleLbl="fgImgPlace1" presStyleIdx="0" presStyleCnt="4" custScaleY="7186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496DBE02-ED57-40EB-97E0-79E5AD5CD5C4}" type="pres">
      <dgm:prSet presAssocID="{79102BEB-DE47-4F67-AD5F-65EED6ED8825}" presName="sibTrans" presStyleLbl="sibTrans2D1" presStyleIdx="0" presStyleCnt="0"/>
      <dgm:spPr/>
      <dgm:t>
        <a:bodyPr/>
        <a:lstStyle/>
        <a:p>
          <a:endParaRPr lang="ru-RU"/>
        </a:p>
      </dgm:t>
    </dgm:pt>
    <dgm:pt modelId="{1F9CEA11-B34D-4B81-9BE9-40ACE7ECC16C}" type="pres">
      <dgm:prSet presAssocID="{DD7DA918-EB9E-45E5-8D2E-6EC1169F427E}" presName="compNode" presStyleCnt="0"/>
      <dgm:spPr/>
    </dgm:pt>
    <dgm:pt modelId="{93C868E2-139F-4684-86FD-8CF407D24765}" type="pres">
      <dgm:prSet presAssocID="{DD7DA918-EB9E-45E5-8D2E-6EC1169F427E}" presName="bkgdShape" presStyleLbl="node1" presStyleIdx="1" presStyleCnt="4" custScaleX="120609" custLinFactNeighborX="-798"/>
      <dgm:spPr/>
      <dgm:t>
        <a:bodyPr/>
        <a:lstStyle/>
        <a:p>
          <a:endParaRPr lang="ru-RU"/>
        </a:p>
      </dgm:t>
    </dgm:pt>
    <dgm:pt modelId="{6C80FE70-BFF7-4EAA-B2D0-A18B6EE61AA9}" type="pres">
      <dgm:prSet presAssocID="{DD7DA918-EB9E-45E5-8D2E-6EC1169F427E}" presName="nodeTx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722480-ED71-4A12-A0B3-35667C8BD49B}" type="pres">
      <dgm:prSet presAssocID="{DD7DA918-EB9E-45E5-8D2E-6EC1169F427E}" presName="invisiNode" presStyleLbl="node1" presStyleIdx="1" presStyleCnt="4"/>
      <dgm:spPr/>
    </dgm:pt>
    <dgm:pt modelId="{8C0F4FEB-7513-4C14-B79D-DD781BF61541}" type="pres">
      <dgm:prSet presAssocID="{DD7DA918-EB9E-45E5-8D2E-6EC1169F427E}" presName="imagNode" presStyleLbl="fgImgPlace1" presStyleIdx="1" presStyleCnt="4" custScaleY="64164" custLinFactNeighborX="1401" custLinFactNeighborY="-1286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4B49708C-DF11-4BF0-90C0-021659D9C6F7}" type="pres">
      <dgm:prSet presAssocID="{38DA2155-FD3B-4CBA-ACF8-1B473124BF06}" presName="sibTrans" presStyleLbl="sibTrans2D1" presStyleIdx="0" presStyleCnt="0"/>
      <dgm:spPr/>
      <dgm:t>
        <a:bodyPr/>
        <a:lstStyle/>
        <a:p>
          <a:endParaRPr lang="ru-RU"/>
        </a:p>
      </dgm:t>
    </dgm:pt>
    <dgm:pt modelId="{575E2406-280B-4E88-AC27-CEA85C02D16A}" type="pres">
      <dgm:prSet presAssocID="{970B36F7-F3DB-4B60-825E-5439D9068EB7}" presName="compNode" presStyleCnt="0"/>
      <dgm:spPr/>
    </dgm:pt>
    <dgm:pt modelId="{2629A939-5D51-436A-A876-8F89F041BA4B}" type="pres">
      <dgm:prSet presAssocID="{970B36F7-F3DB-4B60-825E-5439D9068EB7}" presName="bkgdShape" presStyleLbl="node1" presStyleIdx="2" presStyleCnt="4" custScaleX="120262" custLinFactNeighborX="3615"/>
      <dgm:spPr/>
      <dgm:t>
        <a:bodyPr/>
        <a:lstStyle/>
        <a:p>
          <a:endParaRPr lang="ru-RU"/>
        </a:p>
      </dgm:t>
    </dgm:pt>
    <dgm:pt modelId="{AFC178AC-C259-4243-8A4C-26EB3778C68C}" type="pres">
      <dgm:prSet presAssocID="{970B36F7-F3DB-4B60-825E-5439D9068EB7}" presName="nodeTx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B5F661-61A7-44D6-A0D0-A8C31B8DBC6A}" type="pres">
      <dgm:prSet presAssocID="{970B36F7-F3DB-4B60-825E-5439D9068EB7}" presName="invisiNode" presStyleLbl="node1" presStyleIdx="2" presStyleCnt="4"/>
      <dgm:spPr/>
    </dgm:pt>
    <dgm:pt modelId="{4FB9EC37-6368-4B98-93D1-83A29379B8F3}" type="pres">
      <dgm:prSet presAssocID="{970B36F7-F3DB-4B60-825E-5439D9068EB7}" presName="imagNode" presStyleLbl="fgImgPlace1" presStyleIdx="2" presStyleCnt="4" custScaleY="74436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20B2563A-79A9-4D89-8C95-A08B17A8ABDC}" type="pres">
      <dgm:prSet presAssocID="{885E2107-29C3-497C-83A8-C6677D3253D9}" presName="sibTrans" presStyleLbl="sibTrans2D1" presStyleIdx="0" presStyleCnt="0"/>
      <dgm:spPr/>
      <dgm:t>
        <a:bodyPr/>
        <a:lstStyle/>
        <a:p>
          <a:endParaRPr lang="ru-RU"/>
        </a:p>
      </dgm:t>
    </dgm:pt>
    <dgm:pt modelId="{8DD6CAA6-A5E8-4A17-AB1C-93C7E74F4501}" type="pres">
      <dgm:prSet presAssocID="{F34BF200-7581-4338-BC19-10F94D376E20}" presName="compNode" presStyleCnt="0"/>
      <dgm:spPr/>
    </dgm:pt>
    <dgm:pt modelId="{5B76F83D-2F97-4AE6-8963-354DB8A328FD}" type="pres">
      <dgm:prSet presAssocID="{F34BF200-7581-4338-BC19-10F94D376E20}" presName="bkgdShape" presStyleLbl="node1" presStyleIdx="3" presStyleCnt="4" custLinFactNeighborX="-2202"/>
      <dgm:spPr/>
      <dgm:t>
        <a:bodyPr/>
        <a:lstStyle/>
        <a:p>
          <a:endParaRPr lang="ru-RU"/>
        </a:p>
      </dgm:t>
    </dgm:pt>
    <dgm:pt modelId="{AB1F7C52-D2C3-4500-8747-C28668FA6D32}" type="pres">
      <dgm:prSet presAssocID="{F34BF200-7581-4338-BC19-10F94D376E20}" presName="nodeTx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140B47-1A1A-42D6-A82D-C9093AC9B26B}" type="pres">
      <dgm:prSet presAssocID="{F34BF200-7581-4338-BC19-10F94D376E20}" presName="invisiNode" presStyleLbl="node1" presStyleIdx="3" presStyleCnt="4"/>
      <dgm:spPr/>
    </dgm:pt>
    <dgm:pt modelId="{C82549D5-4B99-4742-9842-E0669763553B}" type="pres">
      <dgm:prSet presAssocID="{F34BF200-7581-4338-BC19-10F94D376E20}" presName="imagNode" presStyleLbl="fgImgPlace1" presStyleIdx="3" presStyleCnt="4" custScaleY="66736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</dgm:ptLst>
  <dgm:cxnLst>
    <dgm:cxn modelId="{1647DCBC-C13C-46A4-A8C0-E67425470C8B}" srcId="{E0EFFD50-5E4F-49BA-A166-B00FA26FB9F6}" destId="{F34BF200-7581-4338-BC19-10F94D376E20}" srcOrd="3" destOrd="0" parTransId="{6A470C59-030A-445C-9AAC-3BFF7B175021}" sibTransId="{3579579F-02A5-4377-B2B1-20CCFDE08B01}"/>
    <dgm:cxn modelId="{778CCE76-A416-4E13-AA66-6991BA0FFEBD}" type="presOf" srcId="{970B36F7-F3DB-4B60-825E-5439D9068EB7}" destId="{AFC178AC-C259-4243-8A4C-26EB3778C68C}" srcOrd="1" destOrd="0" presId="urn:microsoft.com/office/officeart/2005/8/layout/hList7"/>
    <dgm:cxn modelId="{921B75EC-A4A5-4661-AE3F-21A17AB7EE85}" type="presOf" srcId="{38DA2155-FD3B-4CBA-ACF8-1B473124BF06}" destId="{4B49708C-DF11-4BF0-90C0-021659D9C6F7}" srcOrd="0" destOrd="0" presId="urn:microsoft.com/office/officeart/2005/8/layout/hList7"/>
    <dgm:cxn modelId="{26401557-38D5-407E-80D6-7EE17C735B1C}" type="presOf" srcId="{F34BF200-7581-4338-BC19-10F94D376E20}" destId="{AB1F7C52-D2C3-4500-8747-C28668FA6D32}" srcOrd="1" destOrd="0" presId="urn:microsoft.com/office/officeart/2005/8/layout/hList7"/>
    <dgm:cxn modelId="{B012A8EC-3283-4C83-9268-3A291ED2106B}" srcId="{E0EFFD50-5E4F-49BA-A166-B00FA26FB9F6}" destId="{DD7DA918-EB9E-45E5-8D2E-6EC1169F427E}" srcOrd="1" destOrd="0" parTransId="{5A04337E-BAB5-45A0-9EB8-D6AAF8BF449B}" sibTransId="{38DA2155-FD3B-4CBA-ACF8-1B473124BF06}"/>
    <dgm:cxn modelId="{FBB20622-97AA-4E94-959D-F074C4AE98CC}" type="presOf" srcId="{DB3D01E5-0F68-4784-8002-2681594A3340}" destId="{7DB7548A-A58A-4375-A539-3566FB3B9DCC}" srcOrd="1" destOrd="0" presId="urn:microsoft.com/office/officeart/2005/8/layout/hList7"/>
    <dgm:cxn modelId="{C3040604-1667-44D5-93E1-FC50912F547E}" type="presOf" srcId="{79102BEB-DE47-4F67-AD5F-65EED6ED8825}" destId="{496DBE02-ED57-40EB-97E0-79E5AD5CD5C4}" srcOrd="0" destOrd="0" presId="urn:microsoft.com/office/officeart/2005/8/layout/hList7"/>
    <dgm:cxn modelId="{1AF7949B-2C00-4AF9-9721-F277A4C3DFDC}" type="presOf" srcId="{970B36F7-F3DB-4B60-825E-5439D9068EB7}" destId="{2629A939-5D51-436A-A876-8F89F041BA4B}" srcOrd="0" destOrd="0" presId="urn:microsoft.com/office/officeart/2005/8/layout/hList7"/>
    <dgm:cxn modelId="{4A355EE0-3085-42A7-B42E-7D82E7F729C8}" srcId="{E0EFFD50-5E4F-49BA-A166-B00FA26FB9F6}" destId="{970B36F7-F3DB-4B60-825E-5439D9068EB7}" srcOrd="2" destOrd="0" parTransId="{B92F1A77-33C3-40A0-89E6-B1B724A25A3A}" sibTransId="{885E2107-29C3-497C-83A8-C6677D3253D9}"/>
    <dgm:cxn modelId="{9B527ADD-6CC6-4BB0-A43C-7BB85413A5F8}" srcId="{E0EFFD50-5E4F-49BA-A166-B00FA26FB9F6}" destId="{DB3D01E5-0F68-4784-8002-2681594A3340}" srcOrd="0" destOrd="0" parTransId="{1CE34A2F-2919-44C4-9F5A-41B8964A2DCD}" sibTransId="{79102BEB-DE47-4F67-AD5F-65EED6ED8825}"/>
    <dgm:cxn modelId="{F9A7D9DB-4CD9-4D8A-AA63-9DA3602B28FD}" type="presOf" srcId="{DD7DA918-EB9E-45E5-8D2E-6EC1169F427E}" destId="{6C80FE70-BFF7-4EAA-B2D0-A18B6EE61AA9}" srcOrd="1" destOrd="0" presId="urn:microsoft.com/office/officeart/2005/8/layout/hList7"/>
    <dgm:cxn modelId="{931B7555-E769-487D-87E6-9DD660A0C6B7}" type="presOf" srcId="{F34BF200-7581-4338-BC19-10F94D376E20}" destId="{5B76F83D-2F97-4AE6-8963-354DB8A328FD}" srcOrd="0" destOrd="0" presId="urn:microsoft.com/office/officeart/2005/8/layout/hList7"/>
    <dgm:cxn modelId="{5724F5B1-117C-446B-B2B6-3CC52AF2B92D}" type="presOf" srcId="{885E2107-29C3-497C-83A8-C6677D3253D9}" destId="{20B2563A-79A9-4D89-8C95-A08B17A8ABDC}" srcOrd="0" destOrd="0" presId="urn:microsoft.com/office/officeart/2005/8/layout/hList7"/>
    <dgm:cxn modelId="{09A30E8C-60E2-4F7B-9718-656C5EF7A6E2}" type="presOf" srcId="{E0EFFD50-5E4F-49BA-A166-B00FA26FB9F6}" destId="{8A947167-40C1-4F7D-8468-1CEDA759E09F}" srcOrd="0" destOrd="0" presId="urn:microsoft.com/office/officeart/2005/8/layout/hList7"/>
    <dgm:cxn modelId="{C17A7754-D799-46D0-9501-368EC451CD4B}" type="presOf" srcId="{DB3D01E5-0F68-4784-8002-2681594A3340}" destId="{0857E74D-A53E-4740-A7A6-FA0698A716E3}" srcOrd="0" destOrd="0" presId="urn:microsoft.com/office/officeart/2005/8/layout/hList7"/>
    <dgm:cxn modelId="{DD2136F9-1BEE-4F49-991A-4F0C68A39DA1}" type="presOf" srcId="{DD7DA918-EB9E-45E5-8D2E-6EC1169F427E}" destId="{93C868E2-139F-4684-86FD-8CF407D24765}" srcOrd="0" destOrd="0" presId="urn:microsoft.com/office/officeart/2005/8/layout/hList7"/>
    <dgm:cxn modelId="{C2A55D2B-296A-4C59-A140-71DF4891EBEF}" type="presParOf" srcId="{8A947167-40C1-4F7D-8468-1CEDA759E09F}" destId="{4959DF18-4DA0-4A37-B464-99190E015734}" srcOrd="0" destOrd="0" presId="urn:microsoft.com/office/officeart/2005/8/layout/hList7"/>
    <dgm:cxn modelId="{E1B849AF-571F-45A4-A74F-8219FECE94D1}" type="presParOf" srcId="{8A947167-40C1-4F7D-8468-1CEDA759E09F}" destId="{8E4EC815-9F49-423B-AA7E-AE095AB68D28}" srcOrd="1" destOrd="0" presId="urn:microsoft.com/office/officeart/2005/8/layout/hList7"/>
    <dgm:cxn modelId="{B1741C99-8323-4360-B480-76CB2C1D9663}" type="presParOf" srcId="{8E4EC815-9F49-423B-AA7E-AE095AB68D28}" destId="{93EAD0A9-2C36-4563-9062-0D876B407A3F}" srcOrd="0" destOrd="0" presId="urn:microsoft.com/office/officeart/2005/8/layout/hList7"/>
    <dgm:cxn modelId="{A7F957E4-32C3-415C-BEFF-F875A971DA21}" type="presParOf" srcId="{93EAD0A9-2C36-4563-9062-0D876B407A3F}" destId="{0857E74D-A53E-4740-A7A6-FA0698A716E3}" srcOrd="0" destOrd="0" presId="urn:microsoft.com/office/officeart/2005/8/layout/hList7"/>
    <dgm:cxn modelId="{F3AD9389-71C1-4FC9-B2B5-714F4C7FD8C4}" type="presParOf" srcId="{93EAD0A9-2C36-4563-9062-0D876B407A3F}" destId="{7DB7548A-A58A-4375-A539-3566FB3B9DCC}" srcOrd="1" destOrd="0" presId="urn:microsoft.com/office/officeart/2005/8/layout/hList7"/>
    <dgm:cxn modelId="{117F3122-8674-4C71-8DED-AF28C07FB2C5}" type="presParOf" srcId="{93EAD0A9-2C36-4563-9062-0D876B407A3F}" destId="{66833996-53F7-4094-AE8D-924D12DE7B04}" srcOrd="2" destOrd="0" presId="urn:microsoft.com/office/officeart/2005/8/layout/hList7"/>
    <dgm:cxn modelId="{3FB0375D-DB2B-4151-A021-7E7BCC68CDB5}" type="presParOf" srcId="{93EAD0A9-2C36-4563-9062-0D876B407A3F}" destId="{8B2CCD66-ADBA-4DED-8BAF-5A96DD9E9647}" srcOrd="3" destOrd="0" presId="urn:microsoft.com/office/officeart/2005/8/layout/hList7"/>
    <dgm:cxn modelId="{20BBA6AA-782F-4F94-905D-80CC34F10FE9}" type="presParOf" srcId="{8E4EC815-9F49-423B-AA7E-AE095AB68D28}" destId="{496DBE02-ED57-40EB-97E0-79E5AD5CD5C4}" srcOrd="1" destOrd="0" presId="urn:microsoft.com/office/officeart/2005/8/layout/hList7"/>
    <dgm:cxn modelId="{BC41E2C8-2247-41A6-A1D0-C2205B5D37DF}" type="presParOf" srcId="{8E4EC815-9F49-423B-AA7E-AE095AB68D28}" destId="{1F9CEA11-B34D-4B81-9BE9-40ACE7ECC16C}" srcOrd="2" destOrd="0" presId="urn:microsoft.com/office/officeart/2005/8/layout/hList7"/>
    <dgm:cxn modelId="{74558452-3A70-4CC9-9728-067125296F2B}" type="presParOf" srcId="{1F9CEA11-B34D-4B81-9BE9-40ACE7ECC16C}" destId="{93C868E2-139F-4684-86FD-8CF407D24765}" srcOrd="0" destOrd="0" presId="urn:microsoft.com/office/officeart/2005/8/layout/hList7"/>
    <dgm:cxn modelId="{122B408D-E119-4A42-B914-032E8F8EE637}" type="presParOf" srcId="{1F9CEA11-B34D-4B81-9BE9-40ACE7ECC16C}" destId="{6C80FE70-BFF7-4EAA-B2D0-A18B6EE61AA9}" srcOrd="1" destOrd="0" presId="urn:microsoft.com/office/officeart/2005/8/layout/hList7"/>
    <dgm:cxn modelId="{7DFDE1C5-20D7-497F-A49D-D5ED49CCF714}" type="presParOf" srcId="{1F9CEA11-B34D-4B81-9BE9-40ACE7ECC16C}" destId="{38722480-ED71-4A12-A0B3-35667C8BD49B}" srcOrd="2" destOrd="0" presId="urn:microsoft.com/office/officeart/2005/8/layout/hList7"/>
    <dgm:cxn modelId="{B562D031-4B12-47FA-803A-4CF4AC0E24AE}" type="presParOf" srcId="{1F9CEA11-B34D-4B81-9BE9-40ACE7ECC16C}" destId="{8C0F4FEB-7513-4C14-B79D-DD781BF61541}" srcOrd="3" destOrd="0" presId="urn:microsoft.com/office/officeart/2005/8/layout/hList7"/>
    <dgm:cxn modelId="{61972502-0914-4A38-80C7-B009E2D96218}" type="presParOf" srcId="{8E4EC815-9F49-423B-AA7E-AE095AB68D28}" destId="{4B49708C-DF11-4BF0-90C0-021659D9C6F7}" srcOrd="3" destOrd="0" presId="urn:microsoft.com/office/officeart/2005/8/layout/hList7"/>
    <dgm:cxn modelId="{90A17B67-8725-48FF-959D-6523582945BA}" type="presParOf" srcId="{8E4EC815-9F49-423B-AA7E-AE095AB68D28}" destId="{575E2406-280B-4E88-AC27-CEA85C02D16A}" srcOrd="4" destOrd="0" presId="urn:microsoft.com/office/officeart/2005/8/layout/hList7"/>
    <dgm:cxn modelId="{0BDCF8ED-6037-4E82-808D-C27E556D3272}" type="presParOf" srcId="{575E2406-280B-4E88-AC27-CEA85C02D16A}" destId="{2629A939-5D51-436A-A876-8F89F041BA4B}" srcOrd="0" destOrd="0" presId="urn:microsoft.com/office/officeart/2005/8/layout/hList7"/>
    <dgm:cxn modelId="{2A950CFA-F997-4184-9826-6A9FD39D4CB8}" type="presParOf" srcId="{575E2406-280B-4E88-AC27-CEA85C02D16A}" destId="{AFC178AC-C259-4243-8A4C-26EB3778C68C}" srcOrd="1" destOrd="0" presId="urn:microsoft.com/office/officeart/2005/8/layout/hList7"/>
    <dgm:cxn modelId="{E457EC73-9F9A-4440-8529-E8DDA7FA5E06}" type="presParOf" srcId="{575E2406-280B-4E88-AC27-CEA85C02D16A}" destId="{41B5F661-61A7-44D6-A0D0-A8C31B8DBC6A}" srcOrd="2" destOrd="0" presId="urn:microsoft.com/office/officeart/2005/8/layout/hList7"/>
    <dgm:cxn modelId="{2F1945D7-A977-4E61-BECF-DFE57F81D614}" type="presParOf" srcId="{575E2406-280B-4E88-AC27-CEA85C02D16A}" destId="{4FB9EC37-6368-4B98-93D1-83A29379B8F3}" srcOrd="3" destOrd="0" presId="urn:microsoft.com/office/officeart/2005/8/layout/hList7"/>
    <dgm:cxn modelId="{D3B66BDC-1E5B-484F-903B-81DC51C46037}" type="presParOf" srcId="{8E4EC815-9F49-423B-AA7E-AE095AB68D28}" destId="{20B2563A-79A9-4D89-8C95-A08B17A8ABDC}" srcOrd="5" destOrd="0" presId="urn:microsoft.com/office/officeart/2005/8/layout/hList7"/>
    <dgm:cxn modelId="{EE24BDBC-8D17-4620-AEEC-0A782B5CF595}" type="presParOf" srcId="{8E4EC815-9F49-423B-AA7E-AE095AB68D28}" destId="{8DD6CAA6-A5E8-4A17-AB1C-93C7E74F4501}" srcOrd="6" destOrd="0" presId="urn:microsoft.com/office/officeart/2005/8/layout/hList7"/>
    <dgm:cxn modelId="{4739E081-093E-46B1-BC0F-D57AD5015B18}" type="presParOf" srcId="{8DD6CAA6-A5E8-4A17-AB1C-93C7E74F4501}" destId="{5B76F83D-2F97-4AE6-8963-354DB8A328FD}" srcOrd="0" destOrd="0" presId="urn:microsoft.com/office/officeart/2005/8/layout/hList7"/>
    <dgm:cxn modelId="{0F1D5A44-FEC1-41B5-B496-9E4F494089B3}" type="presParOf" srcId="{8DD6CAA6-A5E8-4A17-AB1C-93C7E74F4501}" destId="{AB1F7C52-D2C3-4500-8747-C28668FA6D32}" srcOrd="1" destOrd="0" presId="urn:microsoft.com/office/officeart/2005/8/layout/hList7"/>
    <dgm:cxn modelId="{4420C6A1-AA0C-4532-B2DE-C8E7E9791C61}" type="presParOf" srcId="{8DD6CAA6-A5E8-4A17-AB1C-93C7E74F4501}" destId="{1E140B47-1A1A-42D6-A82D-C9093AC9B26B}" srcOrd="2" destOrd="0" presId="urn:microsoft.com/office/officeart/2005/8/layout/hList7"/>
    <dgm:cxn modelId="{634C68A5-C607-4BB5-8FEF-A19E611BE5AD}" type="presParOf" srcId="{8DD6CAA6-A5E8-4A17-AB1C-93C7E74F4501}" destId="{C82549D5-4B99-4742-9842-E0669763553B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C4D9B29-8966-424D-86C0-43ADD518CC0B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6DB92E09-55C6-4421-B502-B2AB6C28FF1B}">
      <dgm:prSet phldrT="[Текст]" custT="1"/>
      <dgm:spPr>
        <a:solidFill>
          <a:schemeClr val="accent3">
            <a:lumMod val="20000"/>
            <a:lumOff val="80000"/>
          </a:schemeClr>
        </a:solidFill>
        <a:ln>
          <a:solidFill>
            <a:srgbClr val="FFFFCC"/>
          </a:solidFill>
        </a:ln>
      </dgm:spPr>
      <dgm:t>
        <a:bodyPr/>
        <a:lstStyle/>
        <a:p>
          <a:r>
            <a:rPr lang="ru-RU" sz="1400" b="1" dirty="0" smtClean="0">
              <a:solidFill>
                <a:schemeClr val="accent5">
                  <a:lumMod val="50000"/>
                </a:schemeClr>
              </a:solidFill>
            </a:rPr>
            <a:t>Защита населения и территории города Георгиевска от чрезвычайных ситуаций</a:t>
          </a:r>
        </a:p>
        <a:p>
          <a:r>
            <a:rPr lang="ru-RU" sz="1400" b="1" dirty="0" smtClean="0">
              <a:solidFill>
                <a:schemeClr val="accent5">
                  <a:lumMod val="50000"/>
                </a:schemeClr>
              </a:solidFill>
            </a:rPr>
            <a:t>(</a:t>
          </a:r>
          <a:r>
            <a:rPr lang="ru-RU" sz="1400" b="1" i="0" u="none" dirty="0" smtClean="0">
              <a:solidFill>
                <a:schemeClr val="accent5">
                  <a:lumMod val="50000"/>
                </a:schemeClr>
              </a:solidFill>
            </a:rPr>
            <a:t>12 077,00)</a:t>
          </a:r>
          <a:endParaRPr lang="ru-RU" sz="1400" b="1" dirty="0">
            <a:solidFill>
              <a:schemeClr val="accent5">
                <a:lumMod val="50000"/>
              </a:schemeClr>
            </a:solidFill>
          </a:endParaRPr>
        </a:p>
      </dgm:t>
    </dgm:pt>
    <dgm:pt modelId="{221D42A6-2654-4F5F-9E82-F36CEC95433D}" type="parTrans" cxnId="{849E7782-3846-4D5F-8011-5814763D9FC0}">
      <dgm:prSet/>
      <dgm:spPr/>
      <dgm:t>
        <a:bodyPr/>
        <a:lstStyle/>
        <a:p>
          <a:endParaRPr lang="ru-RU"/>
        </a:p>
      </dgm:t>
    </dgm:pt>
    <dgm:pt modelId="{3053440E-14DC-41DC-977D-CC369BF2DFBB}" type="sibTrans" cxnId="{849E7782-3846-4D5F-8011-5814763D9FC0}">
      <dgm:prSet/>
      <dgm:spPr/>
      <dgm:t>
        <a:bodyPr/>
        <a:lstStyle/>
        <a:p>
          <a:endParaRPr lang="ru-RU"/>
        </a:p>
      </dgm:t>
    </dgm:pt>
    <dgm:pt modelId="{3EE7EB83-40DD-4B5E-977E-6578E435B513}">
      <dgm:prSet phldrT="[Текст]" custT="1"/>
      <dgm:spPr>
        <a:solidFill>
          <a:schemeClr val="accent3">
            <a:lumMod val="20000"/>
            <a:lumOff val="80000"/>
          </a:schemeClr>
        </a:solidFill>
        <a:ln>
          <a:solidFill>
            <a:srgbClr val="FFFFCC"/>
          </a:solidFill>
        </a:ln>
      </dgm:spPr>
      <dgm:t>
        <a:bodyPr/>
        <a:lstStyle/>
        <a:p>
          <a:r>
            <a:rPr lang="ru-RU" sz="1400" b="1" dirty="0" smtClean="0">
              <a:solidFill>
                <a:schemeClr val="accent5">
                  <a:lumMod val="50000"/>
                </a:schemeClr>
              </a:solidFill>
            </a:rPr>
            <a:t>Развитие жилищного хозяйства города Георгиевска</a:t>
          </a:r>
        </a:p>
        <a:p>
          <a:r>
            <a:rPr lang="ru-RU" sz="1400" b="1" dirty="0" smtClean="0">
              <a:solidFill>
                <a:schemeClr val="accent5">
                  <a:lumMod val="50000"/>
                </a:schemeClr>
              </a:solidFill>
            </a:rPr>
            <a:t>(</a:t>
          </a:r>
          <a:r>
            <a:rPr lang="ru-RU" sz="1400" b="1" i="0" u="none" dirty="0" smtClean="0">
              <a:solidFill>
                <a:schemeClr val="accent5">
                  <a:lumMod val="50000"/>
                </a:schemeClr>
              </a:solidFill>
            </a:rPr>
            <a:t>5 448,52)</a:t>
          </a:r>
          <a:endParaRPr lang="ru-RU" sz="1400" b="1" dirty="0">
            <a:solidFill>
              <a:schemeClr val="accent5">
                <a:lumMod val="50000"/>
              </a:schemeClr>
            </a:solidFill>
          </a:endParaRPr>
        </a:p>
      </dgm:t>
    </dgm:pt>
    <dgm:pt modelId="{785F424B-63C2-472B-AF5A-5BF3E7429C17}" type="parTrans" cxnId="{DFB83360-D0AB-4A21-94D1-7F79D5DCE5B8}">
      <dgm:prSet/>
      <dgm:spPr/>
      <dgm:t>
        <a:bodyPr/>
        <a:lstStyle/>
        <a:p>
          <a:endParaRPr lang="ru-RU"/>
        </a:p>
      </dgm:t>
    </dgm:pt>
    <dgm:pt modelId="{33BBB21F-5647-4038-B18F-DAF4221D34B2}" type="sibTrans" cxnId="{DFB83360-D0AB-4A21-94D1-7F79D5DCE5B8}">
      <dgm:prSet/>
      <dgm:spPr/>
      <dgm:t>
        <a:bodyPr/>
        <a:lstStyle/>
        <a:p>
          <a:endParaRPr lang="ru-RU"/>
        </a:p>
      </dgm:t>
    </dgm:pt>
    <dgm:pt modelId="{19C75AA2-F4DB-44C4-80DA-C52893120326}">
      <dgm:prSet phldrT="[Текст]" custT="1"/>
      <dgm:spPr>
        <a:solidFill>
          <a:schemeClr val="accent3">
            <a:lumMod val="20000"/>
            <a:lumOff val="80000"/>
          </a:schemeClr>
        </a:solidFill>
        <a:ln>
          <a:solidFill>
            <a:srgbClr val="FFFFCC"/>
          </a:solidFill>
        </a:ln>
      </dgm:spPr>
      <dgm:t>
        <a:bodyPr/>
        <a:lstStyle/>
        <a:p>
          <a:r>
            <a:rPr lang="ru-RU" sz="1400" b="1" dirty="0" smtClean="0">
              <a:solidFill>
                <a:schemeClr val="accent5">
                  <a:lumMod val="50000"/>
                </a:schemeClr>
              </a:solidFill>
            </a:rPr>
            <a:t>Развитие коммунального хозяйства города Георгиевска</a:t>
          </a:r>
        </a:p>
        <a:p>
          <a:r>
            <a:rPr lang="ru-RU" sz="1400" b="1" dirty="0" smtClean="0">
              <a:solidFill>
                <a:schemeClr val="accent5">
                  <a:lumMod val="50000"/>
                </a:schemeClr>
              </a:solidFill>
            </a:rPr>
            <a:t>(</a:t>
          </a:r>
          <a:r>
            <a:rPr lang="ru-RU" sz="1400" b="1" i="0" u="none" dirty="0" smtClean="0">
              <a:solidFill>
                <a:schemeClr val="accent5">
                  <a:lumMod val="50000"/>
                </a:schemeClr>
              </a:solidFill>
            </a:rPr>
            <a:t>3 100,00)</a:t>
          </a:r>
          <a:endParaRPr lang="ru-RU" sz="1400" b="1" dirty="0">
            <a:solidFill>
              <a:schemeClr val="accent5">
                <a:lumMod val="50000"/>
              </a:schemeClr>
            </a:solidFill>
          </a:endParaRPr>
        </a:p>
      </dgm:t>
    </dgm:pt>
    <dgm:pt modelId="{E04538E6-FD9C-4AFC-8AB9-AAD30D121FD6}" type="parTrans" cxnId="{0EAA241D-04F3-46CA-8638-0A98D4E6AF33}">
      <dgm:prSet/>
      <dgm:spPr/>
      <dgm:t>
        <a:bodyPr/>
        <a:lstStyle/>
        <a:p>
          <a:endParaRPr lang="ru-RU"/>
        </a:p>
      </dgm:t>
    </dgm:pt>
    <dgm:pt modelId="{33E194F7-F55D-4450-AE9A-72D125F9572E}" type="sibTrans" cxnId="{0EAA241D-04F3-46CA-8638-0A98D4E6AF33}">
      <dgm:prSet/>
      <dgm:spPr/>
      <dgm:t>
        <a:bodyPr/>
        <a:lstStyle/>
        <a:p>
          <a:endParaRPr lang="ru-RU"/>
        </a:p>
      </dgm:t>
    </dgm:pt>
    <dgm:pt modelId="{3AC0D2DB-1517-426E-BF6E-1704428172EF}" type="pres">
      <dgm:prSet presAssocID="{3C4D9B29-8966-424D-86C0-43ADD518CC0B}" presName="linearFlow" presStyleCnt="0">
        <dgm:presLayoutVars>
          <dgm:dir/>
          <dgm:resizeHandles val="exact"/>
        </dgm:presLayoutVars>
      </dgm:prSet>
      <dgm:spPr/>
    </dgm:pt>
    <dgm:pt modelId="{DF5F3C13-532B-48F5-A47F-46E4E23B8B75}" type="pres">
      <dgm:prSet presAssocID="{6DB92E09-55C6-4421-B502-B2AB6C28FF1B}" presName="composite" presStyleCnt="0"/>
      <dgm:spPr/>
    </dgm:pt>
    <dgm:pt modelId="{299013DB-8578-407A-9A05-AB67C7FF0631}" type="pres">
      <dgm:prSet presAssocID="{6DB92E09-55C6-4421-B502-B2AB6C28FF1B}" presName="imgShp" presStyleLbl="fgImgPlace1" presStyleIdx="0" presStyleCnt="3" custScaleX="120394" custScaleY="120930" custLinFactNeighborX="-83820" custLinFactNeighborY="-14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FB808C48-EE68-4AB3-9DE0-1AC472F532DA}" type="pres">
      <dgm:prSet presAssocID="{6DB92E09-55C6-4421-B502-B2AB6C28FF1B}" presName="txShp" presStyleLbl="node1" presStyleIdx="0" presStyleCnt="3" custScaleX="123179" custLinFactNeighborX="13743" custLinFactNeighborY="-1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374F91-BDCE-41FA-B995-CBD9FF7E34E1}" type="pres">
      <dgm:prSet presAssocID="{3053440E-14DC-41DC-977D-CC369BF2DFBB}" presName="spacing" presStyleCnt="0"/>
      <dgm:spPr/>
    </dgm:pt>
    <dgm:pt modelId="{5BE8361C-327C-409C-B953-1EDD02EF6488}" type="pres">
      <dgm:prSet presAssocID="{3EE7EB83-40DD-4B5E-977E-6578E435B513}" presName="composite" presStyleCnt="0"/>
      <dgm:spPr/>
    </dgm:pt>
    <dgm:pt modelId="{595A4DFD-ABFC-4786-9E4E-4E7AD2C38066}" type="pres">
      <dgm:prSet presAssocID="{3EE7EB83-40DD-4B5E-977E-6578E435B513}" presName="imgShp" presStyleLbl="fgImgPlace1" presStyleIdx="1" presStyleCnt="3" custScaleX="121252" custScaleY="113987" custLinFactNeighborX="-93263" custLinFactNeighborY="-14090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F8822684-05C9-4341-AC4B-275305FCF3CF}" type="pres">
      <dgm:prSet presAssocID="{3EE7EB83-40DD-4B5E-977E-6578E435B513}" presName="txShp" presStyleLbl="node1" presStyleIdx="1" presStyleCnt="3" custScaleX="122635" custLinFactNeighborX="12926" custLinFactNeighborY="-242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4CE7A0-05D1-438A-9694-6AA584BFEF9A}" type="pres">
      <dgm:prSet presAssocID="{33BBB21F-5647-4038-B18F-DAF4221D34B2}" presName="spacing" presStyleCnt="0"/>
      <dgm:spPr/>
    </dgm:pt>
    <dgm:pt modelId="{8AB1A288-6AC1-4BB3-B238-14D7AA204E3E}" type="pres">
      <dgm:prSet presAssocID="{19C75AA2-F4DB-44C4-80DA-C52893120326}" presName="composite" presStyleCnt="0"/>
      <dgm:spPr/>
    </dgm:pt>
    <dgm:pt modelId="{75EC5AD4-516E-4E03-A3D9-4C6DE7E32068}" type="pres">
      <dgm:prSet presAssocID="{19C75AA2-F4DB-44C4-80DA-C52893120326}" presName="imgShp" presStyleLbl="fgImgPlace1" presStyleIdx="2" presStyleCnt="3" custScaleX="123366" custScaleY="106051" custLinFactNeighborX="-64585" custLinFactNeighborY="-37027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4E2A17A7-51CA-4292-824F-DB9AF353908D}" type="pres">
      <dgm:prSet presAssocID="{19C75AA2-F4DB-44C4-80DA-C52893120326}" presName="txShp" presStyleLbl="node1" presStyleIdx="2" presStyleCnt="3" custScaleX="122635" custLinFactNeighborX="12818" custLinFactNeighborY="-495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1745A1A-EA1E-4BFE-A50E-BF17F23CC6E9}" type="presOf" srcId="{6DB92E09-55C6-4421-B502-B2AB6C28FF1B}" destId="{FB808C48-EE68-4AB3-9DE0-1AC472F532DA}" srcOrd="0" destOrd="0" presId="urn:microsoft.com/office/officeart/2005/8/layout/vList3"/>
    <dgm:cxn modelId="{7F7A1A5D-824F-46E6-A7B1-C58D365C3E95}" type="presOf" srcId="{19C75AA2-F4DB-44C4-80DA-C52893120326}" destId="{4E2A17A7-51CA-4292-824F-DB9AF353908D}" srcOrd="0" destOrd="0" presId="urn:microsoft.com/office/officeart/2005/8/layout/vList3"/>
    <dgm:cxn modelId="{DFB83360-D0AB-4A21-94D1-7F79D5DCE5B8}" srcId="{3C4D9B29-8966-424D-86C0-43ADD518CC0B}" destId="{3EE7EB83-40DD-4B5E-977E-6578E435B513}" srcOrd="1" destOrd="0" parTransId="{785F424B-63C2-472B-AF5A-5BF3E7429C17}" sibTransId="{33BBB21F-5647-4038-B18F-DAF4221D34B2}"/>
    <dgm:cxn modelId="{5A1E05F5-1213-4351-B5AF-6868EFA79373}" type="presOf" srcId="{3C4D9B29-8966-424D-86C0-43ADD518CC0B}" destId="{3AC0D2DB-1517-426E-BF6E-1704428172EF}" srcOrd="0" destOrd="0" presId="urn:microsoft.com/office/officeart/2005/8/layout/vList3"/>
    <dgm:cxn modelId="{0EAA241D-04F3-46CA-8638-0A98D4E6AF33}" srcId="{3C4D9B29-8966-424D-86C0-43ADD518CC0B}" destId="{19C75AA2-F4DB-44C4-80DA-C52893120326}" srcOrd="2" destOrd="0" parTransId="{E04538E6-FD9C-4AFC-8AB9-AAD30D121FD6}" sibTransId="{33E194F7-F55D-4450-AE9A-72D125F9572E}"/>
    <dgm:cxn modelId="{7CE4C691-765E-4281-819D-C7DAE6E6F6D2}" type="presOf" srcId="{3EE7EB83-40DD-4B5E-977E-6578E435B513}" destId="{F8822684-05C9-4341-AC4B-275305FCF3CF}" srcOrd="0" destOrd="0" presId="urn:microsoft.com/office/officeart/2005/8/layout/vList3"/>
    <dgm:cxn modelId="{849E7782-3846-4D5F-8011-5814763D9FC0}" srcId="{3C4D9B29-8966-424D-86C0-43ADD518CC0B}" destId="{6DB92E09-55C6-4421-B502-B2AB6C28FF1B}" srcOrd="0" destOrd="0" parTransId="{221D42A6-2654-4F5F-9E82-F36CEC95433D}" sibTransId="{3053440E-14DC-41DC-977D-CC369BF2DFBB}"/>
    <dgm:cxn modelId="{784B371F-8445-4E84-B22F-7E829766E6C7}" type="presParOf" srcId="{3AC0D2DB-1517-426E-BF6E-1704428172EF}" destId="{DF5F3C13-532B-48F5-A47F-46E4E23B8B75}" srcOrd="0" destOrd="0" presId="urn:microsoft.com/office/officeart/2005/8/layout/vList3"/>
    <dgm:cxn modelId="{98ACEAF3-3A92-4B07-939F-F530C12EF679}" type="presParOf" srcId="{DF5F3C13-532B-48F5-A47F-46E4E23B8B75}" destId="{299013DB-8578-407A-9A05-AB67C7FF0631}" srcOrd="0" destOrd="0" presId="urn:microsoft.com/office/officeart/2005/8/layout/vList3"/>
    <dgm:cxn modelId="{3C56C7B7-82C2-4CF5-B952-4523A9C855AF}" type="presParOf" srcId="{DF5F3C13-532B-48F5-A47F-46E4E23B8B75}" destId="{FB808C48-EE68-4AB3-9DE0-1AC472F532DA}" srcOrd="1" destOrd="0" presId="urn:microsoft.com/office/officeart/2005/8/layout/vList3"/>
    <dgm:cxn modelId="{A56A88F0-9F29-4C40-B0D5-209BF4AA83F4}" type="presParOf" srcId="{3AC0D2DB-1517-426E-BF6E-1704428172EF}" destId="{8E374F91-BDCE-41FA-B995-CBD9FF7E34E1}" srcOrd="1" destOrd="0" presId="urn:microsoft.com/office/officeart/2005/8/layout/vList3"/>
    <dgm:cxn modelId="{E156A4E0-E71E-49A0-845F-BC745D272178}" type="presParOf" srcId="{3AC0D2DB-1517-426E-BF6E-1704428172EF}" destId="{5BE8361C-327C-409C-B953-1EDD02EF6488}" srcOrd="2" destOrd="0" presId="urn:microsoft.com/office/officeart/2005/8/layout/vList3"/>
    <dgm:cxn modelId="{F0B266AF-D075-4592-9B98-79ADE7AA0E6E}" type="presParOf" srcId="{5BE8361C-327C-409C-B953-1EDD02EF6488}" destId="{595A4DFD-ABFC-4786-9E4E-4E7AD2C38066}" srcOrd="0" destOrd="0" presId="urn:microsoft.com/office/officeart/2005/8/layout/vList3"/>
    <dgm:cxn modelId="{805A0314-7AF8-4555-8BE3-F91102776719}" type="presParOf" srcId="{5BE8361C-327C-409C-B953-1EDD02EF6488}" destId="{F8822684-05C9-4341-AC4B-275305FCF3CF}" srcOrd="1" destOrd="0" presId="urn:microsoft.com/office/officeart/2005/8/layout/vList3"/>
    <dgm:cxn modelId="{EAC59509-6EEE-4CB0-9829-F7481B6F4465}" type="presParOf" srcId="{3AC0D2DB-1517-426E-BF6E-1704428172EF}" destId="{314CE7A0-05D1-438A-9694-6AA584BFEF9A}" srcOrd="3" destOrd="0" presId="urn:microsoft.com/office/officeart/2005/8/layout/vList3"/>
    <dgm:cxn modelId="{27901A66-7DFD-47A9-9ED3-72D7CC42DBC3}" type="presParOf" srcId="{3AC0D2DB-1517-426E-BF6E-1704428172EF}" destId="{8AB1A288-6AC1-4BB3-B238-14D7AA204E3E}" srcOrd="4" destOrd="0" presId="urn:microsoft.com/office/officeart/2005/8/layout/vList3"/>
    <dgm:cxn modelId="{35E0B280-7826-4DA5-87E7-7D39FD5C8282}" type="presParOf" srcId="{8AB1A288-6AC1-4BB3-B238-14D7AA204E3E}" destId="{75EC5AD4-516E-4E03-A3D9-4C6DE7E32068}" srcOrd="0" destOrd="0" presId="urn:microsoft.com/office/officeart/2005/8/layout/vList3"/>
    <dgm:cxn modelId="{6CD75D1B-74C0-4793-88FD-2F9E66299DFE}" type="presParOf" srcId="{8AB1A288-6AC1-4BB3-B238-14D7AA204E3E}" destId="{4E2A17A7-51CA-4292-824F-DB9AF353908D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3C4D9B29-8966-424D-86C0-43ADD518CC0B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6DB92E09-55C6-4421-B502-B2AB6C28FF1B}">
      <dgm:prSet phldrT="[Текст]" custT="1"/>
      <dgm:spPr>
        <a:solidFill>
          <a:schemeClr val="accent3">
            <a:lumMod val="20000"/>
            <a:lumOff val="80000"/>
          </a:schemeClr>
        </a:solidFill>
        <a:ln>
          <a:solidFill>
            <a:srgbClr val="FFFFCC"/>
          </a:solidFill>
        </a:ln>
      </dgm:spPr>
      <dgm:t>
        <a:bodyPr/>
        <a:lstStyle/>
        <a:p>
          <a:r>
            <a:rPr lang="ru-RU" sz="1400" b="1" dirty="0" smtClean="0">
              <a:solidFill>
                <a:schemeClr val="accent5">
                  <a:lumMod val="50000"/>
                </a:schemeClr>
              </a:solidFill>
            </a:rPr>
            <a:t>Энергосбережение и повышение энергетической эффективности в городе Георгиевске</a:t>
          </a:r>
        </a:p>
        <a:p>
          <a:r>
            <a:rPr lang="ru-RU" sz="1400" b="1" dirty="0" smtClean="0">
              <a:solidFill>
                <a:schemeClr val="accent5">
                  <a:lumMod val="50000"/>
                </a:schemeClr>
              </a:solidFill>
            </a:rPr>
            <a:t>(</a:t>
          </a:r>
          <a:r>
            <a:rPr lang="ru-RU" sz="1400" b="1" i="0" u="none" dirty="0" smtClean="0">
              <a:solidFill>
                <a:schemeClr val="accent5">
                  <a:lumMod val="50000"/>
                </a:schemeClr>
              </a:solidFill>
            </a:rPr>
            <a:t>2 600,00)</a:t>
          </a:r>
          <a:endParaRPr lang="ru-RU" sz="1400" b="1" dirty="0">
            <a:solidFill>
              <a:schemeClr val="accent5">
                <a:lumMod val="50000"/>
              </a:schemeClr>
            </a:solidFill>
          </a:endParaRPr>
        </a:p>
      </dgm:t>
    </dgm:pt>
    <dgm:pt modelId="{221D42A6-2654-4F5F-9E82-F36CEC95433D}" type="parTrans" cxnId="{849E7782-3846-4D5F-8011-5814763D9FC0}">
      <dgm:prSet/>
      <dgm:spPr/>
      <dgm:t>
        <a:bodyPr/>
        <a:lstStyle/>
        <a:p>
          <a:endParaRPr lang="ru-RU"/>
        </a:p>
      </dgm:t>
    </dgm:pt>
    <dgm:pt modelId="{3053440E-14DC-41DC-977D-CC369BF2DFBB}" type="sibTrans" cxnId="{849E7782-3846-4D5F-8011-5814763D9FC0}">
      <dgm:prSet/>
      <dgm:spPr/>
      <dgm:t>
        <a:bodyPr/>
        <a:lstStyle/>
        <a:p>
          <a:endParaRPr lang="ru-RU"/>
        </a:p>
      </dgm:t>
    </dgm:pt>
    <dgm:pt modelId="{3EE7EB83-40DD-4B5E-977E-6578E435B513}">
      <dgm:prSet phldrT="[Текст]" custT="1"/>
      <dgm:spPr>
        <a:solidFill>
          <a:schemeClr val="accent3">
            <a:lumMod val="20000"/>
            <a:lumOff val="80000"/>
          </a:schemeClr>
        </a:solidFill>
        <a:ln>
          <a:solidFill>
            <a:srgbClr val="FFFFCC"/>
          </a:solidFill>
        </a:ln>
      </dgm:spPr>
      <dgm:t>
        <a:bodyPr/>
        <a:lstStyle/>
        <a:p>
          <a:r>
            <a:rPr lang="ru-RU" sz="1400" b="1" dirty="0" smtClean="0">
              <a:solidFill>
                <a:schemeClr val="accent5">
                  <a:lumMod val="50000"/>
                </a:schemeClr>
              </a:solidFill>
            </a:rPr>
            <a:t>Благоустройство города Георгиевска</a:t>
          </a:r>
        </a:p>
        <a:p>
          <a:r>
            <a:rPr lang="ru-RU" sz="1400" b="1" dirty="0" smtClean="0">
              <a:solidFill>
                <a:schemeClr val="accent5">
                  <a:lumMod val="50000"/>
                </a:schemeClr>
              </a:solidFill>
            </a:rPr>
            <a:t>(</a:t>
          </a:r>
          <a:r>
            <a:rPr lang="ru-RU" sz="1400" b="1" i="0" u="none" dirty="0" smtClean="0">
              <a:solidFill>
                <a:schemeClr val="accent5">
                  <a:lumMod val="50000"/>
                </a:schemeClr>
              </a:solidFill>
            </a:rPr>
            <a:t>35 740,00)</a:t>
          </a:r>
          <a:endParaRPr lang="ru-RU" sz="1400" b="1" dirty="0">
            <a:solidFill>
              <a:schemeClr val="accent5">
                <a:lumMod val="50000"/>
              </a:schemeClr>
            </a:solidFill>
          </a:endParaRPr>
        </a:p>
      </dgm:t>
    </dgm:pt>
    <dgm:pt modelId="{785F424B-63C2-472B-AF5A-5BF3E7429C17}" type="parTrans" cxnId="{DFB83360-D0AB-4A21-94D1-7F79D5DCE5B8}">
      <dgm:prSet/>
      <dgm:spPr/>
      <dgm:t>
        <a:bodyPr/>
        <a:lstStyle/>
        <a:p>
          <a:endParaRPr lang="ru-RU"/>
        </a:p>
      </dgm:t>
    </dgm:pt>
    <dgm:pt modelId="{33BBB21F-5647-4038-B18F-DAF4221D34B2}" type="sibTrans" cxnId="{DFB83360-D0AB-4A21-94D1-7F79D5DCE5B8}">
      <dgm:prSet/>
      <dgm:spPr/>
      <dgm:t>
        <a:bodyPr/>
        <a:lstStyle/>
        <a:p>
          <a:endParaRPr lang="ru-RU"/>
        </a:p>
      </dgm:t>
    </dgm:pt>
    <dgm:pt modelId="{19C75AA2-F4DB-44C4-80DA-C52893120326}">
      <dgm:prSet phldrT="[Текст]" custT="1"/>
      <dgm:spPr>
        <a:solidFill>
          <a:schemeClr val="accent3">
            <a:lumMod val="20000"/>
            <a:lumOff val="80000"/>
          </a:schemeClr>
        </a:solidFill>
        <a:ln>
          <a:solidFill>
            <a:srgbClr val="FFFFCC"/>
          </a:solidFill>
        </a:ln>
      </dgm:spPr>
      <dgm:t>
        <a:bodyPr/>
        <a:lstStyle/>
        <a:p>
          <a:r>
            <a:rPr lang="ru-RU" sz="1400" b="1" dirty="0" smtClean="0">
              <a:solidFill>
                <a:schemeClr val="accent5">
                  <a:lumMod val="50000"/>
                </a:schemeClr>
              </a:solidFill>
            </a:rPr>
            <a:t>Обеспечение жильём молодых семей в городе Георгиевске</a:t>
          </a:r>
        </a:p>
        <a:p>
          <a:r>
            <a:rPr lang="ru-RU" sz="1400" b="1" dirty="0" smtClean="0">
              <a:solidFill>
                <a:schemeClr val="accent5">
                  <a:lumMod val="50000"/>
                </a:schemeClr>
              </a:solidFill>
            </a:rPr>
            <a:t>(</a:t>
          </a:r>
          <a:r>
            <a:rPr lang="ru-RU" sz="1400" b="1" i="0" u="none" dirty="0" smtClean="0">
              <a:solidFill>
                <a:schemeClr val="accent5">
                  <a:lumMod val="50000"/>
                </a:schemeClr>
              </a:solidFill>
            </a:rPr>
            <a:t>1 520,00)</a:t>
          </a:r>
          <a:endParaRPr lang="ru-RU" sz="1400" b="1" dirty="0">
            <a:solidFill>
              <a:schemeClr val="accent5">
                <a:lumMod val="50000"/>
              </a:schemeClr>
            </a:solidFill>
          </a:endParaRPr>
        </a:p>
      </dgm:t>
    </dgm:pt>
    <dgm:pt modelId="{E04538E6-FD9C-4AFC-8AB9-AAD30D121FD6}" type="parTrans" cxnId="{0EAA241D-04F3-46CA-8638-0A98D4E6AF33}">
      <dgm:prSet/>
      <dgm:spPr/>
      <dgm:t>
        <a:bodyPr/>
        <a:lstStyle/>
        <a:p>
          <a:endParaRPr lang="ru-RU"/>
        </a:p>
      </dgm:t>
    </dgm:pt>
    <dgm:pt modelId="{33E194F7-F55D-4450-AE9A-72D125F9572E}" type="sibTrans" cxnId="{0EAA241D-04F3-46CA-8638-0A98D4E6AF33}">
      <dgm:prSet/>
      <dgm:spPr/>
      <dgm:t>
        <a:bodyPr/>
        <a:lstStyle/>
        <a:p>
          <a:endParaRPr lang="ru-RU"/>
        </a:p>
      </dgm:t>
    </dgm:pt>
    <dgm:pt modelId="{3AC0D2DB-1517-426E-BF6E-1704428172EF}" type="pres">
      <dgm:prSet presAssocID="{3C4D9B29-8966-424D-86C0-43ADD518CC0B}" presName="linearFlow" presStyleCnt="0">
        <dgm:presLayoutVars>
          <dgm:dir/>
          <dgm:resizeHandles val="exact"/>
        </dgm:presLayoutVars>
      </dgm:prSet>
      <dgm:spPr/>
    </dgm:pt>
    <dgm:pt modelId="{DF5F3C13-532B-48F5-A47F-46E4E23B8B75}" type="pres">
      <dgm:prSet presAssocID="{6DB92E09-55C6-4421-B502-B2AB6C28FF1B}" presName="composite" presStyleCnt="0"/>
      <dgm:spPr/>
    </dgm:pt>
    <dgm:pt modelId="{299013DB-8578-407A-9A05-AB67C7FF0631}" type="pres">
      <dgm:prSet presAssocID="{6DB92E09-55C6-4421-B502-B2AB6C28FF1B}" presName="imgShp" presStyleLbl="fgImgPlace1" presStyleIdx="0" presStyleCnt="3" custScaleX="120394" custScaleY="103374" custLinFactNeighborX="-83820" custLinFactNeighborY="-14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FB808C48-EE68-4AB3-9DE0-1AC472F532DA}" type="pres">
      <dgm:prSet presAssocID="{6DB92E09-55C6-4421-B502-B2AB6C28FF1B}" presName="txShp" presStyleLbl="node1" presStyleIdx="0" presStyleCnt="3" custScaleX="123179" custLinFactNeighborX="13743" custLinFactNeighborY="-1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374F91-BDCE-41FA-B995-CBD9FF7E34E1}" type="pres">
      <dgm:prSet presAssocID="{3053440E-14DC-41DC-977D-CC369BF2DFBB}" presName="spacing" presStyleCnt="0"/>
      <dgm:spPr/>
    </dgm:pt>
    <dgm:pt modelId="{5BE8361C-327C-409C-B953-1EDD02EF6488}" type="pres">
      <dgm:prSet presAssocID="{3EE7EB83-40DD-4B5E-977E-6578E435B513}" presName="composite" presStyleCnt="0"/>
      <dgm:spPr/>
    </dgm:pt>
    <dgm:pt modelId="{595A4DFD-ABFC-4786-9E4E-4E7AD2C38066}" type="pres">
      <dgm:prSet presAssocID="{3EE7EB83-40DD-4B5E-977E-6578E435B513}" presName="imgShp" presStyleLbl="fgImgPlace1" presStyleIdx="1" presStyleCnt="3" custScaleX="121252" custLinFactNeighborX="-93263" custLinFactNeighborY="-14090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F8822684-05C9-4341-AC4B-275305FCF3CF}" type="pres">
      <dgm:prSet presAssocID="{3EE7EB83-40DD-4B5E-977E-6578E435B513}" presName="txShp" presStyleLbl="node1" presStyleIdx="1" presStyleCnt="3" custScaleX="122635" custLinFactNeighborX="12396" custLinFactNeighborY="-190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4CE7A0-05D1-438A-9694-6AA584BFEF9A}" type="pres">
      <dgm:prSet presAssocID="{33BBB21F-5647-4038-B18F-DAF4221D34B2}" presName="spacing" presStyleCnt="0"/>
      <dgm:spPr/>
    </dgm:pt>
    <dgm:pt modelId="{8AB1A288-6AC1-4BB3-B238-14D7AA204E3E}" type="pres">
      <dgm:prSet presAssocID="{19C75AA2-F4DB-44C4-80DA-C52893120326}" presName="composite" presStyleCnt="0"/>
      <dgm:spPr/>
    </dgm:pt>
    <dgm:pt modelId="{75EC5AD4-516E-4E03-A3D9-4C6DE7E32068}" type="pres">
      <dgm:prSet presAssocID="{19C75AA2-F4DB-44C4-80DA-C52893120326}" presName="imgShp" presStyleLbl="fgImgPlace1" presStyleIdx="2" presStyleCnt="3" custScaleX="123366" custScaleY="106051" custLinFactNeighborX="-84753" custLinFactNeighborY="-33315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4E2A17A7-51CA-4292-824F-DB9AF353908D}" type="pres">
      <dgm:prSet presAssocID="{19C75AA2-F4DB-44C4-80DA-C52893120326}" presName="txShp" presStyleLbl="node1" presStyleIdx="2" presStyleCnt="3" custScaleX="122635" custLinFactNeighborX="12279" custLinFactNeighborY="-375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ECF1D53-F2BC-40B1-A4B5-3B8015C18EF2}" type="presOf" srcId="{6DB92E09-55C6-4421-B502-B2AB6C28FF1B}" destId="{FB808C48-EE68-4AB3-9DE0-1AC472F532DA}" srcOrd="0" destOrd="0" presId="urn:microsoft.com/office/officeart/2005/8/layout/vList3"/>
    <dgm:cxn modelId="{DFB83360-D0AB-4A21-94D1-7F79D5DCE5B8}" srcId="{3C4D9B29-8966-424D-86C0-43ADD518CC0B}" destId="{3EE7EB83-40DD-4B5E-977E-6578E435B513}" srcOrd="1" destOrd="0" parTransId="{785F424B-63C2-472B-AF5A-5BF3E7429C17}" sibTransId="{33BBB21F-5647-4038-B18F-DAF4221D34B2}"/>
    <dgm:cxn modelId="{19B19A73-CED3-4E97-9320-4A63CC124929}" type="presOf" srcId="{3C4D9B29-8966-424D-86C0-43ADD518CC0B}" destId="{3AC0D2DB-1517-426E-BF6E-1704428172EF}" srcOrd="0" destOrd="0" presId="urn:microsoft.com/office/officeart/2005/8/layout/vList3"/>
    <dgm:cxn modelId="{10D944BE-D9FF-442E-9B40-395EC1A7CBD2}" type="presOf" srcId="{19C75AA2-F4DB-44C4-80DA-C52893120326}" destId="{4E2A17A7-51CA-4292-824F-DB9AF353908D}" srcOrd="0" destOrd="0" presId="urn:microsoft.com/office/officeart/2005/8/layout/vList3"/>
    <dgm:cxn modelId="{9A1B2440-B029-4724-B96B-5DC733DE421D}" type="presOf" srcId="{3EE7EB83-40DD-4B5E-977E-6578E435B513}" destId="{F8822684-05C9-4341-AC4B-275305FCF3CF}" srcOrd="0" destOrd="0" presId="urn:microsoft.com/office/officeart/2005/8/layout/vList3"/>
    <dgm:cxn modelId="{0EAA241D-04F3-46CA-8638-0A98D4E6AF33}" srcId="{3C4D9B29-8966-424D-86C0-43ADD518CC0B}" destId="{19C75AA2-F4DB-44C4-80DA-C52893120326}" srcOrd="2" destOrd="0" parTransId="{E04538E6-FD9C-4AFC-8AB9-AAD30D121FD6}" sibTransId="{33E194F7-F55D-4450-AE9A-72D125F9572E}"/>
    <dgm:cxn modelId="{849E7782-3846-4D5F-8011-5814763D9FC0}" srcId="{3C4D9B29-8966-424D-86C0-43ADD518CC0B}" destId="{6DB92E09-55C6-4421-B502-B2AB6C28FF1B}" srcOrd="0" destOrd="0" parTransId="{221D42A6-2654-4F5F-9E82-F36CEC95433D}" sibTransId="{3053440E-14DC-41DC-977D-CC369BF2DFBB}"/>
    <dgm:cxn modelId="{5B122F25-E1BC-4554-B850-197D69E18D39}" type="presParOf" srcId="{3AC0D2DB-1517-426E-BF6E-1704428172EF}" destId="{DF5F3C13-532B-48F5-A47F-46E4E23B8B75}" srcOrd="0" destOrd="0" presId="urn:microsoft.com/office/officeart/2005/8/layout/vList3"/>
    <dgm:cxn modelId="{4A093F52-D586-4652-94D2-6A59E91B9EB7}" type="presParOf" srcId="{DF5F3C13-532B-48F5-A47F-46E4E23B8B75}" destId="{299013DB-8578-407A-9A05-AB67C7FF0631}" srcOrd="0" destOrd="0" presId="urn:microsoft.com/office/officeart/2005/8/layout/vList3"/>
    <dgm:cxn modelId="{8D3C918E-867D-490A-9AB4-855AE773B385}" type="presParOf" srcId="{DF5F3C13-532B-48F5-A47F-46E4E23B8B75}" destId="{FB808C48-EE68-4AB3-9DE0-1AC472F532DA}" srcOrd="1" destOrd="0" presId="urn:microsoft.com/office/officeart/2005/8/layout/vList3"/>
    <dgm:cxn modelId="{E40FEFE1-227C-4C9E-8F2B-1345FFCD6801}" type="presParOf" srcId="{3AC0D2DB-1517-426E-BF6E-1704428172EF}" destId="{8E374F91-BDCE-41FA-B995-CBD9FF7E34E1}" srcOrd="1" destOrd="0" presId="urn:microsoft.com/office/officeart/2005/8/layout/vList3"/>
    <dgm:cxn modelId="{DDF9949D-CEF3-4A91-AB2F-EA93FF1D2008}" type="presParOf" srcId="{3AC0D2DB-1517-426E-BF6E-1704428172EF}" destId="{5BE8361C-327C-409C-B953-1EDD02EF6488}" srcOrd="2" destOrd="0" presId="urn:microsoft.com/office/officeart/2005/8/layout/vList3"/>
    <dgm:cxn modelId="{F4F41161-BE48-4EC4-B798-18DC7E5FA000}" type="presParOf" srcId="{5BE8361C-327C-409C-B953-1EDD02EF6488}" destId="{595A4DFD-ABFC-4786-9E4E-4E7AD2C38066}" srcOrd="0" destOrd="0" presId="urn:microsoft.com/office/officeart/2005/8/layout/vList3"/>
    <dgm:cxn modelId="{64663FB2-982B-484C-8A4F-3DA7ABA54AA2}" type="presParOf" srcId="{5BE8361C-327C-409C-B953-1EDD02EF6488}" destId="{F8822684-05C9-4341-AC4B-275305FCF3CF}" srcOrd="1" destOrd="0" presId="urn:microsoft.com/office/officeart/2005/8/layout/vList3"/>
    <dgm:cxn modelId="{768BFFBE-2AC0-466D-93E3-56C9B06A00A9}" type="presParOf" srcId="{3AC0D2DB-1517-426E-BF6E-1704428172EF}" destId="{314CE7A0-05D1-438A-9694-6AA584BFEF9A}" srcOrd="3" destOrd="0" presId="urn:microsoft.com/office/officeart/2005/8/layout/vList3"/>
    <dgm:cxn modelId="{065D2684-1D1F-4CF0-80DF-B309714568F1}" type="presParOf" srcId="{3AC0D2DB-1517-426E-BF6E-1704428172EF}" destId="{8AB1A288-6AC1-4BB3-B238-14D7AA204E3E}" srcOrd="4" destOrd="0" presId="urn:microsoft.com/office/officeart/2005/8/layout/vList3"/>
    <dgm:cxn modelId="{3CBD8483-66F7-4BBC-8674-C9C99C8CC849}" type="presParOf" srcId="{8AB1A288-6AC1-4BB3-B238-14D7AA204E3E}" destId="{75EC5AD4-516E-4E03-A3D9-4C6DE7E32068}" srcOrd="0" destOrd="0" presId="urn:microsoft.com/office/officeart/2005/8/layout/vList3"/>
    <dgm:cxn modelId="{59FB4B32-16B8-49E0-8AD4-9C9F0CC41B54}" type="presParOf" srcId="{8AB1A288-6AC1-4BB3-B238-14D7AA204E3E}" destId="{4E2A17A7-51CA-4292-824F-DB9AF353908D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3C4D9B29-8966-424D-86C0-43ADD518CC0B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6DB92E09-55C6-4421-B502-B2AB6C28FF1B}">
      <dgm:prSet phldrT="[Текст]" custT="1"/>
      <dgm:spPr>
        <a:solidFill>
          <a:schemeClr val="accent3">
            <a:lumMod val="20000"/>
            <a:lumOff val="80000"/>
          </a:schemeClr>
        </a:solidFill>
        <a:ln>
          <a:solidFill>
            <a:srgbClr val="FFFFCC"/>
          </a:solidFill>
        </a:ln>
      </dgm:spPr>
      <dgm:t>
        <a:bodyPr/>
        <a:lstStyle/>
        <a:p>
          <a:r>
            <a:rPr lang="ru-RU" sz="1100" b="1" dirty="0" smtClean="0">
              <a:solidFill>
                <a:schemeClr val="accent5">
                  <a:lumMod val="50000"/>
                </a:schemeClr>
              </a:solidFill>
            </a:rPr>
            <a:t>Обеспечение реализации муниципальной программы города Георгиевска "Развитие жилищно-коммунального хозяйства, защита населения и территории от чрезвычайных ситуаций"  и общепрограммные мероприятия</a:t>
          </a:r>
        </a:p>
        <a:p>
          <a:r>
            <a:rPr lang="ru-RU" sz="1300" b="1" dirty="0" smtClean="0">
              <a:solidFill>
                <a:schemeClr val="accent5">
                  <a:lumMod val="50000"/>
                </a:schemeClr>
              </a:solidFill>
            </a:rPr>
            <a:t>(</a:t>
          </a:r>
          <a:r>
            <a:rPr lang="ru-RU" sz="1300" b="1" i="0" u="none" dirty="0" smtClean="0">
              <a:solidFill>
                <a:schemeClr val="accent5">
                  <a:lumMod val="50000"/>
                </a:schemeClr>
              </a:solidFill>
            </a:rPr>
            <a:t>14 626,87)</a:t>
          </a:r>
          <a:endParaRPr lang="ru-RU" sz="1300" b="1" dirty="0">
            <a:solidFill>
              <a:schemeClr val="accent5">
                <a:lumMod val="50000"/>
              </a:schemeClr>
            </a:solidFill>
          </a:endParaRPr>
        </a:p>
      </dgm:t>
    </dgm:pt>
    <dgm:pt modelId="{221D42A6-2654-4F5F-9E82-F36CEC95433D}" type="parTrans" cxnId="{849E7782-3846-4D5F-8011-5814763D9FC0}">
      <dgm:prSet/>
      <dgm:spPr/>
      <dgm:t>
        <a:bodyPr/>
        <a:lstStyle/>
        <a:p>
          <a:endParaRPr lang="ru-RU"/>
        </a:p>
      </dgm:t>
    </dgm:pt>
    <dgm:pt modelId="{3053440E-14DC-41DC-977D-CC369BF2DFBB}" type="sibTrans" cxnId="{849E7782-3846-4D5F-8011-5814763D9FC0}">
      <dgm:prSet/>
      <dgm:spPr/>
      <dgm:t>
        <a:bodyPr/>
        <a:lstStyle/>
        <a:p>
          <a:endParaRPr lang="ru-RU"/>
        </a:p>
      </dgm:t>
    </dgm:pt>
    <dgm:pt modelId="{3AC0D2DB-1517-426E-BF6E-1704428172EF}" type="pres">
      <dgm:prSet presAssocID="{3C4D9B29-8966-424D-86C0-43ADD518CC0B}" presName="linearFlow" presStyleCnt="0">
        <dgm:presLayoutVars>
          <dgm:dir/>
          <dgm:resizeHandles val="exact"/>
        </dgm:presLayoutVars>
      </dgm:prSet>
      <dgm:spPr/>
    </dgm:pt>
    <dgm:pt modelId="{DF5F3C13-532B-48F5-A47F-46E4E23B8B75}" type="pres">
      <dgm:prSet presAssocID="{6DB92E09-55C6-4421-B502-B2AB6C28FF1B}" presName="composite" presStyleCnt="0"/>
      <dgm:spPr/>
    </dgm:pt>
    <dgm:pt modelId="{299013DB-8578-407A-9A05-AB67C7FF0631}" type="pres">
      <dgm:prSet presAssocID="{6DB92E09-55C6-4421-B502-B2AB6C28FF1B}" presName="imgShp" presStyleLbl="fgImgPlace1" presStyleIdx="0" presStyleCnt="1" custScaleX="120394" custScaleY="103374" custLinFactNeighborX="-83820" custLinFactNeighborY="-14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FB808C48-EE68-4AB3-9DE0-1AC472F532DA}" type="pres">
      <dgm:prSet presAssocID="{6DB92E09-55C6-4421-B502-B2AB6C28FF1B}" presName="txShp" presStyleLbl="node1" presStyleIdx="0" presStyleCnt="1" custScaleX="123179" custLinFactNeighborX="12718" custLinFactNeighborY="69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A44AD43-595D-4852-9B1D-3D91DDAA2090}" type="presOf" srcId="{3C4D9B29-8966-424D-86C0-43ADD518CC0B}" destId="{3AC0D2DB-1517-426E-BF6E-1704428172EF}" srcOrd="0" destOrd="0" presId="urn:microsoft.com/office/officeart/2005/8/layout/vList3"/>
    <dgm:cxn modelId="{849E7782-3846-4D5F-8011-5814763D9FC0}" srcId="{3C4D9B29-8966-424D-86C0-43ADD518CC0B}" destId="{6DB92E09-55C6-4421-B502-B2AB6C28FF1B}" srcOrd="0" destOrd="0" parTransId="{221D42A6-2654-4F5F-9E82-F36CEC95433D}" sibTransId="{3053440E-14DC-41DC-977D-CC369BF2DFBB}"/>
    <dgm:cxn modelId="{8A49786D-D7BB-4B3D-8821-04DB35CF3254}" type="presOf" srcId="{6DB92E09-55C6-4421-B502-B2AB6C28FF1B}" destId="{FB808C48-EE68-4AB3-9DE0-1AC472F532DA}" srcOrd="0" destOrd="0" presId="urn:microsoft.com/office/officeart/2005/8/layout/vList3"/>
    <dgm:cxn modelId="{E0ADB47F-C415-46E7-86F8-68FD62129CFC}" type="presParOf" srcId="{3AC0D2DB-1517-426E-BF6E-1704428172EF}" destId="{DF5F3C13-532B-48F5-A47F-46E4E23B8B75}" srcOrd="0" destOrd="0" presId="urn:microsoft.com/office/officeart/2005/8/layout/vList3"/>
    <dgm:cxn modelId="{B172914B-2CFC-41F9-A81F-6875B8BFC9ED}" type="presParOf" srcId="{DF5F3C13-532B-48F5-A47F-46E4E23B8B75}" destId="{299013DB-8578-407A-9A05-AB67C7FF0631}" srcOrd="0" destOrd="0" presId="urn:microsoft.com/office/officeart/2005/8/layout/vList3"/>
    <dgm:cxn modelId="{C020A1EB-3D8A-41B2-BB2B-1D7A95A029FE}" type="presParOf" srcId="{DF5F3C13-532B-48F5-A47F-46E4E23B8B75}" destId="{FB808C48-EE68-4AB3-9DE0-1AC472F532DA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xmlns="" relId="rId1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52905292-F1C5-4D1A-8E11-76EF23DE9482}" type="doc">
      <dgm:prSet loTypeId="urn:microsoft.com/office/officeart/2005/8/layout/equation2" loCatId="process" qsTypeId="urn:microsoft.com/office/officeart/2005/8/quickstyle/simple1" qsCatId="simple" csTypeId="urn:microsoft.com/office/officeart/2005/8/colors/accent1_2" csCatId="accent1" phldr="1"/>
      <dgm:spPr/>
    </dgm:pt>
    <dgm:pt modelId="{CA0F3BC0-6D51-415A-BFF4-AAA91BE129E6}">
      <dgm:prSet phldrT="[Текст]" custT="1"/>
      <dgm:spPr>
        <a:solidFill>
          <a:srgbClr val="FFCCFF"/>
        </a:solidFill>
      </dgm:spPr>
      <dgm:t>
        <a:bodyPr/>
        <a:lstStyle/>
        <a:p>
          <a:r>
            <a:rPr lang="ru-RU" sz="1400" b="1" dirty="0" smtClean="0">
              <a:solidFill>
                <a:schemeClr val="accent1">
                  <a:lumMod val="75000"/>
                </a:schemeClr>
              </a:solidFill>
            </a:rPr>
            <a:t>Дорожное хозяйство в городе Георгиевске</a:t>
          </a:r>
        </a:p>
        <a:p>
          <a:r>
            <a:rPr lang="ru-RU" sz="1400" b="1" dirty="0" smtClean="0">
              <a:solidFill>
                <a:schemeClr val="accent1">
                  <a:lumMod val="75000"/>
                </a:schemeClr>
              </a:solidFill>
            </a:rPr>
            <a:t>(18 599,00)</a:t>
          </a:r>
          <a:endParaRPr lang="ru-RU" sz="1400" dirty="0">
            <a:solidFill>
              <a:schemeClr val="accent1">
                <a:lumMod val="75000"/>
              </a:schemeClr>
            </a:solidFill>
          </a:endParaRPr>
        </a:p>
      </dgm:t>
    </dgm:pt>
    <dgm:pt modelId="{DEA3C639-4248-4E49-95B4-77B0469976E5}" type="parTrans" cxnId="{BDA3E63D-B6E2-4808-9F0D-BF7DBBE6B4F7}">
      <dgm:prSet/>
      <dgm:spPr/>
      <dgm:t>
        <a:bodyPr/>
        <a:lstStyle/>
        <a:p>
          <a:endParaRPr lang="ru-RU"/>
        </a:p>
      </dgm:t>
    </dgm:pt>
    <dgm:pt modelId="{429B0892-838B-424A-B493-09E98D96B39A}" type="sibTrans" cxnId="{BDA3E63D-B6E2-4808-9F0D-BF7DBBE6B4F7}">
      <dgm:prSet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endParaRPr lang="ru-RU"/>
        </a:p>
      </dgm:t>
    </dgm:pt>
    <dgm:pt modelId="{B4F3BE75-5A0B-4754-875A-349C333DD372}">
      <dgm:prSet phldrT="[Текст]" custT="1"/>
      <dgm:spPr>
        <a:solidFill>
          <a:srgbClr val="99FFCC"/>
        </a:solidFill>
      </dgm:spPr>
      <dgm:t>
        <a:bodyPr/>
        <a:lstStyle/>
        <a:p>
          <a:r>
            <a:rPr lang="ru-RU" sz="1400" b="1" dirty="0" smtClean="0">
              <a:solidFill>
                <a:schemeClr val="accent1">
                  <a:lumMod val="75000"/>
                </a:schemeClr>
              </a:solidFill>
            </a:rPr>
            <a:t>Безопасность дорожного движения в городе Георгиевске</a:t>
          </a:r>
        </a:p>
        <a:p>
          <a:r>
            <a:rPr lang="ru-RU" sz="1400" b="1" dirty="0" smtClean="0">
              <a:solidFill>
                <a:schemeClr val="accent1">
                  <a:lumMod val="75000"/>
                </a:schemeClr>
              </a:solidFill>
            </a:rPr>
            <a:t>(1 522,51)</a:t>
          </a:r>
          <a:endParaRPr lang="ru-RU" sz="1400" dirty="0">
            <a:solidFill>
              <a:schemeClr val="accent1">
                <a:lumMod val="75000"/>
              </a:schemeClr>
            </a:solidFill>
          </a:endParaRPr>
        </a:p>
      </dgm:t>
    </dgm:pt>
    <dgm:pt modelId="{1021F1B6-7E7F-4B63-9EF4-1642E0A53176}" type="parTrans" cxnId="{CD9969DF-CF7D-4CBC-807F-514BF10A923E}">
      <dgm:prSet/>
      <dgm:spPr/>
      <dgm:t>
        <a:bodyPr/>
        <a:lstStyle/>
        <a:p>
          <a:endParaRPr lang="ru-RU"/>
        </a:p>
      </dgm:t>
    </dgm:pt>
    <dgm:pt modelId="{DB2DD289-959A-4834-B20F-9DDBB5856038}" type="sibTrans" cxnId="{CD9969DF-CF7D-4CBC-807F-514BF10A923E}">
      <dgm:prSet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endParaRPr lang="ru-RU"/>
        </a:p>
      </dgm:t>
    </dgm:pt>
    <dgm:pt modelId="{231FF60A-F59C-4033-941E-8D30D263EAC1}">
      <dgm:prSet phldrT="[Текст]" custT="1"/>
      <dgm:spPr>
        <a:solidFill>
          <a:schemeClr val="accent5">
            <a:lumMod val="40000"/>
            <a:lumOff val="60000"/>
            <a:alpha val="99000"/>
          </a:schemeClr>
        </a:solidFill>
      </dgm:spPr>
      <dgm:t>
        <a:bodyPr/>
        <a:lstStyle/>
        <a:p>
          <a:r>
            <a:rPr lang="ru-RU" sz="1800" b="1" dirty="0" smtClean="0">
              <a:solidFill>
                <a:schemeClr val="accent1">
                  <a:lumMod val="75000"/>
                </a:schemeClr>
              </a:solidFill>
            </a:rPr>
            <a:t>ПОДПРОГРАММЫ</a:t>
          </a:r>
        </a:p>
        <a:p>
          <a:r>
            <a:rPr lang="ru-RU" sz="1800" b="1" dirty="0" smtClean="0">
              <a:solidFill>
                <a:schemeClr val="accent1">
                  <a:lumMod val="75000"/>
                </a:schemeClr>
              </a:solidFill>
            </a:rPr>
            <a:t>ПРОГРАММЫ</a:t>
          </a:r>
        </a:p>
        <a:p>
          <a:r>
            <a:rPr lang="ru-RU" sz="1400" b="1" dirty="0" smtClean="0">
              <a:solidFill>
                <a:schemeClr val="accent1">
                  <a:lumMod val="75000"/>
                </a:schemeClr>
              </a:solidFill>
            </a:rPr>
            <a:t>(2016 г.; тыс. рублей)</a:t>
          </a:r>
          <a:endParaRPr lang="ru-RU" sz="1400" b="1" dirty="0">
            <a:solidFill>
              <a:schemeClr val="accent1">
                <a:lumMod val="75000"/>
              </a:schemeClr>
            </a:solidFill>
          </a:endParaRPr>
        </a:p>
      </dgm:t>
    </dgm:pt>
    <dgm:pt modelId="{A3C29EE1-DE66-400E-89A5-63353664789D}" type="parTrans" cxnId="{ECBBD476-0393-4233-96CD-202A01DC06E3}">
      <dgm:prSet/>
      <dgm:spPr/>
      <dgm:t>
        <a:bodyPr/>
        <a:lstStyle/>
        <a:p>
          <a:endParaRPr lang="ru-RU"/>
        </a:p>
      </dgm:t>
    </dgm:pt>
    <dgm:pt modelId="{B396AA3B-37AD-4AF5-9354-B45CA8B0AC79}" type="sibTrans" cxnId="{ECBBD476-0393-4233-96CD-202A01DC06E3}">
      <dgm:prSet/>
      <dgm:spPr/>
      <dgm:t>
        <a:bodyPr/>
        <a:lstStyle/>
        <a:p>
          <a:endParaRPr lang="ru-RU"/>
        </a:p>
      </dgm:t>
    </dgm:pt>
    <dgm:pt modelId="{5DE337B8-3086-473F-B8DB-CA78B7B28344}" type="pres">
      <dgm:prSet presAssocID="{52905292-F1C5-4D1A-8E11-76EF23DE9482}" presName="Name0" presStyleCnt="0">
        <dgm:presLayoutVars>
          <dgm:dir/>
          <dgm:resizeHandles val="exact"/>
        </dgm:presLayoutVars>
      </dgm:prSet>
      <dgm:spPr/>
    </dgm:pt>
    <dgm:pt modelId="{24AE8C88-DE35-4E34-98AA-AEFFA88FC8BE}" type="pres">
      <dgm:prSet presAssocID="{52905292-F1C5-4D1A-8E11-76EF23DE9482}" presName="vNodes" presStyleCnt="0"/>
      <dgm:spPr/>
    </dgm:pt>
    <dgm:pt modelId="{A6866224-4C19-4A23-93F2-45F22851A915}" type="pres">
      <dgm:prSet presAssocID="{CA0F3BC0-6D51-415A-BFF4-AAA91BE129E6}" presName="node" presStyleLbl="node1" presStyleIdx="0" presStyleCnt="3" custScaleX="384382" custScaleY="264064" custLinFactX="200000" custLinFactY="3956" custLinFactNeighborX="283403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25AB0D3-17E8-4C3A-8466-E5772B9B78E9}" type="pres">
      <dgm:prSet presAssocID="{429B0892-838B-424A-B493-09E98D96B39A}" presName="spacerT" presStyleCnt="0"/>
      <dgm:spPr/>
    </dgm:pt>
    <dgm:pt modelId="{C46370B9-0AC5-4352-BD0C-97C409C60754}" type="pres">
      <dgm:prSet presAssocID="{429B0892-838B-424A-B493-09E98D96B39A}" presName="sibTrans" presStyleLbl="sibTrans2D1" presStyleIdx="0" presStyleCnt="2" custLinFactX="400000" custLinFactY="44281" custLinFactNeighborX="416474" custLinFactNeighborY="100000"/>
      <dgm:spPr/>
      <dgm:t>
        <a:bodyPr/>
        <a:lstStyle/>
        <a:p>
          <a:endParaRPr lang="ru-RU"/>
        </a:p>
      </dgm:t>
    </dgm:pt>
    <dgm:pt modelId="{5CED7C15-B883-4A47-A428-575FEFADA028}" type="pres">
      <dgm:prSet presAssocID="{429B0892-838B-424A-B493-09E98D96B39A}" presName="spacerB" presStyleCnt="0"/>
      <dgm:spPr/>
    </dgm:pt>
    <dgm:pt modelId="{D56935D1-9D27-4ED9-B07C-688199006ECD}" type="pres">
      <dgm:prSet presAssocID="{B4F3BE75-5A0B-4754-875A-349C333DD372}" presName="node" presStyleLbl="node1" presStyleIdx="1" presStyleCnt="3" custScaleX="350889" custScaleY="252562" custLinFactX="200000" custLinFactY="53927" custLinFactNeighborX="290250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FED397-9A41-48FF-9F22-EE2DABCAF713}" type="pres">
      <dgm:prSet presAssocID="{52905292-F1C5-4D1A-8E11-76EF23DE9482}" presName="sibTransLast" presStyleLbl="sibTrans2D1" presStyleIdx="1" presStyleCnt="2" custAng="21397175" custLinFactX="65707" custLinFactNeighborX="100000" custLinFactNeighborY="32940"/>
      <dgm:spPr/>
      <dgm:t>
        <a:bodyPr/>
        <a:lstStyle/>
        <a:p>
          <a:endParaRPr lang="ru-RU"/>
        </a:p>
      </dgm:t>
    </dgm:pt>
    <dgm:pt modelId="{1F5C2273-FF0F-4905-9476-219BDD0EBD0A}" type="pres">
      <dgm:prSet presAssocID="{52905292-F1C5-4D1A-8E11-76EF23DE9482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BD2BC211-F2AA-46A2-A6E8-C49E6C97030A}" type="pres">
      <dgm:prSet presAssocID="{52905292-F1C5-4D1A-8E11-76EF23DE9482}" presName="lastNode" presStyleLbl="node1" presStyleIdx="2" presStyleCnt="3" custScaleX="219929" custScaleY="167340" custLinFactX="-156710" custLinFactNeighborX="-200000" custLinFactNeighborY="91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CBBD476-0393-4233-96CD-202A01DC06E3}" srcId="{52905292-F1C5-4D1A-8E11-76EF23DE9482}" destId="{231FF60A-F59C-4033-941E-8D30D263EAC1}" srcOrd="2" destOrd="0" parTransId="{A3C29EE1-DE66-400E-89A5-63353664789D}" sibTransId="{B396AA3B-37AD-4AF5-9354-B45CA8B0AC79}"/>
    <dgm:cxn modelId="{AEBBF413-33C9-444E-BCBE-061EA95039AC}" type="presOf" srcId="{429B0892-838B-424A-B493-09E98D96B39A}" destId="{C46370B9-0AC5-4352-BD0C-97C409C60754}" srcOrd="0" destOrd="0" presId="urn:microsoft.com/office/officeart/2005/8/layout/equation2"/>
    <dgm:cxn modelId="{5E413342-5C2D-40A0-9D28-35E2E68D7E60}" type="presOf" srcId="{231FF60A-F59C-4033-941E-8D30D263EAC1}" destId="{BD2BC211-F2AA-46A2-A6E8-C49E6C97030A}" srcOrd="0" destOrd="0" presId="urn:microsoft.com/office/officeart/2005/8/layout/equation2"/>
    <dgm:cxn modelId="{BDA3E63D-B6E2-4808-9F0D-BF7DBBE6B4F7}" srcId="{52905292-F1C5-4D1A-8E11-76EF23DE9482}" destId="{CA0F3BC0-6D51-415A-BFF4-AAA91BE129E6}" srcOrd="0" destOrd="0" parTransId="{DEA3C639-4248-4E49-95B4-77B0469976E5}" sibTransId="{429B0892-838B-424A-B493-09E98D96B39A}"/>
    <dgm:cxn modelId="{864009FF-D303-4E76-B8FB-CC0B64ADD2F3}" type="presOf" srcId="{B4F3BE75-5A0B-4754-875A-349C333DD372}" destId="{D56935D1-9D27-4ED9-B07C-688199006ECD}" srcOrd="0" destOrd="0" presId="urn:microsoft.com/office/officeart/2005/8/layout/equation2"/>
    <dgm:cxn modelId="{1AF043C3-9649-4589-A3FE-6ABA6B692666}" type="presOf" srcId="{DB2DD289-959A-4834-B20F-9DDBB5856038}" destId="{C8FED397-9A41-48FF-9F22-EE2DABCAF713}" srcOrd="0" destOrd="0" presId="urn:microsoft.com/office/officeart/2005/8/layout/equation2"/>
    <dgm:cxn modelId="{197799E4-71C9-428F-811F-4F4BDD5B2767}" type="presOf" srcId="{52905292-F1C5-4D1A-8E11-76EF23DE9482}" destId="{5DE337B8-3086-473F-B8DB-CA78B7B28344}" srcOrd="0" destOrd="0" presId="urn:microsoft.com/office/officeart/2005/8/layout/equation2"/>
    <dgm:cxn modelId="{34EDECD5-D169-4FBC-980C-178B287BAE3C}" type="presOf" srcId="{CA0F3BC0-6D51-415A-BFF4-AAA91BE129E6}" destId="{A6866224-4C19-4A23-93F2-45F22851A915}" srcOrd="0" destOrd="0" presId="urn:microsoft.com/office/officeart/2005/8/layout/equation2"/>
    <dgm:cxn modelId="{CD9969DF-CF7D-4CBC-807F-514BF10A923E}" srcId="{52905292-F1C5-4D1A-8E11-76EF23DE9482}" destId="{B4F3BE75-5A0B-4754-875A-349C333DD372}" srcOrd="1" destOrd="0" parTransId="{1021F1B6-7E7F-4B63-9EF4-1642E0A53176}" sibTransId="{DB2DD289-959A-4834-B20F-9DDBB5856038}"/>
    <dgm:cxn modelId="{5CDD5662-C5D7-413A-B290-0539D6861048}" type="presOf" srcId="{DB2DD289-959A-4834-B20F-9DDBB5856038}" destId="{1F5C2273-FF0F-4905-9476-219BDD0EBD0A}" srcOrd="1" destOrd="0" presId="urn:microsoft.com/office/officeart/2005/8/layout/equation2"/>
    <dgm:cxn modelId="{A6C0C4D0-F046-4521-B19F-260D221D0C01}" type="presParOf" srcId="{5DE337B8-3086-473F-B8DB-CA78B7B28344}" destId="{24AE8C88-DE35-4E34-98AA-AEFFA88FC8BE}" srcOrd="0" destOrd="0" presId="urn:microsoft.com/office/officeart/2005/8/layout/equation2"/>
    <dgm:cxn modelId="{A5D0CA46-6D1B-425A-ACDC-FF9A8E3851FD}" type="presParOf" srcId="{24AE8C88-DE35-4E34-98AA-AEFFA88FC8BE}" destId="{A6866224-4C19-4A23-93F2-45F22851A915}" srcOrd="0" destOrd="0" presId="urn:microsoft.com/office/officeart/2005/8/layout/equation2"/>
    <dgm:cxn modelId="{0F451B6B-422D-4619-8238-40736898545C}" type="presParOf" srcId="{24AE8C88-DE35-4E34-98AA-AEFFA88FC8BE}" destId="{825AB0D3-17E8-4C3A-8466-E5772B9B78E9}" srcOrd="1" destOrd="0" presId="urn:microsoft.com/office/officeart/2005/8/layout/equation2"/>
    <dgm:cxn modelId="{5A563F25-2095-42EB-824E-090612BD0F2F}" type="presParOf" srcId="{24AE8C88-DE35-4E34-98AA-AEFFA88FC8BE}" destId="{C46370B9-0AC5-4352-BD0C-97C409C60754}" srcOrd="2" destOrd="0" presId="urn:microsoft.com/office/officeart/2005/8/layout/equation2"/>
    <dgm:cxn modelId="{C8D48241-A323-4A0F-9959-C383F10622D0}" type="presParOf" srcId="{24AE8C88-DE35-4E34-98AA-AEFFA88FC8BE}" destId="{5CED7C15-B883-4A47-A428-575FEFADA028}" srcOrd="3" destOrd="0" presId="urn:microsoft.com/office/officeart/2005/8/layout/equation2"/>
    <dgm:cxn modelId="{F3B41854-61E3-4364-9833-0BC0874C277B}" type="presParOf" srcId="{24AE8C88-DE35-4E34-98AA-AEFFA88FC8BE}" destId="{D56935D1-9D27-4ED9-B07C-688199006ECD}" srcOrd="4" destOrd="0" presId="urn:microsoft.com/office/officeart/2005/8/layout/equation2"/>
    <dgm:cxn modelId="{3FEAB003-0D91-45FE-80B7-28D1BFB9FFD6}" type="presParOf" srcId="{5DE337B8-3086-473F-B8DB-CA78B7B28344}" destId="{C8FED397-9A41-48FF-9F22-EE2DABCAF713}" srcOrd="1" destOrd="0" presId="urn:microsoft.com/office/officeart/2005/8/layout/equation2"/>
    <dgm:cxn modelId="{B97B89D9-FB62-4611-97DB-7E80917D8952}" type="presParOf" srcId="{C8FED397-9A41-48FF-9F22-EE2DABCAF713}" destId="{1F5C2273-FF0F-4905-9476-219BDD0EBD0A}" srcOrd="0" destOrd="0" presId="urn:microsoft.com/office/officeart/2005/8/layout/equation2"/>
    <dgm:cxn modelId="{EC212F94-1AEC-4441-A5E2-BCEBA6DDFDDD}" type="presParOf" srcId="{5DE337B8-3086-473F-B8DB-CA78B7B28344}" destId="{BD2BC211-F2AA-46A2-A6E8-C49E6C97030A}" srcOrd="2" destOrd="0" presId="urn:microsoft.com/office/officeart/2005/8/layout/equation2"/>
  </dgm:cxnLst>
  <dgm:bg>
    <a:noFill/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320E69B7-25B1-4739-A06B-F6C8A436E708}" type="doc">
      <dgm:prSet loTypeId="urn:microsoft.com/office/officeart/2005/8/layout/p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56FBB77-5742-40D0-9D0A-B8715118AADA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100" b="1" dirty="0" smtClean="0">
              <a:solidFill>
                <a:schemeClr val="accent1">
                  <a:lumMod val="75000"/>
                </a:schemeClr>
              </a:solidFill>
            </a:rPr>
            <a:t>комплексное развитие внутриквартальной дорожной сети города Георгиевска,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100" b="1" dirty="0" smtClean="0">
              <a:solidFill>
                <a:schemeClr val="accent1">
                  <a:lumMod val="75000"/>
                </a:schemeClr>
              </a:solidFill>
            </a:rPr>
            <a:t>соответствующей нормативным требованиям</a:t>
          </a:r>
          <a:endParaRPr lang="ru-RU" sz="1100" b="1" dirty="0">
            <a:solidFill>
              <a:schemeClr val="accent1">
                <a:lumMod val="75000"/>
              </a:schemeClr>
            </a:solidFill>
          </a:endParaRPr>
        </a:p>
      </dgm:t>
    </dgm:pt>
    <dgm:pt modelId="{CBE07F1B-248B-4F31-9A03-39F9C6420C1B}" type="parTrans" cxnId="{316A6159-3644-45A7-84CD-DF7C56FE7DFE}">
      <dgm:prSet/>
      <dgm:spPr/>
      <dgm:t>
        <a:bodyPr/>
        <a:lstStyle/>
        <a:p>
          <a:endParaRPr lang="ru-RU"/>
        </a:p>
      </dgm:t>
    </dgm:pt>
    <dgm:pt modelId="{C0483A0F-4915-41DC-AB78-4977FAE866FE}" type="sibTrans" cxnId="{316A6159-3644-45A7-84CD-DF7C56FE7DFE}">
      <dgm:prSet/>
      <dgm:spPr/>
      <dgm:t>
        <a:bodyPr/>
        <a:lstStyle/>
        <a:p>
          <a:endParaRPr lang="ru-RU"/>
        </a:p>
      </dgm:t>
    </dgm:pt>
    <dgm:pt modelId="{B8BFA7A7-E6E6-43B1-AD94-CA47D2C03B01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100" b="1" dirty="0" smtClean="0">
              <a:solidFill>
                <a:schemeClr val="accent1">
                  <a:lumMod val="75000"/>
                </a:schemeClr>
              </a:solidFill>
            </a:rPr>
            <a:t>улучшение условий проживания жителей города Георгиевска</a:t>
          </a:r>
          <a:endParaRPr lang="ru-RU" sz="1100" b="1" dirty="0">
            <a:solidFill>
              <a:schemeClr val="accent1">
                <a:lumMod val="75000"/>
              </a:schemeClr>
            </a:solidFill>
          </a:endParaRPr>
        </a:p>
      </dgm:t>
    </dgm:pt>
    <dgm:pt modelId="{F5780580-E824-49F5-ACEB-EBC0B66106DD}" type="parTrans" cxnId="{D940490D-1DF3-4644-BDDC-3482FE7EFE3F}">
      <dgm:prSet/>
      <dgm:spPr/>
      <dgm:t>
        <a:bodyPr/>
        <a:lstStyle/>
        <a:p>
          <a:endParaRPr lang="ru-RU"/>
        </a:p>
      </dgm:t>
    </dgm:pt>
    <dgm:pt modelId="{2DB7E351-6D86-43F5-97F6-2CF70480CA52}" type="sibTrans" cxnId="{D940490D-1DF3-4644-BDDC-3482FE7EFE3F}">
      <dgm:prSet/>
      <dgm:spPr/>
      <dgm:t>
        <a:bodyPr/>
        <a:lstStyle/>
        <a:p>
          <a:endParaRPr lang="ru-RU"/>
        </a:p>
      </dgm:t>
    </dgm:pt>
    <dgm:pt modelId="{C7B6FC77-3C8F-45D9-9CF7-E0C6AB976F10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100" b="1" dirty="0" smtClean="0">
              <a:solidFill>
                <a:schemeClr val="accent1">
                  <a:lumMod val="75000"/>
                </a:schemeClr>
              </a:solidFill>
            </a:rPr>
            <a:t>комплексное развитие улично-дорожной сети города Георгиевска,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100" b="1" dirty="0" smtClean="0">
              <a:solidFill>
                <a:schemeClr val="accent1">
                  <a:lumMod val="75000"/>
                </a:schemeClr>
              </a:solidFill>
            </a:rPr>
            <a:t>соответствующей нормативным требованиям</a:t>
          </a:r>
          <a:endParaRPr lang="ru-RU" sz="1100" dirty="0">
            <a:solidFill>
              <a:schemeClr val="accent1">
                <a:lumMod val="75000"/>
              </a:schemeClr>
            </a:solidFill>
          </a:endParaRPr>
        </a:p>
      </dgm:t>
    </dgm:pt>
    <dgm:pt modelId="{12FF8524-3149-46AC-9715-E946773DE100}" type="parTrans" cxnId="{459901B4-1DF2-415F-95BF-963FBD90789E}">
      <dgm:prSet/>
      <dgm:spPr/>
      <dgm:t>
        <a:bodyPr/>
        <a:lstStyle/>
        <a:p>
          <a:endParaRPr lang="ru-RU"/>
        </a:p>
      </dgm:t>
    </dgm:pt>
    <dgm:pt modelId="{3905D302-EBD5-40EB-8CF9-F2B5F9FA92C2}" type="sibTrans" cxnId="{459901B4-1DF2-415F-95BF-963FBD90789E}">
      <dgm:prSet/>
      <dgm:spPr/>
      <dgm:t>
        <a:bodyPr/>
        <a:lstStyle/>
        <a:p>
          <a:endParaRPr lang="ru-RU"/>
        </a:p>
      </dgm:t>
    </dgm:pt>
    <dgm:pt modelId="{E25E6968-43F4-41D6-ADB1-6D41FBFAD980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100" b="1" dirty="0" smtClean="0">
              <a:solidFill>
                <a:schemeClr val="accent1">
                  <a:lumMod val="75000"/>
                </a:schemeClr>
              </a:solidFill>
            </a:rPr>
            <a:t>обеспечение безопасности дорожного движения на улицах города Георгиевска</a:t>
          </a:r>
          <a:endParaRPr lang="ru-RU" sz="1100" b="1" dirty="0">
            <a:solidFill>
              <a:schemeClr val="accent1">
                <a:lumMod val="75000"/>
              </a:schemeClr>
            </a:solidFill>
          </a:endParaRPr>
        </a:p>
      </dgm:t>
    </dgm:pt>
    <dgm:pt modelId="{4B25D570-63FD-48B1-8A97-EFF9185C0E98}" type="parTrans" cxnId="{E78B379E-E7DD-4C81-B294-F93459544E29}">
      <dgm:prSet/>
      <dgm:spPr/>
      <dgm:t>
        <a:bodyPr/>
        <a:lstStyle/>
        <a:p>
          <a:endParaRPr lang="ru-RU"/>
        </a:p>
      </dgm:t>
    </dgm:pt>
    <dgm:pt modelId="{9D10E991-4471-4C44-A323-277E0A87E1BF}" type="sibTrans" cxnId="{E78B379E-E7DD-4C81-B294-F93459544E29}">
      <dgm:prSet/>
      <dgm:spPr/>
      <dgm:t>
        <a:bodyPr/>
        <a:lstStyle/>
        <a:p>
          <a:endParaRPr lang="ru-RU"/>
        </a:p>
      </dgm:t>
    </dgm:pt>
    <dgm:pt modelId="{54C41F7A-9418-49A9-ABC0-8F5313C0155A}">
      <dgm:prSet/>
      <dgm:spPr/>
      <dgm:t>
        <a:bodyPr/>
        <a:lstStyle/>
        <a:p>
          <a:endParaRPr lang="ru-RU"/>
        </a:p>
      </dgm:t>
    </dgm:pt>
    <dgm:pt modelId="{77238149-8D15-41A4-AF28-C659D89F14F4}" type="parTrans" cxnId="{2ECBD725-F32B-4169-A691-8EBB9E1859FD}">
      <dgm:prSet/>
      <dgm:spPr/>
      <dgm:t>
        <a:bodyPr/>
        <a:lstStyle/>
        <a:p>
          <a:endParaRPr lang="ru-RU"/>
        </a:p>
      </dgm:t>
    </dgm:pt>
    <dgm:pt modelId="{9D2F99A0-EC85-4646-8810-C16AC50659E9}" type="sibTrans" cxnId="{2ECBD725-F32B-4169-A691-8EBB9E1859FD}">
      <dgm:prSet/>
      <dgm:spPr/>
      <dgm:t>
        <a:bodyPr/>
        <a:lstStyle/>
        <a:p>
          <a:endParaRPr lang="ru-RU"/>
        </a:p>
      </dgm:t>
    </dgm:pt>
    <dgm:pt modelId="{AE36CC47-ABCF-412F-AF32-13F588741D61}" type="pres">
      <dgm:prSet presAssocID="{320E69B7-25B1-4739-A06B-F6C8A436E70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B44BF29-4874-4974-ADD3-DED6F5B6F616}" type="pres">
      <dgm:prSet presAssocID="{C56FBB77-5742-40D0-9D0A-B8715118AADA}" presName="compNode" presStyleCnt="0"/>
      <dgm:spPr/>
    </dgm:pt>
    <dgm:pt modelId="{A134EBCB-804E-49F8-880D-2762F783F8C9}" type="pres">
      <dgm:prSet presAssocID="{C56FBB77-5742-40D0-9D0A-B8715118AADA}" presName="pictRect" presStyleLbl="node1" presStyleIdx="0" presStyleCnt="5" custLinFactNeighborX="-63" custLinFactNeighborY="-58787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B96809F6-40DE-4979-B20C-A3D26F4C4733}" type="pres">
      <dgm:prSet presAssocID="{C56FBB77-5742-40D0-9D0A-B8715118AADA}" presName="textRect" presStyleLbl="revTx" presStyleIdx="0" presStyleCnt="5" custScaleY="2047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7606D0-8FF3-4402-8E14-811343211023}" type="pres">
      <dgm:prSet presAssocID="{C0483A0F-4915-41DC-AB78-4977FAE866FE}" presName="sibTrans" presStyleLbl="sibTrans2D1" presStyleIdx="0" presStyleCnt="0"/>
      <dgm:spPr/>
      <dgm:t>
        <a:bodyPr/>
        <a:lstStyle/>
        <a:p>
          <a:endParaRPr lang="ru-RU"/>
        </a:p>
      </dgm:t>
    </dgm:pt>
    <dgm:pt modelId="{D26CF9B9-BE67-47EC-8B97-934C08997D88}" type="pres">
      <dgm:prSet presAssocID="{B8BFA7A7-E6E6-43B1-AD94-CA47D2C03B01}" presName="compNode" presStyleCnt="0"/>
      <dgm:spPr/>
    </dgm:pt>
    <dgm:pt modelId="{E8D3AD43-EFD9-453F-9AB8-A3327E497B13}" type="pres">
      <dgm:prSet presAssocID="{B8BFA7A7-E6E6-43B1-AD94-CA47D2C03B01}" presName="pictRect" presStyleLbl="node1" presStyleIdx="1" presStyleCnt="5" custLinFactNeighborX="597" custLinFactNeighborY="-58787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9B0D9947-1D69-4123-A488-322AC9DC2A74}" type="pres">
      <dgm:prSet presAssocID="{B8BFA7A7-E6E6-43B1-AD94-CA47D2C03B01}" presName="textRect" presStyleLbl="revTx" presStyleIdx="1" presStyleCnt="5" custScaleY="2006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CCF9BC-5E20-46B7-B545-33B796243ED3}" type="pres">
      <dgm:prSet presAssocID="{2DB7E351-6D86-43F5-97F6-2CF70480CA52}" presName="sibTrans" presStyleLbl="sibTrans2D1" presStyleIdx="0" presStyleCnt="0"/>
      <dgm:spPr/>
      <dgm:t>
        <a:bodyPr/>
        <a:lstStyle/>
        <a:p>
          <a:endParaRPr lang="ru-RU"/>
        </a:p>
      </dgm:t>
    </dgm:pt>
    <dgm:pt modelId="{C724ED4A-592A-4BFE-B213-1A7DC5EAC5C8}" type="pres">
      <dgm:prSet presAssocID="{C7B6FC77-3C8F-45D9-9CF7-E0C6AB976F10}" presName="compNode" presStyleCnt="0"/>
      <dgm:spPr/>
    </dgm:pt>
    <dgm:pt modelId="{AC7C545E-778A-4B0E-9B8E-F123BE8B633D}" type="pres">
      <dgm:prSet presAssocID="{C7B6FC77-3C8F-45D9-9CF7-E0C6AB976F10}" presName="pictRect" presStyleLbl="node1" presStyleIdx="2" presStyleCnt="5" custLinFactNeighborX="-2696" custLinFactNeighborY="-58787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9590FF2E-8835-4FD6-AA82-4456DA258F5F}" type="pres">
      <dgm:prSet presAssocID="{C7B6FC77-3C8F-45D9-9CF7-E0C6AB976F10}" presName="textRect" presStyleLbl="revTx" presStyleIdx="2" presStyleCnt="5" custScaleY="1999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ED5EF4-AAAD-4D6D-B7C0-ED4A70C2F797}" type="pres">
      <dgm:prSet presAssocID="{3905D302-EBD5-40EB-8CF9-F2B5F9FA92C2}" presName="sibTrans" presStyleLbl="sibTrans2D1" presStyleIdx="0" presStyleCnt="0"/>
      <dgm:spPr/>
      <dgm:t>
        <a:bodyPr/>
        <a:lstStyle/>
        <a:p>
          <a:endParaRPr lang="ru-RU"/>
        </a:p>
      </dgm:t>
    </dgm:pt>
    <dgm:pt modelId="{39F80C0C-FAF0-4D0B-9499-1B020CEF2ED3}" type="pres">
      <dgm:prSet presAssocID="{54C41F7A-9418-49A9-ABC0-8F5313C0155A}" presName="compNode" presStyleCnt="0"/>
      <dgm:spPr/>
    </dgm:pt>
    <dgm:pt modelId="{FB98C765-5A73-4E23-ADE3-DFA6B1272024}" type="pres">
      <dgm:prSet presAssocID="{54C41F7A-9418-49A9-ABC0-8F5313C0155A}" presName="pictRect" presStyleLbl="node1" presStyleIdx="3" presStyleCnt="5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AD2716DC-71E5-40C1-B275-50C1663AB732}" type="pres">
      <dgm:prSet presAssocID="{54C41F7A-9418-49A9-ABC0-8F5313C0155A}" presName="textRect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831A8F-CD7E-4182-8473-A9665FD135E2}" type="pres">
      <dgm:prSet presAssocID="{9D2F99A0-EC85-4646-8810-C16AC50659E9}" presName="sibTrans" presStyleLbl="sibTrans2D1" presStyleIdx="0" presStyleCnt="0"/>
      <dgm:spPr/>
      <dgm:t>
        <a:bodyPr/>
        <a:lstStyle/>
        <a:p>
          <a:endParaRPr lang="ru-RU"/>
        </a:p>
      </dgm:t>
    </dgm:pt>
    <dgm:pt modelId="{56D12896-E656-4D37-9611-F8146E5F34D7}" type="pres">
      <dgm:prSet presAssocID="{E25E6968-43F4-41D6-ADB1-6D41FBFAD980}" presName="compNode" presStyleCnt="0"/>
      <dgm:spPr/>
    </dgm:pt>
    <dgm:pt modelId="{4C56F42C-678A-43BA-9841-77121D69EF2E}" type="pres">
      <dgm:prSet presAssocID="{E25E6968-43F4-41D6-ADB1-6D41FBFAD980}" presName="pictRect" presStyleLbl="node1" presStyleIdx="4" presStyleCnt="5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3AA7E169-1FB1-4385-AFE7-ED1E30D28AD4}" type="pres">
      <dgm:prSet presAssocID="{E25E6968-43F4-41D6-ADB1-6D41FBFAD980}" presName="textRect" presStyleLbl="revTx" presStyleIdx="4" presStyleCnt="5" custLinFactNeighborX="4879" custLinFactNeighborY="374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C236127-8806-41FD-B018-499A607A79EE}" type="presOf" srcId="{320E69B7-25B1-4739-A06B-F6C8A436E708}" destId="{AE36CC47-ABCF-412F-AF32-13F588741D61}" srcOrd="0" destOrd="0" presId="urn:microsoft.com/office/officeart/2005/8/layout/pList1"/>
    <dgm:cxn modelId="{BB360560-1D53-4B77-8CFE-E0AD8637C041}" type="presOf" srcId="{3905D302-EBD5-40EB-8CF9-F2B5F9FA92C2}" destId="{60ED5EF4-AAAD-4D6D-B7C0-ED4A70C2F797}" srcOrd="0" destOrd="0" presId="urn:microsoft.com/office/officeart/2005/8/layout/pList1"/>
    <dgm:cxn modelId="{4001F743-8BD0-425A-AE14-3B052A992AD8}" type="presOf" srcId="{2DB7E351-6D86-43F5-97F6-2CF70480CA52}" destId="{0ECCF9BC-5E20-46B7-B545-33B796243ED3}" srcOrd="0" destOrd="0" presId="urn:microsoft.com/office/officeart/2005/8/layout/pList1"/>
    <dgm:cxn modelId="{FA23EB80-8558-42FC-ABDB-C1969C674704}" type="presOf" srcId="{C56FBB77-5742-40D0-9D0A-B8715118AADA}" destId="{B96809F6-40DE-4979-B20C-A3D26F4C4733}" srcOrd="0" destOrd="0" presId="urn:microsoft.com/office/officeart/2005/8/layout/pList1"/>
    <dgm:cxn modelId="{2ECBD725-F32B-4169-A691-8EBB9E1859FD}" srcId="{320E69B7-25B1-4739-A06B-F6C8A436E708}" destId="{54C41F7A-9418-49A9-ABC0-8F5313C0155A}" srcOrd="3" destOrd="0" parTransId="{77238149-8D15-41A4-AF28-C659D89F14F4}" sibTransId="{9D2F99A0-EC85-4646-8810-C16AC50659E9}"/>
    <dgm:cxn modelId="{E78B379E-E7DD-4C81-B294-F93459544E29}" srcId="{320E69B7-25B1-4739-A06B-F6C8A436E708}" destId="{E25E6968-43F4-41D6-ADB1-6D41FBFAD980}" srcOrd="4" destOrd="0" parTransId="{4B25D570-63FD-48B1-8A97-EFF9185C0E98}" sibTransId="{9D10E991-4471-4C44-A323-277E0A87E1BF}"/>
    <dgm:cxn modelId="{316A6159-3644-45A7-84CD-DF7C56FE7DFE}" srcId="{320E69B7-25B1-4739-A06B-F6C8A436E708}" destId="{C56FBB77-5742-40D0-9D0A-B8715118AADA}" srcOrd="0" destOrd="0" parTransId="{CBE07F1B-248B-4F31-9A03-39F9C6420C1B}" sibTransId="{C0483A0F-4915-41DC-AB78-4977FAE866FE}"/>
    <dgm:cxn modelId="{2F0E6A0B-1A71-4EFC-973A-58ACA08C1965}" type="presOf" srcId="{E25E6968-43F4-41D6-ADB1-6D41FBFAD980}" destId="{3AA7E169-1FB1-4385-AFE7-ED1E30D28AD4}" srcOrd="0" destOrd="0" presId="urn:microsoft.com/office/officeart/2005/8/layout/pList1"/>
    <dgm:cxn modelId="{459901B4-1DF2-415F-95BF-963FBD90789E}" srcId="{320E69B7-25B1-4739-A06B-F6C8A436E708}" destId="{C7B6FC77-3C8F-45D9-9CF7-E0C6AB976F10}" srcOrd="2" destOrd="0" parTransId="{12FF8524-3149-46AC-9715-E946773DE100}" sibTransId="{3905D302-EBD5-40EB-8CF9-F2B5F9FA92C2}"/>
    <dgm:cxn modelId="{208290F9-7E98-48E3-B061-5829E60BC9A1}" type="presOf" srcId="{9D2F99A0-EC85-4646-8810-C16AC50659E9}" destId="{62831A8F-CD7E-4182-8473-A9665FD135E2}" srcOrd="0" destOrd="0" presId="urn:microsoft.com/office/officeart/2005/8/layout/pList1"/>
    <dgm:cxn modelId="{61B0DCCD-AC7D-43E6-B2BD-691C92071E20}" type="presOf" srcId="{C0483A0F-4915-41DC-AB78-4977FAE866FE}" destId="{7F7606D0-8FF3-4402-8E14-811343211023}" srcOrd="0" destOrd="0" presId="urn:microsoft.com/office/officeart/2005/8/layout/pList1"/>
    <dgm:cxn modelId="{A2EAD80B-D288-4226-9B36-90261272E2C9}" type="presOf" srcId="{54C41F7A-9418-49A9-ABC0-8F5313C0155A}" destId="{AD2716DC-71E5-40C1-B275-50C1663AB732}" srcOrd="0" destOrd="0" presId="urn:microsoft.com/office/officeart/2005/8/layout/pList1"/>
    <dgm:cxn modelId="{D940490D-1DF3-4644-BDDC-3482FE7EFE3F}" srcId="{320E69B7-25B1-4739-A06B-F6C8A436E708}" destId="{B8BFA7A7-E6E6-43B1-AD94-CA47D2C03B01}" srcOrd="1" destOrd="0" parTransId="{F5780580-E824-49F5-ACEB-EBC0B66106DD}" sibTransId="{2DB7E351-6D86-43F5-97F6-2CF70480CA52}"/>
    <dgm:cxn modelId="{D1A9FD8D-D43B-438D-8217-F5216441FA36}" type="presOf" srcId="{C7B6FC77-3C8F-45D9-9CF7-E0C6AB976F10}" destId="{9590FF2E-8835-4FD6-AA82-4456DA258F5F}" srcOrd="0" destOrd="0" presId="urn:microsoft.com/office/officeart/2005/8/layout/pList1"/>
    <dgm:cxn modelId="{74752347-FDF0-4073-8F46-979544346FE8}" type="presOf" srcId="{B8BFA7A7-E6E6-43B1-AD94-CA47D2C03B01}" destId="{9B0D9947-1D69-4123-A488-322AC9DC2A74}" srcOrd="0" destOrd="0" presId="urn:microsoft.com/office/officeart/2005/8/layout/pList1"/>
    <dgm:cxn modelId="{F77E18D1-C8A8-4543-8E13-777EFD2AFE57}" type="presParOf" srcId="{AE36CC47-ABCF-412F-AF32-13F588741D61}" destId="{2B44BF29-4874-4974-ADD3-DED6F5B6F616}" srcOrd="0" destOrd="0" presId="urn:microsoft.com/office/officeart/2005/8/layout/pList1"/>
    <dgm:cxn modelId="{EDCF33D6-D516-4EDB-A237-AB96A3E0C945}" type="presParOf" srcId="{2B44BF29-4874-4974-ADD3-DED6F5B6F616}" destId="{A134EBCB-804E-49F8-880D-2762F783F8C9}" srcOrd="0" destOrd="0" presId="urn:microsoft.com/office/officeart/2005/8/layout/pList1"/>
    <dgm:cxn modelId="{BC522AE3-68E3-4993-A2F6-65E88BB66659}" type="presParOf" srcId="{2B44BF29-4874-4974-ADD3-DED6F5B6F616}" destId="{B96809F6-40DE-4979-B20C-A3D26F4C4733}" srcOrd="1" destOrd="0" presId="urn:microsoft.com/office/officeart/2005/8/layout/pList1"/>
    <dgm:cxn modelId="{19ECF3D8-F83D-4A9E-B40B-DCCB8DF987B6}" type="presParOf" srcId="{AE36CC47-ABCF-412F-AF32-13F588741D61}" destId="{7F7606D0-8FF3-4402-8E14-811343211023}" srcOrd="1" destOrd="0" presId="urn:microsoft.com/office/officeart/2005/8/layout/pList1"/>
    <dgm:cxn modelId="{531C57EF-742A-4632-90ED-6F70B1C9D69B}" type="presParOf" srcId="{AE36CC47-ABCF-412F-AF32-13F588741D61}" destId="{D26CF9B9-BE67-47EC-8B97-934C08997D88}" srcOrd="2" destOrd="0" presId="urn:microsoft.com/office/officeart/2005/8/layout/pList1"/>
    <dgm:cxn modelId="{CF31DE0F-378C-4BBA-A0D7-EB82A7BA1ECA}" type="presParOf" srcId="{D26CF9B9-BE67-47EC-8B97-934C08997D88}" destId="{E8D3AD43-EFD9-453F-9AB8-A3327E497B13}" srcOrd="0" destOrd="0" presId="urn:microsoft.com/office/officeart/2005/8/layout/pList1"/>
    <dgm:cxn modelId="{86405931-D659-4E25-A711-C7EA703E5EDB}" type="presParOf" srcId="{D26CF9B9-BE67-47EC-8B97-934C08997D88}" destId="{9B0D9947-1D69-4123-A488-322AC9DC2A74}" srcOrd="1" destOrd="0" presId="urn:microsoft.com/office/officeart/2005/8/layout/pList1"/>
    <dgm:cxn modelId="{46EF47AF-7948-47CE-BFCE-17C1D2F182BE}" type="presParOf" srcId="{AE36CC47-ABCF-412F-AF32-13F588741D61}" destId="{0ECCF9BC-5E20-46B7-B545-33B796243ED3}" srcOrd="3" destOrd="0" presId="urn:microsoft.com/office/officeart/2005/8/layout/pList1"/>
    <dgm:cxn modelId="{C015A06F-ABAD-4484-8CB5-A92B0A47E2D8}" type="presParOf" srcId="{AE36CC47-ABCF-412F-AF32-13F588741D61}" destId="{C724ED4A-592A-4BFE-B213-1A7DC5EAC5C8}" srcOrd="4" destOrd="0" presId="urn:microsoft.com/office/officeart/2005/8/layout/pList1"/>
    <dgm:cxn modelId="{7B3F77F7-6697-46AC-B6D2-E871E03370D6}" type="presParOf" srcId="{C724ED4A-592A-4BFE-B213-1A7DC5EAC5C8}" destId="{AC7C545E-778A-4B0E-9B8E-F123BE8B633D}" srcOrd="0" destOrd="0" presId="urn:microsoft.com/office/officeart/2005/8/layout/pList1"/>
    <dgm:cxn modelId="{968F2F60-2234-485A-90CC-A966375C622A}" type="presParOf" srcId="{C724ED4A-592A-4BFE-B213-1A7DC5EAC5C8}" destId="{9590FF2E-8835-4FD6-AA82-4456DA258F5F}" srcOrd="1" destOrd="0" presId="urn:microsoft.com/office/officeart/2005/8/layout/pList1"/>
    <dgm:cxn modelId="{D28F7682-FA86-4751-8B2D-A627ED2F93C5}" type="presParOf" srcId="{AE36CC47-ABCF-412F-AF32-13F588741D61}" destId="{60ED5EF4-AAAD-4D6D-B7C0-ED4A70C2F797}" srcOrd="5" destOrd="0" presId="urn:microsoft.com/office/officeart/2005/8/layout/pList1"/>
    <dgm:cxn modelId="{91E749E5-E558-446E-A58C-2EF898D2DEEB}" type="presParOf" srcId="{AE36CC47-ABCF-412F-AF32-13F588741D61}" destId="{39F80C0C-FAF0-4D0B-9499-1B020CEF2ED3}" srcOrd="6" destOrd="0" presId="urn:microsoft.com/office/officeart/2005/8/layout/pList1"/>
    <dgm:cxn modelId="{144CDE4D-3CE9-44AF-A895-BD91A2F8C61D}" type="presParOf" srcId="{39F80C0C-FAF0-4D0B-9499-1B020CEF2ED3}" destId="{FB98C765-5A73-4E23-ADE3-DFA6B1272024}" srcOrd="0" destOrd="0" presId="urn:microsoft.com/office/officeart/2005/8/layout/pList1"/>
    <dgm:cxn modelId="{FBD9FFB9-A014-4881-9B95-2AD26E1DE394}" type="presParOf" srcId="{39F80C0C-FAF0-4D0B-9499-1B020CEF2ED3}" destId="{AD2716DC-71E5-40C1-B275-50C1663AB732}" srcOrd="1" destOrd="0" presId="urn:microsoft.com/office/officeart/2005/8/layout/pList1"/>
    <dgm:cxn modelId="{1C12368A-77B4-451F-8D46-434885AA88D4}" type="presParOf" srcId="{AE36CC47-ABCF-412F-AF32-13F588741D61}" destId="{62831A8F-CD7E-4182-8473-A9665FD135E2}" srcOrd="7" destOrd="0" presId="urn:microsoft.com/office/officeart/2005/8/layout/pList1"/>
    <dgm:cxn modelId="{18B41D2E-71B0-45CB-A7BF-2CA03CEE6672}" type="presParOf" srcId="{AE36CC47-ABCF-412F-AF32-13F588741D61}" destId="{56D12896-E656-4D37-9611-F8146E5F34D7}" srcOrd="8" destOrd="0" presId="urn:microsoft.com/office/officeart/2005/8/layout/pList1"/>
    <dgm:cxn modelId="{EFE90FFF-CB36-48C1-9992-7BB49A1DB2FD}" type="presParOf" srcId="{56D12896-E656-4D37-9611-F8146E5F34D7}" destId="{4C56F42C-678A-43BA-9841-77121D69EF2E}" srcOrd="0" destOrd="0" presId="urn:microsoft.com/office/officeart/2005/8/layout/pList1"/>
    <dgm:cxn modelId="{4EBDB853-FFA0-4818-8B50-53EA48649257}" type="presParOf" srcId="{56D12896-E656-4D37-9611-F8146E5F34D7}" destId="{3AA7E169-1FB1-4385-AFE7-ED1E30D28AD4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36.png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2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0.42003</cdr:x>
      <cdr:y>0.26768</cdr:y>
    </cdr:from>
    <cdr:to>
      <cdr:x>0.44294</cdr:x>
      <cdr:y>0.46622</cdr:y>
    </cdr:to>
    <cdr:sp macro="" textlink="">
      <cdr:nvSpPr>
        <cdr:cNvPr id="3" name="Прямая со стрелкой 2"/>
        <cdr:cNvSpPr/>
      </cdr:nvSpPr>
      <cdr:spPr>
        <a:xfrm xmlns:a="http://schemas.openxmlformats.org/drawingml/2006/main">
          <a:off x="2500330" y="1262106"/>
          <a:ext cx="136377" cy="936098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0.56404</cdr:x>
      <cdr:y>0.4495</cdr:y>
    </cdr:from>
    <cdr:to>
      <cdr:x>0.61205</cdr:x>
      <cdr:y>0.47981</cdr:y>
    </cdr:to>
    <cdr:sp macro="" textlink="">
      <cdr:nvSpPr>
        <cdr:cNvPr id="5" name="Прямая со стрелкой 4"/>
        <cdr:cNvSpPr/>
      </cdr:nvSpPr>
      <cdr:spPr>
        <a:xfrm xmlns:a="http://schemas.openxmlformats.org/drawingml/2006/main">
          <a:off x="3357586" y="2119362"/>
          <a:ext cx="285752" cy="142876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0.70805</cdr:x>
      <cdr:y>0.46465</cdr:y>
    </cdr:from>
    <cdr:to>
      <cdr:x>0.75387</cdr:x>
      <cdr:y>0.58683</cdr:y>
    </cdr:to>
    <cdr:sp macro="" textlink="">
      <cdr:nvSpPr>
        <cdr:cNvPr id="7" name="Прямая со стрелкой 6"/>
        <cdr:cNvSpPr/>
      </cdr:nvSpPr>
      <cdr:spPr>
        <a:xfrm xmlns:a="http://schemas.openxmlformats.org/drawingml/2006/main">
          <a:off x="4214842" y="2190800"/>
          <a:ext cx="272754" cy="576067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0.81759</cdr:x>
      <cdr:y>0.65977</cdr:y>
    </cdr:from>
    <cdr:to>
      <cdr:x>0.93759</cdr:x>
      <cdr:y>0.75069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5256584" y="2592288"/>
          <a:ext cx="771527" cy="35723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pPr algn="r"/>
          <a:r>
            <a:rPr lang="ru-RU" sz="1100" dirty="0" smtClean="0"/>
            <a:t>руб. коп.</a:t>
          </a:r>
          <a:endParaRPr lang="ru-RU" sz="1100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0.19444</cdr:x>
      <cdr:y>0.34211</cdr:y>
    </cdr:from>
    <cdr:to>
      <cdr:x>0.54916</cdr:x>
      <cdr:y>0.56009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500066" y="928694"/>
          <a:ext cx="912257" cy="59173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25400" cap="flat" cmpd="sng" algn="ctr">
          <a:noFill/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00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1pPr>
          <a:lvl2pPr marL="4572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2pPr>
          <a:lvl3pPr marL="9144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3pPr>
          <a:lvl4pPr marL="13716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4pPr>
          <a:lvl5pPr marL="18288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5pPr>
          <a:lvl6pPr marL="22860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6pPr>
          <a:lvl7pPr marL="27432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7pPr>
          <a:lvl8pPr marL="32004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8pPr>
          <a:lvl9pPr marL="36576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9pPr>
        </a:lstStyle>
        <a:p xmlns:a="http://schemas.openxmlformats.org/drawingml/2006/main">
          <a:pPr algn="ctr"/>
          <a:r>
            <a:rPr lang="ru-RU" sz="1400" b="1" dirty="0" smtClean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rPr>
            <a:t>2015 год</a:t>
          </a:r>
        </a:p>
        <a:p xmlns:a="http://schemas.openxmlformats.org/drawingml/2006/main">
          <a:pPr algn="ctr"/>
          <a:r>
            <a:rPr lang="ru-RU" sz="1400" b="1" dirty="0" smtClean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rPr>
            <a:t>(отчет)</a:t>
          </a:r>
          <a:endParaRPr lang="ru-RU" sz="1400" b="1" dirty="0">
            <a:solidFill>
              <a:sysClr val="windowText" lastClr="000000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0.75583</cdr:x>
      <cdr:y>0.13079</cdr:y>
    </cdr:from>
    <cdr:to>
      <cdr:x>0.97912</cdr:x>
      <cdr:y>0.18862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3941630" y="696953"/>
          <a:ext cx="1164437" cy="308149"/>
        </a:xfrm>
        <a:prstGeom xmlns:a="http://schemas.openxmlformats.org/drawingml/2006/main" prst="rect">
          <a:avLst/>
        </a:prstGeom>
      </cdr:spPr>
    </cdr:pic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993698-327E-4385-9C00-5C020DFAC956}" type="datetimeFigureOut">
              <a:rPr lang="ru-RU" smtClean="0"/>
              <a:pPr/>
              <a:t>19.05.2016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AF1FF4-7D79-420A-A885-BBDABE459CA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971CAD-C4E8-4B07-B3B2-9CEE54901B3E}" type="datetimeFigureOut">
              <a:rPr lang="ru-RU" smtClean="0"/>
              <a:pPr/>
              <a:t>19.05.2016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111375" y="744538"/>
            <a:ext cx="25749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9DB65B-BDAD-48FA-BCC8-3CE607227A8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1220C-E185-4392-9D32-DD9D451F9972}" type="datetime1">
              <a:rPr lang="ru-RU" smtClean="0"/>
              <a:pPr/>
              <a:t>19.05.2016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10000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70C44-9705-4CB6-B667-C5EE014A7D4B}" type="datetime1">
              <a:rPr lang="ru-RU" smtClean="0"/>
              <a:pPr/>
              <a:t>19.05.2016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5257800" y="0"/>
            <a:ext cx="1600200" cy="309530"/>
          </a:xfrm>
        </p:spPr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advTm="10000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6365522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4198587"/>
            <a:ext cx="5829300" cy="21669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46E8D-A334-4928-B160-9DE93062438A}" type="datetime1">
              <a:rPr lang="ru-RU" smtClean="0"/>
              <a:pPr/>
              <a:t>19.05.2016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5257800" y="0"/>
            <a:ext cx="1600200" cy="527402"/>
          </a:xfrm>
        </p:spPr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10000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311402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311402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1E973-9D34-489F-BF71-301CA5636E29}" type="datetime1">
              <a:rPr lang="ru-RU" smtClean="0"/>
              <a:pPr/>
              <a:t>19.05.2016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10000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70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70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CA189-29A4-4076-921D-3B9EF642AF0B}" type="datetime1">
              <a:rPr lang="ru-RU" smtClean="0"/>
              <a:pPr/>
              <a:t>19.05.2016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10000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83321-A26C-4976-BC25-0BA80CF8E698}" type="datetime1">
              <a:rPr lang="ru-RU" smtClean="0"/>
              <a:pPr/>
              <a:t>19.05.2016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10000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221C-7753-421A-9E21-2A9E3C49E6F9}" type="datetime1">
              <a:rPr lang="ru-RU" smtClean="0"/>
              <a:pPr/>
              <a:t>19.05.2016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5257800" y="0"/>
            <a:ext cx="1600200" cy="527402"/>
          </a:xfrm>
        </p:spPr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10000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1" y="394406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8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1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563C8-0145-458E-A4DF-B1F4891C3773}" type="datetime1">
              <a:rPr lang="ru-RU" smtClean="0"/>
              <a:pPr/>
              <a:t>19.05.2016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10000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934201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752823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8B97F-1DEA-49E0-A2F3-6BFDDEFC3BEF}" type="datetime1">
              <a:rPr lang="ru-RU" smtClean="0"/>
              <a:pPr/>
              <a:t>19.05.2016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10000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9B720-FC89-4FE8-8F37-A7DD86DC664E}" type="datetime1">
              <a:rPr lang="ru-RU" smtClean="0"/>
              <a:pPr/>
              <a:t>19.05.2016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10000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96701"/>
            <a:ext cx="1543050" cy="845220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96701"/>
            <a:ext cx="4514850" cy="845220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339E8-F3E9-444A-8E3E-3D00F7A162DD}" type="datetime1">
              <a:rPr lang="ru-RU" smtClean="0"/>
              <a:pPr/>
              <a:t>19.05.2016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10000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EAFB01-82B0-4587-8454-F1C46EEC82B4}" type="datetime1">
              <a:rPr lang="ru-RU" smtClean="0"/>
              <a:pPr/>
              <a:t>19.05.2016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>
    <p:wheel spokes="8"/>
  </p:transition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hyperlink" Target="http://georgievsk.ru/open_budjet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2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2.jpe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10" Type="http://schemas.openxmlformats.org/officeDocument/2006/relationships/image" Target="../media/image24.pn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chart" Target="../charts/chart4.xml"/><Relationship Id="rId3" Type="http://schemas.openxmlformats.org/officeDocument/2006/relationships/diagramData" Target="../diagrams/data1.xml"/><Relationship Id="rId7" Type="http://schemas.openxmlformats.org/officeDocument/2006/relationships/chart" Target="../charts/chart3.xm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2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2.xml"/><Relationship Id="rId7" Type="http://schemas.openxmlformats.org/officeDocument/2006/relationships/image" Target="../media/image33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5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0.xml"/><Relationship Id="rId4" Type="http://schemas.openxmlformats.org/officeDocument/2006/relationships/chart" Target="../charts/chart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png"/><Relationship Id="rId4" Type="http://schemas.openxmlformats.org/officeDocument/2006/relationships/image" Target="../media/image2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2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50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2.jpe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image" Target="../media/image56.jpeg"/><Relationship Id="rId7" Type="http://schemas.openxmlformats.org/officeDocument/2006/relationships/image" Target="../media/image60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jpeg"/><Relationship Id="rId11" Type="http://schemas.openxmlformats.org/officeDocument/2006/relationships/image" Target="../media/image63.jpeg"/><Relationship Id="rId5" Type="http://schemas.openxmlformats.org/officeDocument/2006/relationships/image" Target="../media/image58.jpeg"/><Relationship Id="rId10" Type="http://schemas.openxmlformats.org/officeDocument/2006/relationships/image" Target="../media/image62.jpeg"/><Relationship Id="rId4" Type="http://schemas.openxmlformats.org/officeDocument/2006/relationships/image" Target="../media/image57.jpeg"/><Relationship Id="rId9" Type="http://schemas.openxmlformats.org/officeDocument/2006/relationships/image" Target="../media/image61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2.jpe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png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1.jpeg"/><Relationship Id="rId4" Type="http://schemas.openxmlformats.org/officeDocument/2006/relationships/image" Target="../media/image2.jpe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image" Target="../media/image73.jpeg"/><Relationship Id="rId7" Type="http://schemas.openxmlformats.org/officeDocument/2006/relationships/image" Target="../media/image77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jpeg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0.xml"/><Relationship Id="rId13" Type="http://schemas.openxmlformats.org/officeDocument/2006/relationships/diagramQuickStyle" Target="../diagrams/quickStyle11.xml"/><Relationship Id="rId3" Type="http://schemas.openxmlformats.org/officeDocument/2006/relationships/diagramData" Target="../diagrams/data9.xml"/><Relationship Id="rId7" Type="http://schemas.openxmlformats.org/officeDocument/2006/relationships/diagramData" Target="../diagrams/data10.xml"/><Relationship Id="rId12" Type="http://schemas.openxmlformats.org/officeDocument/2006/relationships/diagramLayout" Target="../diagrams/layout11.xml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11" Type="http://schemas.openxmlformats.org/officeDocument/2006/relationships/diagramData" Target="../diagrams/data11.xml"/><Relationship Id="rId5" Type="http://schemas.openxmlformats.org/officeDocument/2006/relationships/diagramQuickStyle" Target="../diagrams/quickStyle9.xml"/><Relationship Id="rId15" Type="http://schemas.openxmlformats.org/officeDocument/2006/relationships/image" Target="../media/image2.jpeg"/><Relationship Id="rId10" Type="http://schemas.openxmlformats.org/officeDocument/2006/relationships/diagramColors" Target="../diagrams/colors10.xml"/><Relationship Id="rId4" Type="http://schemas.openxmlformats.org/officeDocument/2006/relationships/diagramLayout" Target="../diagrams/layout9.xml"/><Relationship Id="rId9" Type="http://schemas.openxmlformats.org/officeDocument/2006/relationships/diagramQuickStyle" Target="../diagrams/quickStyle10.xml"/><Relationship Id="rId14" Type="http://schemas.openxmlformats.org/officeDocument/2006/relationships/diagramColors" Target="../diagrams/colors1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image" Target="../media/image89.jpeg"/><Relationship Id="rId7" Type="http://schemas.openxmlformats.org/officeDocument/2006/relationships/image" Target="../media/image93.jpe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2.jpeg"/><Relationship Id="rId5" Type="http://schemas.openxmlformats.org/officeDocument/2006/relationships/image" Target="../media/image91.jpeg"/><Relationship Id="rId4" Type="http://schemas.openxmlformats.org/officeDocument/2006/relationships/image" Target="../media/image90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7.xml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2.xml"/><Relationship Id="rId7" Type="http://schemas.openxmlformats.org/officeDocument/2006/relationships/image" Target="../media/image96.png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5.jpeg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jpe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3.jpeg"/><Relationship Id="rId5" Type="http://schemas.openxmlformats.org/officeDocument/2006/relationships/chart" Target="../charts/chart19.xml"/><Relationship Id="rId4" Type="http://schemas.openxmlformats.org/officeDocument/2006/relationships/chart" Target="../charts/chart18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4.png"/><Relationship Id="rId4" Type="http://schemas.openxmlformats.org/officeDocument/2006/relationships/hyperlink" Target="http://georgievsk.ru/spb/" TargetMode="Externa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7" Type="http://schemas.openxmlformats.org/officeDocument/2006/relationships/image" Target="../media/image109.jpe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image" Target="../media/image108.png"/><Relationship Id="rId4" Type="http://schemas.openxmlformats.org/officeDocument/2006/relationships/image" Target="../media/image107.jpe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hyperlink" Target="mailto:geofin_90@mail.ru" TargetMode="External"/><Relationship Id="rId2" Type="http://schemas.openxmlformats.org/officeDocument/2006/relationships/hyperlink" Target="mailto:geofin_91@georgievsk.stv.ru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111.png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642918" y="1023910"/>
            <a:ext cx="5643602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extrusionClr>
                <a:srgbClr val="C00000"/>
              </a:extrusionClr>
              <a:contourClr>
                <a:srgbClr val="C00000"/>
              </a:contourClr>
            </a:sp3d>
          </a:bodyPr>
          <a:lstStyle/>
          <a:p>
            <a:pPr algn="ctr"/>
            <a:r>
              <a:rPr lang="ru-RU" sz="6600" b="1" cap="none" spc="0" dirty="0" smtClean="0">
                <a:ln w="11430"/>
                <a:solidFill>
                  <a:schemeClr val="accent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БЮДЖЕТ ДЛЯ</a:t>
            </a:r>
          </a:p>
          <a:p>
            <a:pPr algn="ctr"/>
            <a:r>
              <a:rPr lang="ru-RU" sz="6600" b="1" dirty="0" smtClean="0">
                <a:ln w="11430"/>
                <a:solidFill>
                  <a:schemeClr val="accent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ГРАЖДАН</a:t>
            </a:r>
          </a:p>
          <a:p>
            <a:pPr algn="ctr"/>
            <a:r>
              <a:rPr lang="ru-RU" sz="6600" b="1" cap="none" spc="0" dirty="0" smtClean="0">
                <a:ln w="11430"/>
                <a:solidFill>
                  <a:schemeClr val="accent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НА 2016 ГОД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1480" y="8977341"/>
            <a:ext cx="58579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3399FF"/>
                </a:solidFill>
                <a:latin typeface="Arial Black" pitchFamily="34" charset="0"/>
              </a:rPr>
              <a:t>ГОРОД  ГЕОРГИЕВСК</a:t>
            </a:r>
            <a:endParaRPr lang="ru-RU" sz="3600" b="1" dirty="0">
              <a:solidFill>
                <a:srgbClr val="3399FF"/>
              </a:solidFill>
              <a:latin typeface="Arial Black" pitchFamily="34" charset="0"/>
            </a:endParaRPr>
          </a:p>
        </p:txBody>
      </p:sp>
      <p:pic>
        <p:nvPicPr>
          <p:cNvPr id="5836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9866" y="5095876"/>
            <a:ext cx="6877866" cy="3808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8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8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Багетная рамка 5"/>
          <p:cNvSpPr/>
          <p:nvPr/>
        </p:nvSpPr>
        <p:spPr>
          <a:xfrm>
            <a:off x="928670" y="1095348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СОДЕРЖАНИЕ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92" y="0"/>
            <a:ext cx="2286017" cy="1095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</a:t>
            </a:fld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357166" y="2238356"/>
            <a:ext cx="6072230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Wingdings" pitchFamily="2" charset="2"/>
              <a:buChar char="v"/>
            </a:pPr>
            <a:r>
              <a:rPr lang="ru-RU" sz="1000" dirty="0" smtClean="0"/>
              <a:t>Вступительное слово……………………………………………………………………………………………………………….......…………..………3</a:t>
            </a:r>
          </a:p>
          <a:p>
            <a:pPr algn="just">
              <a:buFont typeface="Wingdings" pitchFamily="2" charset="2"/>
              <a:buChar char="v"/>
            </a:pPr>
            <a:r>
              <a:rPr lang="ru-RU" sz="1000" dirty="0" smtClean="0"/>
              <a:t>Какие основные термины применяются в бюджетном процессе?.....................................................................4</a:t>
            </a:r>
          </a:p>
          <a:p>
            <a:pPr algn="just">
              <a:buFont typeface="Wingdings" pitchFamily="2" charset="2"/>
              <a:buChar char="v"/>
            </a:pPr>
            <a:r>
              <a:rPr lang="ru-RU" sz="1000" dirty="0" smtClean="0"/>
              <a:t>Как выглядит карта градостроительного зонирования города Георгиевска…………………………..………………...…..8</a:t>
            </a:r>
          </a:p>
          <a:p>
            <a:pPr algn="just">
              <a:buFont typeface="Wingdings" pitchFamily="2" charset="2"/>
              <a:buChar char="v"/>
            </a:pPr>
            <a:r>
              <a:rPr lang="ru-RU" sz="1000" dirty="0" smtClean="0"/>
              <a:t>Что такое бюджет?...................................................................................................................................................9</a:t>
            </a:r>
          </a:p>
          <a:p>
            <a:pPr algn="just">
              <a:buFont typeface="Wingdings" pitchFamily="2" charset="2"/>
              <a:buChar char="v"/>
            </a:pPr>
            <a:r>
              <a:rPr lang="ru-RU" sz="1000" dirty="0" smtClean="0"/>
              <a:t>Какие бывают бюджеты?......................................................................................................................................10</a:t>
            </a:r>
          </a:p>
          <a:p>
            <a:pPr algn="just">
              <a:buFont typeface="Wingdings" pitchFamily="2" charset="2"/>
              <a:buChar char="v"/>
            </a:pPr>
            <a:r>
              <a:rPr lang="ru-RU" sz="1000" dirty="0" smtClean="0"/>
              <a:t>Кто является участником бюджетного процесса в городе?...............................................................................10</a:t>
            </a:r>
          </a:p>
          <a:p>
            <a:pPr algn="just">
              <a:buFont typeface="Wingdings" pitchFamily="2" charset="2"/>
              <a:buChar char="v"/>
            </a:pPr>
            <a:r>
              <a:rPr lang="ru-RU" sz="1000" dirty="0" smtClean="0"/>
              <a:t>Каковы основы составления проекта бюджета города?....................................................................................11</a:t>
            </a:r>
          </a:p>
          <a:p>
            <a:pPr algn="just">
              <a:buFont typeface="Wingdings" pitchFamily="2" charset="2"/>
              <a:buChar char="v"/>
            </a:pPr>
            <a:r>
              <a:rPr lang="ru-RU" sz="1000" dirty="0" smtClean="0"/>
              <a:t>Что такое бюджетный процесс, какие стадии он проходит?.............................................................................12</a:t>
            </a:r>
          </a:p>
          <a:p>
            <a:pPr algn="just">
              <a:buFont typeface="Wingdings" pitchFamily="2" charset="2"/>
              <a:buChar char="v"/>
            </a:pPr>
            <a:r>
              <a:rPr lang="ru-RU" sz="1000" dirty="0" smtClean="0"/>
              <a:t>Как гражданин участвует в бюджетном процессе?............................................................................................12</a:t>
            </a:r>
          </a:p>
          <a:p>
            <a:pPr algn="just">
              <a:buFont typeface="Wingdings" pitchFamily="2" charset="2"/>
              <a:buChar char="v"/>
            </a:pPr>
            <a:r>
              <a:rPr lang="ru-RU" sz="1000" dirty="0" smtClean="0"/>
              <a:t>Каковы основные направления бюджетной, налоговой и долговой политики города?......................….......13</a:t>
            </a:r>
          </a:p>
          <a:p>
            <a:pPr algn="just">
              <a:buFont typeface="Wingdings" pitchFamily="2" charset="2"/>
              <a:buChar char="v"/>
            </a:pPr>
            <a:r>
              <a:rPr lang="ru-RU" sz="1000" dirty="0" smtClean="0"/>
              <a:t>Что такое муниципальный долг и как он изменился?........................................................................................15</a:t>
            </a:r>
          </a:p>
          <a:p>
            <a:pPr algn="just">
              <a:buFont typeface="Wingdings" pitchFamily="2" charset="2"/>
              <a:buChar char="v"/>
            </a:pPr>
            <a:r>
              <a:rPr lang="ru-RU" sz="1000" dirty="0" smtClean="0"/>
              <a:t>Основные показатели прогноза социально-экономического развития города………………………………………..…16</a:t>
            </a:r>
          </a:p>
          <a:p>
            <a:pPr algn="just">
              <a:buFont typeface="Wingdings" pitchFamily="2" charset="2"/>
              <a:buChar char="v"/>
            </a:pPr>
            <a:r>
              <a:rPr lang="ru-RU" sz="1000" dirty="0" smtClean="0"/>
              <a:t>С какими основными характеристиками принят  бюджета города на 2016 год?............................................18</a:t>
            </a:r>
          </a:p>
          <a:p>
            <a:pPr>
              <a:buFont typeface="Wingdings" pitchFamily="2" charset="2"/>
              <a:buChar char="v"/>
            </a:pPr>
            <a:r>
              <a:rPr lang="ru-RU" sz="1000" dirty="0" smtClean="0"/>
              <a:t>Как  сопоставляются   подушевые    показатели  доходов  и  расходов  города  Георгиевска в сравнении с городами Ставропольского края………………………………………………………………………………………………………………………..18</a:t>
            </a:r>
          </a:p>
          <a:p>
            <a:pPr algn="just">
              <a:buFont typeface="Wingdings" pitchFamily="2" charset="2"/>
              <a:buChar char="v"/>
            </a:pPr>
            <a:r>
              <a:rPr lang="ru-RU" sz="1000" dirty="0" smtClean="0"/>
              <a:t>С какими параметрами принят бюджет города Георгиевска на 2016 год?.………………………………….……..………19</a:t>
            </a:r>
          </a:p>
          <a:p>
            <a:pPr algn="just">
              <a:buFont typeface="Wingdings" pitchFamily="2" charset="2"/>
              <a:buChar char="v"/>
            </a:pPr>
            <a:r>
              <a:rPr lang="ru-RU" sz="1000" dirty="0" smtClean="0"/>
              <a:t>Из чего складываются доходы бюджета города Георгиевска?.......……..…….………...……………………………………..20</a:t>
            </a:r>
          </a:p>
          <a:p>
            <a:pPr algn="just">
              <a:buFont typeface="Wingdings" pitchFamily="2" charset="2"/>
              <a:buChar char="v"/>
            </a:pPr>
            <a:r>
              <a:rPr lang="ru-RU" sz="1000" dirty="0" smtClean="0"/>
              <a:t>Какие  виды  налоговых  доходов  поступят в  бюджет города Георгиевска в 2016году?..............................21</a:t>
            </a:r>
          </a:p>
          <a:p>
            <a:pPr algn="just">
              <a:buFont typeface="Wingdings" pitchFamily="2" charset="2"/>
              <a:buChar char="v"/>
            </a:pPr>
            <a:r>
              <a:rPr lang="ru-RU" sz="1000" dirty="0" smtClean="0"/>
              <a:t>Какие налоги уплачивают жители города Георгиевска в городской бюджет?................................................22</a:t>
            </a:r>
          </a:p>
          <a:p>
            <a:pPr algn="just">
              <a:buFont typeface="Wingdings" pitchFamily="2" charset="2"/>
              <a:buChar char="v"/>
            </a:pPr>
            <a:r>
              <a:rPr lang="ru-RU" sz="1000" dirty="0" smtClean="0"/>
              <a:t>Какие  мероприятия  проводятся  в  городе  в  целях  пополнения доходной части бюджета?  Динамика доходов бюджета города Георгиевска в 2014-2016 годах (удельный вес, %)……………………………......................22</a:t>
            </a:r>
          </a:p>
          <a:p>
            <a:pPr algn="just">
              <a:buFont typeface="Wingdings" pitchFamily="2" charset="2"/>
              <a:buChar char="v"/>
            </a:pPr>
            <a:r>
              <a:rPr lang="ru-RU" sz="1000" dirty="0" smtClean="0"/>
              <a:t>Безвозмездные поступления из бюджетов других уровней: дотации, субвенции, субсидии – что это такое?..........................................................................................................................................................................25</a:t>
            </a:r>
          </a:p>
          <a:p>
            <a:pPr algn="just">
              <a:buFont typeface="Wingdings" pitchFamily="2" charset="2"/>
              <a:buChar char="v"/>
            </a:pPr>
            <a:r>
              <a:rPr lang="ru-RU" sz="1000" dirty="0" smtClean="0"/>
              <a:t>Доходы……………………………………………………………………………………………………………………………………………………………..26</a:t>
            </a:r>
          </a:p>
          <a:p>
            <a:pPr algn="just">
              <a:buFont typeface="Wingdings" pitchFamily="2" charset="2"/>
              <a:buChar char="v"/>
            </a:pPr>
            <a:r>
              <a:rPr lang="ru-RU" sz="1000" dirty="0" smtClean="0"/>
              <a:t>На  основе  каких  общих  подходов  формировалась  расходная  часть   бюджета города на 2016 год?...28</a:t>
            </a:r>
          </a:p>
          <a:p>
            <a:pPr algn="just">
              <a:buFont typeface="Wingdings" pitchFamily="2" charset="2"/>
              <a:buChar char="v"/>
            </a:pPr>
            <a:r>
              <a:rPr lang="ru-RU" sz="1000" dirty="0" smtClean="0"/>
              <a:t>Как  группируются  расходы  бюджета  города по экономическому содержанию в 2016 году?...................29</a:t>
            </a:r>
          </a:p>
          <a:p>
            <a:pPr algn="just">
              <a:buFont typeface="Wingdings" pitchFamily="2" charset="2"/>
              <a:buChar char="v"/>
            </a:pPr>
            <a:r>
              <a:rPr lang="ru-RU" sz="1000" dirty="0" smtClean="0"/>
              <a:t>Как складывается функциональная структура расходов бюджета города?.....................................................30</a:t>
            </a:r>
          </a:p>
          <a:p>
            <a:pPr algn="just">
              <a:buFont typeface="Wingdings" pitchFamily="2" charset="2"/>
              <a:buChar char="v"/>
            </a:pPr>
            <a:r>
              <a:rPr lang="ru-RU" sz="1000" dirty="0" smtClean="0"/>
              <a:t>Что такое расходные обязательства?...................................................................................................................31</a:t>
            </a:r>
          </a:p>
          <a:p>
            <a:pPr algn="just">
              <a:buFont typeface="Wingdings" pitchFamily="2" charset="2"/>
              <a:buChar char="v"/>
            </a:pPr>
            <a:r>
              <a:rPr lang="ru-RU" sz="1000" dirty="0" smtClean="0"/>
              <a:t>Какие публично-нормативные обязательства предусмотрены в бюджете 2016 года?.................................32</a:t>
            </a:r>
          </a:p>
          <a:p>
            <a:pPr algn="just">
              <a:buFont typeface="Wingdings" pitchFamily="2" charset="2"/>
              <a:buChar char="v"/>
            </a:pPr>
            <a:r>
              <a:rPr lang="ru-RU" sz="1000" dirty="0" smtClean="0">
                <a:cs typeface="Arial" charset="0"/>
              </a:rPr>
              <a:t>Как реализуются «майские Указы» Президента РФ?…………………………………………………………….…….………………..33</a:t>
            </a:r>
          </a:p>
          <a:p>
            <a:pPr algn="just">
              <a:buFont typeface="Wingdings" pitchFamily="2" charset="2"/>
              <a:buChar char="v"/>
            </a:pPr>
            <a:r>
              <a:rPr lang="ru-RU" sz="1000" dirty="0" smtClean="0"/>
              <a:t>Что такое программно-целевой метод бюджетирования?...............................................................................34</a:t>
            </a:r>
          </a:p>
          <a:p>
            <a:pPr algn="just">
              <a:buFont typeface="Wingdings" pitchFamily="2" charset="2"/>
              <a:buChar char="v"/>
            </a:pPr>
            <a:r>
              <a:rPr lang="ru-RU" sz="1000" dirty="0" smtClean="0">
                <a:cs typeface="Arial" charset="0"/>
              </a:rPr>
              <a:t>Какие     основные     социально    направленные     муниципальные     программы реализуются в городе в 2016 году?..................................................................................................................................................................36 </a:t>
            </a:r>
            <a:endParaRPr lang="ru-RU" sz="1000" dirty="0" smtClean="0"/>
          </a:p>
          <a:p>
            <a:pPr algn="just"/>
            <a:r>
              <a:rPr lang="ru-RU" sz="1000" dirty="0" smtClean="0"/>
              <a:t>               *Муниципальная    программа    города    Георгиевска      «Развитие    образования    и   молодежной  </a:t>
            </a:r>
          </a:p>
          <a:p>
            <a:pPr algn="just"/>
            <a:r>
              <a:rPr lang="ru-RU" sz="1000" dirty="0" smtClean="0"/>
              <a:t>               политики»……………………………………………………………………………………………………………………………………….…..…36</a:t>
            </a:r>
          </a:p>
          <a:p>
            <a:pPr algn="just"/>
            <a:r>
              <a:rPr lang="ru-RU" sz="1000" dirty="0" smtClean="0"/>
              <a:t>               *Муниципальная программа города Георгиевска «Развитие культуры и спорта»...............................41</a:t>
            </a:r>
          </a:p>
          <a:p>
            <a:pPr algn="just"/>
            <a:r>
              <a:rPr lang="ru-RU" sz="1000" dirty="0" smtClean="0"/>
              <a:t>               *Муниципальная    программа    города    Георгиевска    «Социальная поддержка граждан»….….….44</a:t>
            </a:r>
          </a:p>
          <a:p>
            <a:pPr algn="just"/>
            <a:r>
              <a:rPr lang="ru-RU" sz="1000" dirty="0" smtClean="0"/>
              <a:t>               *Муниципальная  программа  города  Георгиевска  «Развитие  жилищно-коммунального  хозяйства,</a:t>
            </a:r>
          </a:p>
          <a:p>
            <a:pPr algn="just"/>
            <a:r>
              <a:rPr lang="ru-RU" sz="1000" dirty="0" smtClean="0"/>
              <a:t>               защита населения и территории от чрезвычайных ситуаций»………………………………………………..……….…49</a:t>
            </a:r>
          </a:p>
          <a:p>
            <a:pPr algn="just"/>
            <a:r>
              <a:rPr lang="ru-RU" sz="1000" dirty="0" smtClean="0"/>
              <a:t>               *Муниципальная    программа    города    Георгиевска     «Обеспечение    безопасности    дорожного</a:t>
            </a:r>
          </a:p>
          <a:p>
            <a:pPr algn="just"/>
            <a:r>
              <a:rPr lang="ru-RU" sz="1000" dirty="0" smtClean="0"/>
              <a:t>               движения»…………………………………………………………………………………………….……………………………………….……...54</a:t>
            </a:r>
          </a:p>
          <a:p>
            <a:pPr algn="just">
              <a:buFont typeface="Wingdings" pitchFamily="2" charset="2"/>
              <a:buChar char="v"/>
            </a:pPr>
            <a:r>
              <a:rPr lang="ru-RU" sz="1000" dirty="0" smtClean="0"/>
              <a:t>Какие приоритетные национальные проекты реализуются в городе Георгиевске?......................................57</a:t>
            </a:r>
          </a:p>
          <a:p>
            <a:pPr algn="just">
              <a:buFont typeface="Wingdings" pitchFamily="2" charset="2"/>
              <a:buChar char="v"/>
            </a:pPr>
            <a:r>
              <a:rPr lang="ru-RU" sz="1000" dirty="0" smtClean="0"/>
              <a:t>Как в городе осуществляется поддержка начинающих субъектов малого предпринимательства?............59</a:t>
            </a:r>
          </a:p>
          <a:p>
            <a:pPr algn="just">
              <a:buFont typeface="Wingdings" pitchFamily="2" charset="2"/>
              <a:buChar char="v"/>
            </a:pPr>
            <a:r>
              <a:rPr lang="ru-RU" sz="1000" dirty="0" smtClean="0"/>
              <a:t>Какие мероприятия проводятся в городе для повышения бюджетной грамотности населения?..….…….…61</a:t>
            </a:r>
          </a:p>
          <a:p>
            <a:pPr algn="just">
              <a:buFont typeface="Wingdings" pitchFamily="2" charset="2"/>
              <a:buChar char="v"/>
            </a:pPr>
            <a:r>
              <a:rPr lang="ru-RU" sz="1000" dirty="0" smtClean="0"/>
              <a:t>Какое место  занимает город Георгиевск среди муниципальных образований Ставропольского края?...........................................................................................................................................................................62</a:t>
            </a:r>
          </a:p>
          <a:p>
            <a:pPr algn="just">
              <a:buFont typeface="Wingdings" pitchFamily="2" charset="2"/>
              <a:buChar char="v"/>
            </a:pPr>
            <a:r>
              <a:rPr lang="ru-RU" sz="1000" dirty="0" smtClean="0"/>
              <a:t>Контактная информация……………………………………………………………………………….…………………………………….………….63</a:t>
            </a:r>
            <a:endParaRPr lang="ru-RU" sz="1000" dirty="0"/>
          </a:p>
        </p:txBody>
      </p:sp>
    </p:spTree>
  </p:cSld>
  <p:clrMapOvr>
    <a:masterClrMapping/>
  </p:clrMapOvr>
  <p:transition advTm="10000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georgievsk.ru/first_pers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8" y="1309663"/>
            <a:ext cx="1190633" cy="1428759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428868" y="2166918"/>
            <a:ext cx="34089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/>
              <a:t>главы администрации города Георгиевска</a:t>
            </a:r>
          </a:p>
          <a:p>
            <a:pPr algn="ctr"/>
            <a:r>
              <a:rPr lang="ru-RU" sz="1400" dirty="0" smtClean="0"/>
              <a:t>Е.И. Моисеева  </a:t>
            </a:r>
            <a:endParaRPr lang="ru-RU" sz="1400" dirty="0"/>
          </a:p>
        </p:txBody>
      </p:sp>
      <p:sp>
        <p:nvSpPr>
          <p:cNvPr id="7" name="TextBox 6"/>
          <p:cNvSpPr txBox="1"/>
          <p:nvPr/>
        </p:nvSpPr>
        <p:spPr>
          <a:xfrm>
            <a:off x="1428737" y="2863438"/>
            <a:ext cx="48802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Уважаемые жители и гости города Георгиевска!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445541" y="3327786"/>
            <a:ext cx="6126731" cy="5216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 smtClean="0"/>
              <a:t>          </a:t>
            </a:r>
            <a:r>
              <a:rPr lang="ru-RU" sz="1100" dirty="0" smtClean="0"/>
              <a:t>Руководствуясь основными принципами представления информации о бюджете, мы провели большую работу, результатом этой работы стало создание нового раздела на официальном сайте города Георгиевска -  «Открытый бюджет для граждан» (</a:t>
            </a:r>
            <a:r>
              <a:rPr lang="en-US" sz="1100" dirty="0" smtClean="0">
                <a:hlinkClick r:id="rId4"/>
              </a:rPr>
              <a:t>http://georgievsk.ru/open_budjet/</a:t>
            </a:r>
            <a:r>
              <a:rPr lang="ru-RU" sz="1100" dirty="0" smtClean="0"/>
              <a:t>) </a:t>
            </a:r>
          </a:p>
          <a:p>
            <a:pPr algn="just"/>
            <a:r>
              <a:rPr lang="ru-RU" sz="1100" dirty="0" smtClean="0"/>
              <a:t>и разработка информационной брошюры в вопросах и ответах.</a:t>
            </a:r>
          </a:p>
          <a:p>
            <a:pPr algn="just"/>
            <a:r>
              <a:rPr lang="ru-RU" sz="1100" dirty="0" smtClean="0"/>
              <a:t>         </a:t>
            </a:r>
          </a:p>
          <a:p>
            <a:pPr algn="just"/>
            <a:r>
              <a:rPr lang="ru-RU" sz="1100" dirty="0" smtClean="0"/>
              <a:t> В данной брошюре используются матричные </a:t>
            </a:r>
            <a:r>
              <a:rPr lang="en-US" sz="1100" dirty="0" smtClean="0"/>
              <a:t>QR</a:t>
            </a:r>
            <a:r>
              <a:rPr lang="ru-RU" sz="1100" dirty="0" smtClean="0"/>
              <a:t>-коды,</a:t>
            </a:r>
          </a:p>
          <a:p>
            <a:pPr algn="just"/>
            <a:r>
              <a:rPr lang="ru-RU" sz="1100" dirty="0" smtClean="0"/>
              <a:t>которые позволят с помощью мобильных приложений перейти на  нужную страницу сайта «Открытый бюджет для граждан».</a:t>
            </a:r>
          </a:p>
          <a:p>
            <a:pPr algn="just"/>
            <a:r>
              <a:rPr lang="ru-RU" sz="1100" dirty="0" smtClean="0"/>
              <a:t>           Представленная информация поможет Вам узнать, как формируется главный финансовый документ города. Одной из приоритетных задач, поставленных Президентом Российской Федерации, является обеспечение прозрачности и открытости бюджета и бюджетного процесса для каждого жителя города. </a:t>
            </a:r>
          </a:p>
          <a:p>
            <a:pPr algn="just"/>
            <a:r>
              <a:rPr lang="ru-RU" sz="1100" dirty="0" smtClean="0"/>
              <a:t>         Бюджет  играет   центральную   роль   в   экономике   города  и   решении   различных  проблем  в его   развитии.   Внимательное   изучение   бюджета   дает  представление   о   намерениях  власти,   ее политике,  распределении   финансовых   ресурсов.  Благодаря   анализу   бюджета  можно установить, как  распределяются  денежные  средства,  расходуются ли они по назначению.  Контроль за местным бюджетом  особенно  уместен,  если  иметь  в  виду,  что он  формируется  за  счет  средств  граждан  и организаций  в  виде  налогов,  различных  сборов  и  пошлин.  Проверка фактического  использования бюджетных   средств  -  закономерный   и   обязательный  процесс,  особенно   в  условиях   недостатка имеющихся  резервов.  Именно  поэтому  пришло  время  для  опубликования  простого  и   доступного для   каждого   гражданина   анализа  бюджета   и   бюджетного процесса.   Мы   надеемся,  что данная брошюра послужит обеспечению роста интереса граждан к вопросам использования бюджета. Ведь только при наличии  у граждан чувства собственной причастности к бюджетному процессу и возможности высказать свое мнение, можно рассчитывать на то,  что население будет добросовестно участвовать как в формировании бюджета, так и его исполнении.</a:t>
            </a:r>
          </a:p>
          <a:p>
            <a:pPr algn="just"/>
            <a:r>
              <a:rPr lang="ru-RU" sz="1100" dirty="0" smtClean="0"/>
              <a:t>          Для нас важно и ценно мнение каждого жителя города Георгиевска.</a:t>
            </a:r>
          </a:p>
          <a:p>
            <a:pPr algn="just"/>
            <a:endParaRPr lang="ru-RU" sz="1100" dirty="0" smtClean="0"/>
          </a:p>
          <a:p>
            <a:pPr algn="just"/>
            <a:r>
              <a:rPr lang="ru-RU" sz="1100" dirty="0" smtClean="0"/>
              <a:t>          </a:t>
            </a:r>
            <a:endParaRPr lang="ru-RU" sz="1100" dirty="0"/>
          </a:p>
        </p:txBody>
      </p:sp>
      <p:sp>
        <p:nvSpPr>
          <p:cNvPr id="10" name="TextBox 9"/>
          <p:cNvSpPr txBox="1"/>
          <p:nvPr/>
        </p:nvSpPr>
        <p:spPr>
          <a:xfrm>
            <a:off x="4714884" y="8453462"/>
            <a:ext cx="1643720" cy="12311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/>
              <a:t>С уважением,</a:t>
            </a:r>
          </a:p>
          <a:p>
            <a:r>
              <a:rPr lang="ru-RU" sz="1200" dirty="0" smtClean="0"/>
              <a:t>глава администрации </a:t>
            </a:r>
          </a:p>
          <a:p>
            <a:r>
              <a:rPr lang="ru-RU" sz="1200" dirty="0" smtClean="0"/>
              <a:t>города Георгиевска</a:t>
            </a:r>
          </a:p>
          <a:p>
            <a:r>
              <a:rPr lang="ru-RU" sz="1200" dirty="0" smtClean="0"/>
              <a:t>Ставропольского края</a:t>
            </a:r>
          </a:p>
          <a:p>
            <a:r>
              <a:rPr lang="ru-RU" sz="1200" dirty="0" smtClean="0"/>
              <a:t>Е.И. Моисеев  </a:t>
            </a:r>
          </a:p>
          <a:p>
            <a:endParaRPr lang="ru-RU" sz="1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4884" y="3952868"/>
            <a:ext cx="500066" cy="54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Лента лицом вверх 12"/>
          <p:cNvSpPr/>
          <p:nvPr/>
        </p:nvSpPr>
        <p:spPr>
          <a:xfrm>
            <a:off x="1857340" y="1166786"/>
            <a:ext cx="4572056" cy="928694"/>
          </a:xfrm>
          <a:prstGeom prst="ribbon2">
            <a:avLst>
              <a:gd name="adj1" fmla="val 16667"/>
              <a:gd name="adj2" fmla="val 62083"/>
            </a:avLst>
          </a:prstGeom>
          <a:solidFill>
            <a:srgbClr val="CCFFCC">
              <a:alpha val="6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ВСТУПИТЕЛЬНОЕ СЛОВО</a:t>
            </a:r>
            <a:endParaRPr lang="ru-RU" sz="14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0702" y="7953396"/>
            <a:ext cx="500066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28868" y="0"/>
            <a:ext cx="2286017" cy="1166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TextBox 13"/>
          <p:cNvSpPr txBox="1"/>
          <p:nvPr/>
        </p:nvSpPr>
        <p:spPr>
          <a:xfrm>
            <a:off x="5929330" y="166654"/>
            <a:ext cx="2857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50000"/>
                  </a:schemeClr>
                </a:solidFill>
              </a:rPr>
              <a:t>3</a:t>
            </a:r>
            <a:endParaRPr lang="ru-RU" sz="12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advTm="10000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Багетная рамка 5"/>
          <p:cNvSpPr/>
          <p:nvPr/>
        </p:nvSpPr>
        <p:spPr>
          <a:xfrm>
            <a:off x="692696" y="1064568"/>
            <a:ext cx="5286412" cy="928694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КАКИЕ ОСНОВНЫЕ ТЕРМИНЫ ПРИМЕНЯЮТСЯ В БЮДЖЕТНОМ ПРОЦЕССЕ?</a:t>
            </a:r>
            <a:endParaRPr lang="ru-RU" sz="16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92" y="0"/>
            <a:ext cx="2286017" cy="1095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</a:t>
            </a:fld>
            <a:endParaRPr lang="ru-RU" dirty="0"/>
          </a:p>
        </p:txBody>
      </p:sp>
      <p:pic>
        <p:nvPicPr>
          <p:cNvPr id="52225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30" y="1309662"/>
            <a:ext cx="450819" cy="450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рямоугольник 6"/>
          <p:cNvSpPr/>
          <p:nvPr/>
        </p:nvSpPr>
        <p:spPr>
          <a:xfrm>
            <a:off x="428604" y="4167182"/>
            <a:ext cx="5786478" cy="707886"/>
          </a:xfrm>
          <a:prstGeom prst="rect">
            <a:avLst/>
          </a:prstGeom>
          <a:ln>
            <a:solidFill>
              <a:srgbClr val="00CC00"/>
            </a:solidFill>
          </a:ln>
        </p:spPr>
        <p:txBody>
          <a:bodyPr wrap="square">
            <a:spAutoFit/>
          </a:bodyPr>
          <a:lstStyle/>
          <a:p>
            <a:pPr marL="180975" indent="-180975" algn="just"/>
            <a:r>
              <a:rPr lang="ru-RU" sz="1000" b="1" u="sng" dirty="0" smtClean="0">
                <a:solidFill>
                  <a:srgbClr val="0033CC"/>
                </a:solidFill>
              </a:rPr>
              <a:t>Бюджет муниципального образования (бюджет города)</a:t>
            </a:r>
            <a:endParaRPr lang="ru-RU" sz="1000" u="sng" dirty="0" smtClean="0">
              <a:solidFill>
                <a:srgbClr val="0033CC"/>
              </a:solidFill>
            </a:endParaRPr>
          </a:p>
          <a:p>
            <a:pPr algn="just">
              <a:buAutoNum type="arabicPeriod"/>
            </a:pPr>
            <a:r>
              <a:rPr lang="ru-RU" sz="1000" dirty="0" smtClean="0"/>
              <a:t>Фонд денежных средств, предназначенный для финансирования функций, отнесенных к предметам ведения местного самоуправления. 2. Основной финансовый документ муниципального образования на текущий финансовый год и плановый период, принимаемый представительным органом города.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28604" y="4953000"/>
            <a:ext cx="5786478" cy="707886"/>
          </a:xfrm>
          <a:prstGeom prst="rect">
            <a:avLst/>
          </a:prstGeom>
          <a:ln>
            <a:solidFill>
              <a:srgbClr val="00CC00"/>
            </a:solidFill>
          </a:ln>
        </p:spPr>
        <p:txBody>
          <a:bodyPr wrap="square">
            <a:spAutoFit/>
          </a:bodyPr>
          <a:lstStyle/>
          <a:p>
            <a:pPr marL="180975" indent="-180975" algn="just"/>
            <a:r>
              <a:rPr lang="ru-RU" sz="1000" b="1" u="sng" dirty="0" smtClean="0">
                <a:solidFill>
                  <a:srgbClr val="0033CC"/>
                </a:solidFill>
              </a:rPr>
              <a:t>Бюджет муниципального образования (местный бюджет )</a:t>
            </a:r>
            <a:endParaRPr lang="ru-RU" sz="1000" u="sng" dirty="0" smtClean="0">
              <a:solidFill>
                <a:srgbClr val="0033CC"/>
              </a:solidFill>
            </a:endParaRPr>
          </a:p>
          <a:p>
            <a:pPr algn="just">
              <a:buAutoNum type="arabicPeriod"/>
            </a:pPr>
            <a:r>
              <a:rPr lang="ru-RU" sz="1000" dirty="0" smtClean="0"/>
              <a:t>Фонд денежных средств, сформированный за счет собственных средств муниципального образования (налоговые, неналоговые доходы, дотация), предназначенный для финансирования функций, отнесенных к предметам ведения.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28604" y="3595678"/>
            <a:ext cx="5786478" cy="500066"/>
          </a:xfrm>
          <a:prstGeom prst="rect">
            <a:avLst/>
          </a:prstGeom>
          <a:noFill/>
          <a:ln>
            <a:solidFill>
              <a:srgbClr val="00CC00"/>
            </a:solidFill>
          </a:ln>
        </p:spPr>
        <p:txBody>
          <a:bodyPr wrap="none" rtlCol="0">
            <a:noAutofit/>
          </a:bodyPr>
          <a:lstStyle/>
          <a:p>
            <a:r>
              <a:rPr lang="ru-RU" sz="1000" b="1" u="sng" dirty="0" err="1" smtClean="0">
                <a:solidFill>
                  <a:srgbClr val="0033CC"/>
                </a:solidFill>
              </a:rPr>
              <a:t>Бюдже́т</a:t>
            </a:r>
            <a:r>
              <a:rPr lang="ru-RU" sz="1000" b="1" u="sng" dirty="0" smtClean="0">
                <a:solidFill>
                  <a:srgbClr val="0033CC"/>
                </a:solidFill>
              </a:rPr>
              <a:t>  </a:t>
            </a:r>
            <a:r>
              <a:rPr lang="ru-RU" sz="1000" dirty="0" smtClean="0"/>
              <a:t>(от старонормандского </a:t>
            </a:r>
            <a:r>
              <a:rPr lang="en-US" sz="1000" dirty="0" smtClean="0"/>
              <a:t>bougette </a:t>
            </a:r>
            <a:r>
              <a:rPr lang="ru-RU" sz="1000" dirty="0" smtClean="0"/>
              <a:t>– кошель, сумка, кожаный мешок) – форма образования и </a:t>
            </a:r>
          </a:p>
          <a:p>
            <a:r>
              <a:rPr lang="ru-RU" sz="1000" dirty="0" smtClean="0"/>
              <a:t>расходования денежных средств,  предназначенных для  финансового обеспечения задач и функций </a:t>
            </a:r>
          </a:p>
          <a:p>
            <a:r>
              <a:rPr lang="ru-RU" sz="1000" dirty="0" smtClean="0"/>
              <a:t>государства и местного самоуправления.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8604" y="2452670"/>
            <a:ext cx="5786478" cy="400110"/>
          </a:xfrm>
          <a:prstGeom prst="rect">
            <a:avLst/>
          </a:prstGeom>
          <a:noFill/>
          <a:ln>
            <a:solidFill>
              <a:srgbClr val="00CC00"/>
            </a:solidFill>
          </a:ln>
        </p:spPr>
        <p:txBody>
          <a:bodyPr wrap="square" rtlCol="0">
            <a:spAutoFit/>
          </a:bodyPr>
          <a:lstStyle/>
          <a:p>
            <a:r>
              <a:rPr lang="ru-RU" sz="1000" b="1" u="sng" dirty="0" smtClean="0">
                <a:solidFill>
                  <a:srgbClr val="0000FF"/>
                </a:solidFill>
              </a:rPr>
              <a:t>«Баланс» </a:t>
            </a:r>
            <a:r>
              <a:rPr lang="ru-RU" sz="1000" dirty="0" smtClean="0"/>
              <a:t>– французское слово. Оно означает весы. Р=Д  бюджет сбалансирован. Р больше Д – бюджет имеет дефицит. Д больше Р – бюджет избыточный, бездефицитный. Р – расходы. Д – доходы.</a:t>
            </a:r>
            <a:endParaRPr lang="ru-RU" sz="10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428604" y="5738818"/>
            <a:ext cx="5786478" cy="338554"/>
          </a:xfrm>
          <a:prstGeom prst="rect">
            <a:avLst/>
          </a:prstGeom>
          <a:ln>
            <a:solidFill>
              <a:srgbClr val="00CC00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80000"/>
              </a:lnSpc>
            </a:pPr>
            <a:r>
              <a:rPr lang="ru-RU" sz="1000" b="1" u="sng" dirty="0" smtClean="0">
                <a:solidFill>
                  <a:srgbClr val="0033CC"/>
                </a:solidFill>
              </a:rPr>
              <a:t>Бюджетный процесс </a:t>
            </a:r>
            <a:r>
              <a:rPr lang="ru-RU" sz="1000" dirty="0" smtClean="0"/>
              <a:t>представляет собой деятельность по составлению  проекта  бюджета,  его рассмотрению,  утверждению, исполнению, составлению отчета об исполнении и его утверждению.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428604" y="6167446"/>
            <a:ext cx="5786478" cy="707886"/>
          </a:xfrm>
          <a:prstGeom prst="rect">
            <a:avLst/>
          </a:prstGeom>
          <a:ln>
            <a:solidFill>
              <a:srgbClr val="00CC00"/>
            </a:solidFill>
          </a:ln>
        </p:spPr>
        <p:txBody>
          <a:bodyPr wrap="square">
            <a:spAutoFit/>
          </a:bodyPr>
          <a:lstStyle/>
          <a:p>
            <a:r>
              <a:rPr lang="ru-RU" sz="1000" b="1" u="sng" dirty="0" smtClean="0">
                <a:solidFill>
                  <a:srgbClr val="0033CC"/>
                </a:solidFill>
              </a:rPr>
              <a:t>Бюджетные полномочия </a:t>
            </a:r>
            <a:r>
              <a:rPr lang="ru-RU" sz="1000" dirty="0" smtClean="0"/>
              <a:t>- установленные БК РФ и принятыми в соответствии с ним правовыми актами, регулирующими бюджетные правоотношения, права и обязанности органов государственной власти (органов местного самоуправления) и иных участников бюджетного процесса по регулированию бюджетных правоотношений, организации и осуществлению бюджетного процесса.</a:t>
            </a:r>
            <a:endParaRPr lang="ru-RU" sz="1000" dirty="0"/>
          </a:p>
        </p:txBody>
      </p:sp>
      <p:sp>
        <p:nvSpPr>
          <p:cNvPr id="16" name="TextBox 15"/>
          <p:cNvSpPr txBox="1"/>
          <p:nvPr/>
        </p:nvSpPr>
        <p:spPr>
          <a:xfrm>
            <a:off x="428604" y="6953264"/>
            <a:ext cx="5786478" cy="1015663"/>
          </a:xfrm>
          <a:prstGeom prst="rect">
            <a:avLst/>
          </a:prstGeom>
          <a:noFill/>
          <a:ln>
            <a:solidFill>
              <a:srgbClr val="00CC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sz="1000" b="1" u="sng" dirty="0" smtClean="0">
                <a:solidFill>
                  <a:srgbClr val="0033CC"/>
                </a:solidFill>
              </a:rPr>
              <a:t>Бюджетная политика </a:t>
            </a:r>
            <a:r>
              <a:rPr lang="ru-RU" sz="1000" dirty="0" smtClean="0"/>
              <a:t>- это часть финансовой политики, проводимой государством. Она определяет принципы организации отношений в области финансов при формировании доходов бюджетов, осуществления их расходов, проведении межбюджетных отношений. Данная политика влияет на пропорции и размеры финансовых ресурсов, централизуемых государством, определяет структуру расходов и перспективы применения бюджетных средств в целях развития экономики страны. 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428604" y="2952736"/>
            <a:ext cx="5786478" cy="553998"/>
          </a:xfrm>
          <a:prstGeom prst="rect">
            <a:avLst/>
          </a:prstGeom>
          <a:ln>
            <a:solidFill>
              <a:srgbClr val="00CC00"/>
            </a:solidFill>
          </a:ln>
        </p:spPr>
        <p:txBody>
          <a:bodyPr wrap="square">
            <a:spAutoFit/>
          </a:bodyPr>
          <a:lstStyle/>
          <a:p>
            <a:r>
              <a:rPr lang="ru-RU" sz="1000" b="1" u="sng" dirty="0" smtClean="0">
                <a:solidFill>
                  <a:srgbClr val="0000FF"/>
                </a:solidFill>
              </a:rPr>
              <a:t>Безвозмездные поступления </a:t>
            </a:r>
            <a:r>
              <a:rPr lang="ru-RU" sz="1000" dirty="0" smtClean="0"/>
              <a:t>- добровольные и безвозмездные поступления денежных средств от юридических и физических лиц, от других уровней государственного управления (из бюджетов одного уровня в другой).</a:t>
            </a:r>
            <a:endParaRPr lang="ru-RU" sz="1000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28604" y="8096272"/>
            <a:ext cx="5786478" cy="1169551"/>
          </a:xfrm>
          <a:prstGeom prst="rect">
            <a:avLst/>
          </a:prstGeom>
          <a:ln>
            <a:solidFill>
              <a:srgbClr val="00CC00"/>
            </a:solidFill>
          </a:ln>
        </p:spPr>
        <p:txBody>
          <a:bodyPr wrap="square">
            <a:spAutoFit/>
          </a:bodyPr>
          <a:lstStyle/>
          <a:p>
            <a:r>
              <a:rPr lang="ru-RU" sz="1000" b="1" u="sng" dirty="0" smtClean="0">
                <a:solidFill>
                  <a:srgbClr val="0033CC"/>
                </a:solidFill>
              </a:rPr>
              <a:t>Бюджетная система РФ</a:t>
            </a:r>
            <a:r>
              <a:rPr lang="ru-RU" sz="1000" b="1" i="1" dirty="0" smtClean="0"/>
              <a:t> </a:t>
            </a:r>
            <a:r>
              <a:rPr lang="ru-RU" sz="1000" dirty="0" smtClean="0"/>
              <a:t>- совокупность бюджетов всех уровней и государственных внебюджетных фондов, основанная на экономических отношениях и государственном устройстве РФ, регулируемая нормами права. Она состоит из бюджетов трех уровней:</a:t>
            </a:r>
          </a:p>
          <a:p>
            <a:r>
              <a:rPr lang="ru-RU" sz="1000" dirty="0" smtClean="0"/>
              <a:t>- I уровень - федеральный бюджет и бюджеты государственных внебюджетных фондов;</a:t>
            </a:r>
            <a:br>
              <a:rPr lang="ru-RU" sz="1000" dirty="0" smtClean="0"/>
            </a:br>
            <a:r>
              <a:rPr lang="ru-RU" sz="1000" dirty="0" smtClean="0"/>
              <a:t>- II уровень - бюджеты субъектов РФ и бюджеты территориальных государственных внебюджетных фондов;</a:t>
            </a:r>
            <a:br>
              <a:rPr lang="ru-RU" sz="1000" dirty="0" smtClean="0"/>
            </a:br>
            <a:r>
              <a:rPr lang="ru-RU" sz="1000" dirty="0" smtClean="0"/>
              <a:t>- III уровень - местные бюджеты.</a:t>
            </a:r>
            <a:endParaRPr lang="ru-RU" sz="1000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2857496" y="1881166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Б</a:t>
            </a:r>
            <a:endParaRPr lang="ru-RU" sz="4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28604" y="9382156"/>
            <a:ext cx="5786478" cy="246221"/>
          </a:xfrm>
          <a:prstGeom prst="rect">
            <a:avLst/>
          </a:prstGeom>
          <a:ln>
            <a:solidFill>
              <a:srgbClr val="00CC00"/>
            </a:solidFill>
          </a:ln>
        </p:spPr>
        <p:txBody>
          <a:bodyPr wrap="square">
            <a:spAutoFit/>
          </a:bodyPr>
          <a:lstStyle/>
          <a:p>
            <a:r>
              <a:rPr lang="ru-RU" sz="1000" b="1" u="sng" dirty="0" smtClean="0">
                <a:solidFill>
                  <a:srgbClr val="0033CC"/>
                </a:solidFill>
              </a:rPr>
              <a:t>Бюджетное устройство</a:t>
            </a:r>
            <a:r>
              <a:rPr lang="ru-RU" sz="1000" b="1" i="1" dirty="0" smtClean="0"/>
              <a:t> </a:t>
            </a:r>
            <a:r>
              <a:rPr lang="ru-RU" sz="1000" dirty="0" smtClean="0"/>
              <a:t>- это структура и принципы построения бюджетной системы.</a:t>
            </a:r>
          </a:p>
        </p:txBody>
      </p:sp>
    </p:spTree>
  </p:cSld>
  <p:clrMapOvr>
    <a:masterClrMapping/>
  </p:clrMapOvr>
  <p:transition advTm="10000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92" y="0"/>
            <a:ext cx="2286017" cy="1095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</a:t>
            </a:fld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85794" y="1738290"/>
            <a:ext cx="5764084" cy="4093428"/>
          </a:xfrm>
          <a:prstGeom prst="rect">
            <a:avLst/>
          </a:prstGeom>
          <a:ln>
            <a:solidFill>
              <a:srgbClr val="00CC00"/>
            </a:solidFill>
          </a:ln>
        </p:spPr>
        <p:txBody>
          <a:bodyPr wrap="square">
            <a:spAutoFit/>
          </a:bodyPr>
          <a:lstStyle/>
          <a:p>
            <a:r>
              <a:rPr lang="ru-RU" sz="1000" b="1" u="sng" dirty="0" smtClean="0">
                <a:solidFill>
                  <a:srgbClr val="0033CC"/>
                </a:solidFill>
              </a:rPr>
              <a:t>Долговая политика - </a:t>
            </a:r>
            <a:r>
              <a:rPr lang="ru-RU" sz="1000" dirty="0" smtClean="0"/>
              <a:t>это направление деятельности правительства, которая реализуется через определенный комплекс мероприятий и направлен на рациональную и эффективную мобилизацию, распределение, использование и возврат государством заимствованных финансовых ресурсов Она в свою очередь аккумулирует в себе разработку и реализацию таких взаимосвязанных и взаимообусловленных элементов, как:</a:t>
            </a:r>
          </a:p>
          <a:p>
            <a:r>
              <a:rPr lang="ru-RU" sz="1000" dirty="0" smtClean="0"/>
              <a:t>           - разработка стратегии государственных внешних и внутренних заимствований;</a:t>
            </a:r>
          </a:p>
          <a:p>
            <a:r>
              <a:rPr lang="ru-RU" sz="1000" dirty="0" smtClean="0"/>
              <a:t>           - установление обоснованного лимита объема государственного долга в целом, а также внутреннего и внешнего, в частности;</a:t>
            </a:r>
          </a:p>
          <a:p>
            <a:r>
              <a:rPr lang="ru-RU" sz="1000" dirty="0" smtClean="0"/>
              <a:t>          - определение продолжительности долгового цикла на основе рационализации управления динамикой совокупного, внутреннего и внешнего государственного долга;</a:t>
            </a:r>
          </a:p>
          <a:p>
            <a:r>
              <a:rPr lang="ru-RU" sz="1000" dirty="0" smtClean="0"/>
              <a:t>           - выбор наиболее приемлемых в конкретный отрезок времени форм финансирования внутренних и внешних государственных заимствований (правительственные, банковские или коммерческие кредиты, государственные ценные бумаги), степени концентрации долговых обязательств Украины по отдельным кредиторам (международные финансовые организации, правительства зарубежных стран, иностранные частные кредиторы, отечественные юридические и физические лица), уровня диверсификации заимствований по валютным составом (специальные права заимствования (СПЗ), доллар США, евро и т.д.) с учетом эффективного распределения связанных с этим инвестиционных рисков</a:t>
            </a:r>
          </a:p>
          <a:p>
            <a:r>
              <a:rPr lang="ru-RU" sz="1000" dirty="0" smtClean="0"/>
              <a:t>          - рассмотрение вопроса о возможности (или невозможности) капитализации части государственного долга (с соответствующим предложением кредиторам погашение определенной части долга государственной собственностью);</a:t>
            </a:r>
          </a:p>
          <a:p>
            <a:r>
              <a:rPr lang="ru-RU" sz="1000" dirty="0" smtClean="0"/>
              <a:t>          - меры по удешевлению государственных заимствований и снижения риска их обслуживание (при определении стоимости обслуживания кредитов следует учитывать оценку возможного снижения потенциального уровня и по ухудшению условий Одна из главных характеристик для формирования долговой политики государства - соотношение суммы государственного долга к ВВП (критический уровень: 60 - 100%)</a:t>
            </a:r>
            <a:endParaRPr lang="ru-RU" sz="10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785794" y="6881826"/>
            <a:ext cx="5786478" cy="400110"/>
          </a:xfrm>
          <a:prstGeom prst="rect">
            <a:avLst/>
          </a:prstGeom>
          <a:ln>
            <a:solidFill>
              <a:srgbClr val="00CC00"/>
            </a:solidFill>
          </a:ln>
        </p:spPr>
        <p:txBody>
          <a:bodyPr wrap="square">
            <a:spAutoFit/>
          </a:bodyPr>
          <a:lstStyle/>
          <a:p>
            <a:r>
              <a:rPr lang="ru-RU" sz="1000" b="1" u="sng" dirty="0" smtClean="0">
                <a:solidFill>
                  <a:srgbClr val="0033CC"/>
                </a:solidFill>
              </a:rPr>
              <a:t>Доходы</a:t>
            </a:r>
            <a:r>
              <a:rPr lang="ru-RU" sz="1000" b="1" dirty="0" smtClean="0"/>
              <a:t> - </a:t>
            </a:r>
            <a:r>
              <a:rPr lang="ru-RU" sz="1000" dirty="0" smtClean="0"/>
              <a:t>это поступающие в бюджет денежные средства (налоги юридических и физических лиц, </a:t>
            </a:r>
          </a:p>
          <a:p>
            <a:r>
              <a:rPr lang="ru-RU" sz="1000" dirty="0" smtClean="0"/>
              <a:t>административные платежи и сборы, безвозмездные поступления).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85794" y="6381760"/>
            <a:ext cx="5786478" cy="400110"/>
          </a:xfrm>
          <a:prstGeom prst="rect">
            <a:avLst/>
          </a:prstGeom>
          <a:ln>
            <a:solidFill>
              <a:srgbClr val="00CC00"/>
            </a:solidFill>
          </a:ln>
        </p:spPr>
        <p:txBody>
          <a:bodyPr wrap="square">
            <a:spAutoFit/>
          </a:bodyPr>
          <a:lstStyle/>
          <a:p>
            <a:r>
              <a:rPr lang="ru-RU" sz="1000" b="1" u="sng" dirty="0" err="1" smtClean="0">
                <a:solidFill>
                  <a:srgbClr val="0033CC"/>
                </a:solidFill>
              </a:rPr>
              <a:t>Дохо́д</a:t>
            </a:r>
            <a:r>
              <a:rPr lang="ru-RU" sz="1000" dirty="0" smtClean="0"/>
              <a:t> — денежные средства или материальные ценности, полученные государством, физическим </a:t>
            </a:r>
          </a:p>
          <a:p>
            <a:r>
              <a:rPr lang="ru-RU" sz="1000" dirty="0" smtClean="0"/>
              <a:t>или юридическим лицом в результате какой-либо деятельности за определённый период времени</a:t>
            </a:r>
            <a:endParaRPr lang="ru-RU" sz="10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785794" y="7381892"/>
            <a:ext cx="5786478" cy="553998"/>
          </a:xfrm>
          <a:prstGeom prst="rect">
            <a:avLst/>
          </a:prstGeom>
          <a:ln>
            <a:solidFill>
              <a:srgbClr val="00CC00"/>
            </a:solidFill>
          </a:ln>
        </p:spPr>
        <p:txBody>
          <a:bodyPr wrap="square">
            <a:spAutoFit/>
          </a:bodyPr>
          <a:lstStyle/>
          <a:p>
            <a:r>
              <a:rPr lang="ru-RU" sz="1000" b="1" u="sng" dirty="0" smtClean="0">
                <a:solidFill>
                  <a:srgbClr val="0033CC"/>
                </a:solidFill>
              </a:rPr>
              <a:t>Доходы государства</a:t>
            </a:r>
            <a:r>
              <a:rPr lang="ru-RU" sz="1000" dirty="0" smtClean="0"/>
              <a:t> — доходы, получаемые государством за счёт взимания налогов, пошлин, </a:t>
            </a:r>
          </a:p>
          <a:p>
            <a:r>
              <a:rPr lang="ru-RU" sz="1000" dirty="0" smtClean="0"/>
              <a:t>платежей, внешнеторговых операций, иностранных кредитов, иностранной помощи и используемые для осуществления государственных функций.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785794" y="5881694"/>
            <a:ext cx="5786478" cy="400110"/>
          </a:xfrm>
          <a:prstGeom prst="rect">
            <a:avLst/>
          </a:prstGeom>
          <a:ln>
            <a:solidFill>
              <a:srgbClr val="00CC00"/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000" b="1" u="sng" dirty="0" smtClean="0">
                <a:solidFill>
                  <a:srgbClr val="0000FF"/>
                </a:solidFill>
              </a:rPr>
              <a:t>Дотации </a:t>
            </a:r>
            <a:r>
              <a:rPr lang="ru-RU" sz="1000" b="1" dirty="0" smtClean="0">
                <a:solidFill>
                  <a:srgbClr val="0000FF"/>
                </a:solidFill>
              </a:rPr>
              <a:t> - </a:t>
            </a:r>
            <a:r>
              <a:rPr lang="ru-RU" sz="1000" dirty="0" smtClean="0"/>
              <a:t>дар, пожертвование.</a:t>
            </a:r>
            <a:r>
              <a:rPr lang="ru-RU" sz="1000" dirty="0" smtClean="0">
                <a:solidFill>
                  <a:schemeClr val="accent1">
                    <a:lumMod val="50000"/>
                  </a:schemeClr>
                </a:solidFill>
              </a:rPr>
              <a:t> Предоставляются на безвозвратной основе на первоочередные расходы без указания конкретных целей использования.</a:t>
            </a:r>
            <a:endParaRPr lang="ru-RU" sz="1000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3143248" y="1023910"/>
            <a:ext cx="5293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Д</a:t>
            </a:r>
            <a:endParaRPr lang="ru-RU" sz="4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785794" y="8024834"/>
            <a:ext cx="5786478" cy="861774"/>
          </a:xfrm>
          <a:prstGeom prst="rect">
            <a:avLst/>
          </a:prstGeom>
          <a:ln>
            <a:solidFill>
              <a:srgbClr val="00CC00"/>
            </a:solidFill>
          </a:ln>
        </p:spPr>
        <p:txBody>
          <a:bodyPr wrap="square">
            <a:spAutoFit/>
          </a:bodyPr>
          <a:lstStyle/>
          <a:p>
            <a:r>
              <a:rPr lang="ru-RU" sz="1000" b="1" u="sng" dirty="0" smtClean="0">
                <a:solidFill>
                  <a:srgbClr val="0033CC"/>
                </a:solidFill>
              </a:rPr>
              <a:t>Доходы организации</a:t>
            </a:r>
            <a:r>
              <a:rPr lang="ru-RU" sz="1000" dirty="0" smtClean="0"/>
              <a:t> — увеличение экономических выгод в результате поступления </a:t>
            </a:r>
          </a:p>
          <a:p>
            <a:r>
              <a:rPr lang="ru-RU" sz="1000" dirty="0" smtClean="0"/>
              <a:t>активов (денежных средств, иного имущества) и (или) погашения обязательств, приводящее к увеличению капитала этой организации, за исключением вкладов</a:t>
            </a:r>
          </a:p>
          <a:p>
            <a:r>
              <a:rPr lang="ru-RU" sz="1000" dirty="0" smtClean="0"/>
              <a:t>участников (собственников имущества). Доходами от обычных видов деятельности организации является выручка от реализации товаров и услуг.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785794" y="8953528"/>
            <a:ext cx="5786478" cy="707886"/>
          </a:xfrm>
          <a:prstGeom prst="rect">
            <a:avLst/>
          </a:prstGeom>
          <a:ln>
            <a:solidFill>
              <a:srgbClr val="00CC00"/>
            </a:solidFill>
          </a:ln>
        </p:spPr>
        <p:txBody>
          <a:bodyPr wrap="square">
            <a:spAutoFit/>
          </a:bodyPr>
          <a:lstStyle/>
          <a:p>
            <a:r>
              <a:rPr lang="ru-RU" sz="1000" b="1" u="sng" dirty="0" smtClean="0">
                <a:solidFill>
                  <a:srgbClr val="0033CC"/>
                </a:solidFill>
              </a:rPr>
              <a:t>Доходы населения</a:t>
            </a:r>
            <a:r>
              <a:rPr lang="ru-RU" sz="1000" dirty="0" smtClean="0"/>
              <a:t> — личные доходы граждан, семей и домохозяйств, получаемые в виде денежных средств. К ним относятся: заработная плата, пенсия, стипендия, пособие, доход от продажи товаров, произведённых в собственном хозяйстве, денежные поступления в виде платы за оказанные услуги, авторские гонорары, доход от продажи личного имущества, сдачи его в аренду.</a:t>
            </a:r>
            <a:endParaRPr lang="ru-RU" sz="1000" dirty="0"/>
          </a:p>
        </p:txBody>
      </p:sp>
    </p:spTree>
  </p:cSld>
  <p:clrMapOvr>
    <a:masterClrMapping/>
  </p:clrMapOvr>
  <p:transition advTm="10000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92" y="0"/>
            <a:ext cx="2286017" cy="1095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6</a:t>
            </a:fld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71480" y="7096140"/>
            <a:ext cx="5786478" cy="1015663"/>
          </a:xfrm>
          <a:prstGeom prst="rect">
            <a:avLst/>
          </a:prstGeom>
          <a:ln>
            <a:solidFill>
              <a:srgbClr val="00CC00"/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000" b="1" u="sng" dirty="0" smtClean="0">
                <a:solidFill>
                  <a:srgbClr val="0033CC"/>
                </a:solidFill>
              </a:rPr>
              <a:t>Налоговые доходы </a:t>
            </a:r>
            <a:r>
              <a:rPr lang="ru-RU" sz="1000" dirty="0" smtClean="0"/>
              <a:t>- это обязательные, безвозмездные, безвозвратные платежи в пользу бюджета. Через налоговые платежи мобилизуются денежные средства в распоряжение органов государственной власти. Налоги подразделяются на прямые, которые платит непосредственно налогоплательщик (например, налог на прибыль с юридических лиц и подоходный налог с физических лиц), и косвенные, оплачиваемые потребителем товаров и услуг (например, налог на добавленную стоимость и акцизы), поскольку они входят в цену этих товаров и услуг.</a:t>
            </a:r>
            <a:endParaRPr lang="ru-RU" sz="10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571480" y="8239148"/>
            <a:ext cx="5786478" cy="861774"/>
          </a:xfrm>
          <a:prstGeom prst="rect">
            <a:avLst/>
          </a:prstGeom>
          <a:ln>
            <a:solidFill>
              <a:srgbClr val="00CC00"/>
            </a:solidFill>
          </a:ln>
        </p:spPr>
        <p:txBody>
          <a:bodyPr wrap="square">
            <a:spAutoFit/>
          </a:bodyPr>
          <a:lstStyle/>
          <a:p>
            <a:r>
              <a:rPr lang="ru-RU" sz="1000" b="1" u="sng" dirty="0" smtClean="0">
                <a:solidFill>
                  <a:srgbClr val="0033CC"/>
                </a:solidFill>
              </a:rPr>
              <a:t>Неналоговые доходы </a:t>
            </a:r>
            <a:r>
              <a:rPr lang="ru-RU" sz="1000" dirty="0" smtClean="0"/>
              <a:t>являются платежами, которые классифицируются по характеру их поступления в бюджет и включают в себя возмездные операции от прямого предоставления государством разных видов услуг и продажи товаров, а также некоторые безвозмездные платежи в виде штрафов или иных санкций за нарушение законодательства, конфискации и все добровольные невозвратные текущие поступления из негосударственных источников.</a:t>
            </a:r>
            <a:endParaRPr lang="ru-RU" sz="10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500042" y="1095348"/>
            <a:ext cx="5832648" cy="1323439"/>
          </a:xfrm>
          <a:prstGeom prst="rect">
            <a:avLst/>
          </a:prstGeom>
          <a:ln>
            <a:solidFill>
              <a:srgbClr val="00CC00"/>
            </a:solidFill>
          </a:ln>
        </p:spPr>
        <p:txBody>
          <a:bodyPr wrap="square">
            <a:spAutoFit/>
          </a:bodyPr>
          <a:lstStyle/>
          <a:p>
            <a:r>
              <a:rPr lang="ru-RU" sz="1000" dirty="0" smtClean="0"/>
              <a:t>Доходы бюджетов можно разделить на две группы:</a:t>
            </a:r>
          </a:p>
          <a:p>
            <a:r>
              <a:rPr lang="ru-RU" sz="1000" dirty="0" smtClean="0">
                <a:solidFill>
                  <a:srgbClr val="0033CC"/>
                </a:solidFill>
              </a:rPr>
              <a:t>-</a:t>
            </a:r>
            <a:r>
              <a:rPr lang="ru-RU" sz="1000" u="sng" dirty="0" smtClean="0">
                <a:solidFill>
                  <a:srgbClr val="0033CC"/>
                </a:solidFill>
              </a:rPr>
              <a:t> </a:t>
            </a:r>
            <a:r>
              <a:rPr lang="ru-RU" sz="1000" b="1" i="1" u="sng" dirty="0" smtClean="0">
                <a:solidFill>
                  <a:srgbClr val="0033CC"/>
                </a:solidFill>
              </a:rPr>
              <a:t>собственные доходы бюджетов</a:t>
            </a:r>
            <a:r>
              <a:rPr lang="ru-RU" sz="1000" dirty="0" smtClean="0"/>
              <a:t> - доходы, закрепленные на постоянной основе полностью или частично за соответствующими бюджетами;</a:t>
            </a:r>
            <a:br>
              <a:rPr lang="ru-RU" sz="1000" dirty="0" smtClean="0"/>
            </a:br>
            <a:r>
              <a:rPr lang="ru-RU" sz="1000" dirty="0" smtClean="0">
                <a:solidFill>
                  <a:srgbClr val="0033CC"/>
                </a:solidFill>
              </a:rPr>
              <a:t>-</a:t>
            </a:r>
            <a:r>
              <a:rPr lang="ru-RU" sz="1000" dirty="0" smtClean="0"/>
              <a:t> </a:t>
            </a:r>
            <a:r>
              <a:rPr lang="ru-RU" sz="1000" b="1" i="1" u="sng" dirty="0" smtClean="0">
                <a:solidFill>
                  <a:srgbClr val="0033CC"/>
                </a:solidFill>
              </a:rPr>
              <a:t>регулирующие доходы </a:t>
            </a:r>
            <a:r>
              <a:rPr lang="ru-RU" sz="1000" b="1" i="1" dirty="0" smtClean="0"/>
              <a:t>- </a:t>
            </a:r>
            <a:r>
              <a:rPr lang="ru-RU" sz="1000" dirty="0" smtClean="0"/>
              <a:t>федеральные и региональные налоги и платежи, по которым устанавливаются нормативы отчислений в процентах в бюджеты субъектов РФ или местные бюджеты на очередной финансовый год, а также на долговременной основе (не менее чем на 3 года). Нормативы отчислений определяются законом о бюджете того уровня, который передает регулирующие доходы.</a:t>
            </a:r>
            <a:endParaRPr lang="ru-RU" sz="10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500042" y="3024174"/>
            <a:ext cx="5786478" cy="400110"/>
          </a:xfrm>
          <a:prstGeom prst="rect">
            <a:avLst/>
          </a:prstGeom>
          <a:ln>
            <a:solidFill>
              <a:srgbClr val="00CC00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1000" b="1" u="sng" dirty="0" smtClean="0">
                <a:solidFill>
                  <a:srgbClr val="0033CC"/>
                </a:solidFill>
              </a:rPr>
              <a:t>Лимиты бюджетных обязательств </a:t>
            </a:r>
            <a:r>
              <a:rPr lang="ru-RU" sz="1000" b="1" dirty="0" smtClean="0"/>
              <a:t>- </a:t>
            </a:r>
            <a:r>
              <a:rPr lang="ru-RU" sz="1000" dirty="0" smtClean="0"/>
              <a:t>объем прав (в денежном выражении) по принятию и исполнению казенным учреждением бюджетных обязательств в текущем финансовом году и плановом периоде.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571480" y="4024306"/>
            <a:ext cx="5786478" cy="400110"/>
          </a:xfrm>
          <a:prstGeom prst="rect">
            <a:avLst/>
          </a:prstGeom>
          <a:ln>
            <a:solidFill>
              <a:srgbClr val="00CC00"/>
            </a:solidFill>
          </a:ln>
        </p:spPr>
        <p:txBody>
          <a:bodyPr wrap="square">
            <a:spAutoFit/>
          </a:bodyPr>
          <a:lstStyle/>
          <a:p>
            <a:pPr lvl="0" algn="just">
              <a:spcBef>
                <a:spcPct val="20000"/>
              </a:spcBef>
              <a:defRPr/>
            </a:pPr>
            <a:r>
              <a:rPr lang="ru-RU" sz="1000" b="1" u="sng" dirty="0" smtClean="0">
                <a:solidFill>
                  <a:srgbClr val="0033CC"/>
                </a:solidFill>
              </a:rPr>
              <a:t>Муниципальный долг </a:t>
            </a:r>
            <a:r>
              <a:rPr lang="ru-RU" sz="1000" b="1" dirty="0" smtClean="0">
                <a:solidFill>
                  <a:srgbClr val="000000"/>
                </a:solidFill>
              </a:rPr>
              <a:t>- </a:t>
            </a:r>
            <a:r>
              <a:rPr lang="ru-RU" sz="1000" dirty="0" smtClean="0">
                <a:solidFill>
                  <a:srgbClr val="000000"/>
                </a:solidFill>
              </a:rPr>
              <a:t>обязательства публично-правового образования по полученным кредитам, выпущенным ценным бумагам, предоставленным гарантиям перед третьими лицами.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571480" y="4524372"/>
            <a:ext cx="5786478" cy="707886"/>
          </a:xfrm>
          <a:prstGeom prst="rect">
            <a:avLst/>
          </a:prstGeom>
          <a:ln>
            <a:solidFill>
              <a:srgbClr val="00CC00"/>
            </a:solidFill>
          </a:ln>
        </p:spPr>
        <p:txBody>
          <a:bodyPr wrap="square">
            <a:spAutoFit/>
          </a:bodyPr>
          <a:lstStyle/>
          <a:p>
            <a:r>
              <a:rPr lang="ru-RU" sz="1000" b="1" u="sng" dirty="0" smtClean="0">
                <a:solidFill>
                  <a:srgbClr val="0033CC"/>
                </a:solidFill>
              </a:rPr>
              <a:t>Муниципальная программа </a:t>
            </a:r>
            <a:r>
              <a:rPr lang="ru-RU" sz="1000" dirty="0" smtClean="0">
                <a:solidFill>
                  <a:srgbClr val="0033CC"/>
                </a:solidFill>
              </a:rPr>
              <a:t>- </a:t>
            </a:r>
            <a:r>
              <a:rPr lang="ru-RU" sz="1000" dirty="0" smtClean="0"/>
              <a:t>Система мероприятий и инструментов государственной муниципальной) политики, обеспечивающих в рамках реализации ключевых государственных (муниципальных) функций достижение приоритетов и целей государственной (муниципальной) политики в сфере социально-экономического развития и безопасности.</a:t>
            </a:r>
            <a:endParaRPr lang="ru-RU" sz="1000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571480" y="5310190"/>
            <a:ext cx="5786478" cy="400110"/>
          </a:xfrm>
          <a:prstGeom prst="rect">
            <a:avLst/>
          </a:prstGeom>
          <a:ln>
            <a:solidFill>
              <a:srgbClr val="00CC00"/>
            </a:solidFill>
          </a:ln>
        </p:spPr>
        <p:txBody>
          <a:bodyPr wrap="square">
            <a:spAutoFit/>
          </a:bodyPr>
          <a:lstStyle/>
          <a:p>
            <a:r>
              <a:rPr lang="ru-RU" sz="1000" b="1" u="sng" dirty="0" smtClean="0">
                <a:solidFill>
                  <a:srgbClr val="0033CC"/>
                </a:solidFill>
              </a:rPr>
              <a:t>Муниципальное задание </a:t>
            </a:r>
            <a:r>
              <a:rPr lang="ru-RU" sz="1000" b="1" dirty="0" smtClean="0"/>
              <a:t>- </a:t>
            </a:r>
            <a:r>
              <a:rPr lang="ru-RU" sz="1000" dirty="0" smtClean="0"/>
              <a:t>документ, содержащий требования к составу, качеству, объему, условиям, </a:t>
            </a:r>
          </a:p>
          <a:p>
            <a:r>
              <a:rPr lang="ru-RU" sz="1000" dirty="0" smtClean="0"/>
              <a:t>порядку и результатам оказания государственных (муниципальных) услуг (выполнения работ).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71480" y="6238884"/>
            <a:ext cx="5786478" cy="707886"/>
          </a:xfrm>
          <a:prstGeom prst="rect">
            <a:avLst/>
          </a:prstGeom>
          <a:noFill/>
          <a:ln>
            <a:solidFill>
              <a:srgbClr val="00CC00"/>
            </a:solidFill>
          </a:ln>
        </p:spPr>
        <p:txBody>
          <a:bodyPr wrap="square" rtlCol="0">
            <a:spAutoFit/>
          </a:bodyPr>
          <a:lstStyle/>
          <a:p>
            <a:r>
              <a:rPr lang="ru-RU" sz="1000" b="1" u="sng" dirty="0" smtClean="0">
                <a:solidFill>
                  <a:srgbClr val="0033CC"/>
                </a:solidFill>
              </a:rPr>
              <a:t>Налоговая политика </a:t>
            </a:r>
            <a:r>
              <a:rPr lang="ru-RU" sz="1000" dirty="0" smtClean="0"/>
              <a:t>- курс действий, система мер, проводимых государством в области</a:t>
            </a:r>
          </a:p>
          <a:p>
            <a:r>
              <a:rPr lang="ru-RU" sz="1000" dirty="0" smtClean="0"/>
              <a:t> налогов и налогообложения. Налоговая политика находит свое выражение в видах применяемых </a:t>
            </a:r>
          </a:p>
          <a:p>
            <a:r>
              <a:rPr lang="ru-RU" sz="1000" dirty="0" smtClean="0"/>
              <a:t>налогов, величинах налоговых ставок, установлении круга налогоплательщиков и объектов </a:t>
            </a:r>
          </a:p>
          <a:p>
            <a:r>
              <a:rPr lang="ru-RU" sz="1000" dirty="0" smtClean="0"/>
              <a:t>налогообложения, в налоговых льготах.</a:t>
            </a:r>
            <a:endParaRPr lang="ru-RU" sz="1000" dirty="0"/>
          </a:p>
        </p:txBody>
      </p:sp>
      <p:sp>
        <p:nvSpPr>
          <p:cNvPr id="28" name="Прямоугольник 27"/>
          <p:cNvSpPr/>
          <p:nvPr/>
        </p:nvSpPr>
        <p:spPr>
          <a:xfrm>
            <a:off x="3071810" y="2309794"/>
            <a:ext cx="50687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Л</a:t>
            </a:r>
            <a:endParaRPr lang="ru-RU" sz="4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3000372" y="3381364"/>
            <a:ext cx="63350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М</a:t>
            </a:r>
            <a:endParaRPr lang="ru-RU" sz="4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3071810" y="5595942"/>
            <a:ext cx="50847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Н</a:t>
            </a:r>
            <a:endParaRPr lang="ru-RU" sz="4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71480" y="9239280"/>
            <a:ext cx="5786478" cy="246221"/>
          </a:xfrm>
          <a:prstGeom prst="rect">
            <a:avLst/>
          </a:prstGeom>
          <a:ln>
            <a:solidFill>
              <a:srgbClr val="00CC00"/>
            </a:solidFill>
          </a:ln>
        </p:spPr>
        <p:txBody>
          <a:bodyPr wrap="square">
            <a:spAutoFit/>
          </a:bodyPr>
          <a:lstStyle/>
          <a:p>
            <a:pPr lvl="0" algn="just">
              <a:defRPr/>
            </a:pPr>
            <a:r>
              <a:rPr lang="ru-RU" sz="1000" b="1" u="sng" dirty="0" smtClean="0">
                <a:solidFill>
                  <a:srgbClr val="0033CC"/>
                </a:solidFill>
              </a:rPr>
              <a:t>Непрограммные расходы </a:t>
            </a:r>
            <a:r>
              <a:rPr lang="ru-RU" sz="1000" b="1" dirty="0" smtClean="0"/>
              <a:t>- </a:t>
            </a:r>
            <a:r>
              <a:rPr lang="ru-RU" sz="1000" dirty="0" smtClean="0"/>
              <a:t>расходные обязательства, не включенные в муниципальные программы.</a:t>
            </a:r>
          </a:p>
        </p:txBody>
      </p:sp>
    </p:spTree>
  </p:cSld>
  <p:clrMapOvr>
    <a:masterClrMapping/>
  </p:clrMapOvr>
  <p:transition advTm="10000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92" y="0"/>
            <a:ext cx="2286017" cy="1095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7</a:t>
            </a:fld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71480" y="5810256"/>
            <a:ext cx="5786478" cy="400110"/>
          </a:xfrm>
          <a:prstGeom prst="rect">
            <a:avLst/>
          </a:prstGeom>
          <a:ln>
            <a:solidFill>
              <a:srgbClr val="00CC00"/>
            </a:solidFill>
          </a:ln>
        </p:spPr>
        <p:txBody>
          <a:bodyPr wrap="square">
            <a:spAutoFit/>
          </a:bodyPr>
          <a:lstStyle/>
          <a:p>
            <a:r>
              <a:rPr lang="ru-RU" sz="1000" b="1" u="sng" dirty="0" smtClean="0">
                <a:solidFill>
                  <a:srgbClr val="0033CC"/>
                </a:solidFill>
              </a:rPr>
              <a:t>Расходы бюджета</a:t>
            </a:r>
            <a:r>
              <a:rPr lang="ru-RU" sz="1000" b="1" i="1" dirty="0" smtClean="0"/>
              <a:t> </a:t>
            </a:r>
            <a:r>
              <a:rPr lang="ru-RU" sz="1000" dirty="0" smtClean="0"/>
              <a:t>- денежные средства, направляемые на финансовое обеспечение задач и функций государственного и местного самоуправления.</a:t>
            </a:r>
            <a:endParaRPr lang="ru-RU" sz="10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571480" y="8667776"/>
            <a:ext cx="5786478" cy="861774"/>
          </a:xfrm>
          <a:prstGeom prst="rect">
            <a:avLst/>
          </a:prstGeom>
          <a:noFill/>
          <a:ln>
            <a:solidFill>
              <a:srgbClr val="00CC00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1000" b="1" u="sng" dirty="0" smtClean="0">
                <a:solidFill>
                  <a:srgbClr val="0033CC"/>
                </a:solidFill>
              </a:rPr>
              <a:t>Функциональная классификация расходов бюджетов </a:t>
            </a:r>
            <a:r>
              <a:rPr lang="ru-RU" sz="1000" dirty="0" smtClean="0"/>
              <a:t>– группировка расходов бюджетов всех уровней, отражающая направление бюджетных средств на выполнение основных функций государства. Под функциями государства понимают основные направления деятельности государства по решению стоящих перед ним задач; направление бюджетных средств на выполнение этих функций и отражает функциональная классификация расходов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71480" y="2595546"/>
            <a:ext cx="5786478" cy="1323439"/>
          </a:xfrm>
          <a:prstGeom prst="rect">
            <a:avLst/>
          </a:prstGeom>
          <a:noFill/>
          <a:ln>
            <a:solidFill>
              <a:srgbClr val="00CC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sz="1000" b="1" u="sng" dirty="0" smtClean="0">
                <a:solidFill>
                  <a:srgbClr val="0033CC"/>
                </a:solidFill>
              </a:rPr>
              <a:t>Программно-целевой метод </a:t>
            </a:r>
            <a:r>
              <a:rPr lang="ru-RU" sz="1000" dirty="0" smtClean="0"/>
              <a:t>– основной способ решения крупных социально-экономических</a:t>
            </a:r>
          </a:p>
          <a:p>
            <a:pPr algn="just"/>
            <a:r>
              <a:rPr lang="ru-RU" sz="1000" dirty="0" smtClean="0"/>
              <a:t> проблем посредством разработки и реализации органами местного самоуправления </a:t>
            </a:r>
          </a:p>
          <a:p>
            <a:pPr algn="just"/>
            <a:r>
              <a:rPr lang="ru-RU" sz="1000" dirty="0" smtClean="0"/>
              <a:t>взаимосвязанных программных мер, направленных на решение задач в различных сферах </a:t>
            </a:r>
          </a:p>
          <a:p>
            <a:pPr algn="just"/>
            <a:r>
              <a:rPr lang="ru-RU" sz="1000" dirty="0" smtClean="0"/>
              <a:t>жизнедеятельности общества. Специфическими чертами программно-целевого планирования являются: четкие формулировки и систематизация целей («древо целей и задач»); обусловленность реализуемых мероприятий поставленными целями (система «целереализующих» действий); изначальное установление средств и ресурсов осуществления программных мероприятий; системный подход к управлению программой и контроль за реализацией мер со стороны органов управления.</a:t>
            </a:r>
          </a:p>
        </p:txBody>
      </p:sp>
      <p:sp>
        <p:nvSpPr>
          <p:cNvPr id="15" name="Rectangle 13"/>
          <p:cNvSpPr>
            <a:spLocks noChangeArrowheads="1"/>
          </p:cNvSpPr>
          <p:nvPr/>
        </p:nvSpPr>
        <p:spPr bwMode="auto">
          <a:xfrm>
            <a:off x="571480" y="6738950"/>
            <a:ext cx="5786478" cy="400110"/>
          </a:xfrm>
          <a:prstGeom prst="rect">
            <a:avLst/>
          </a:prstGeom>
          <a:noFill/>
          <a:ln w="9525">
            <a:solidFill>
              <a:srgbClr val="00CC00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ru-RU" sz="1000" b="1" u="sng" dirty="0" smtClean="0">
                <a:solidFill>
                  <a:srgbClr val="0033CC"/>
                </a:solidFill>
              </a:rPr>
              <a:t>Социальные </a:t>
            </a:r>
            <a:r>
              <a:rPr lang="ru-RU" sz="1000" b="1" u="sng" dirty="0">
                <a:solidFill>
                  <a:srgbClr val="0033CC"/>
                </a:solidFill>
              </a:rPr>
              <a:t>гарантии </a:t>
            </a:r>
            <a:r>
              <a:rPr lang="ru-RU" sz="1000" dirty="0"/>
              <a:t>– расходная часть бюджета (образование, ЖКХ, культура, </a:t>
            </a:r>
            <a:r>
              <a:rPr lang="ru-RU" sz="1000" dirty="0" smtClean="0"/>
              <a:t>физическая </a:t>
            </a:r>
            <a:r>
              <a:rPr lang="ru-RU" sz="1000" dirty="0"/>
              <a:t>культура и спорт, социальные льготы и другие направления социальных гарантий </a:t>
            </a:r>
            <a:r>
              <a:rPr lang="ru-RU" sz="1000" dirty="0" smtClean="0"/>
              <a:t>населению</a:t>
            </a:r>
            <a:r>
              <a:rPr lang="ru-RU" sz="1000" dirty="0"/>
              <a:t>)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571480" y="7239016"/>
            <a:ext cx="5786478" cy="400110"/>
          </a:xfrm>
          <a:prstGeom prst="rect">
            <a:avLst/>
          </a:prstGeom>
          <a:ln>
            <a:solidFill>
              <a:srgbClr val="00CC00"/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000" b="1" u="sng" dirty="0" smtClean="0">
                <a:solidFill>
                  <a:srgbClr val="0000FF"/>
                </a:solidFill>
              </a:rPr>
              <a:t>Субвенции</a:t>
            </a:r>
            <a:r>
              <a:rPr lang="ru-RU" sz="1000" b="1" dirty="0" smtClean="0">
                <a:solidFill>
                  <a:srgbClr val="7030A0"/>
                </a:solidFill>
              </a:rPr>
              <a:t> - </a:t>
            </a:r>
            <a:r>
              <a:rPr lang="ru-RU" sz="1000" dirty="0" smtClean="0"/>
              <a:t>приходить на помощь. </a:t>
            </a:r>
            <a:r>
              <a:rPr lang="ru-RU" sz="1000" dirty="0" smtClean="0">
                <a:solidFill>
                  <a:schemeClr val="accent1">
                    <a:lumMod val="50000"/>
                  </a:schemeClr>
                </a:solidFill>
              </a:rPr>
              <a:t>Предоставляются на финансирование «переданных» полномочий другим публично-правовым образованиям.</a:t>
            </a:r>
            <a:endParaRPr lang="ru-RU" sz="1000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571480" y="4667248"/>
            <a:ext cx="5786478" cy="553998"/>
          </a:xfrm>
          <a:prstGeom prst="rect">
            <a:avLst/>
          </a:prstGeom>
          <a:ln>
            <a:solidFill>
              <a:srgbClr val="00CC00"/>
            </a:solidFill>
          </a:ln>
        </p:spPr>
        <p:txBody>
          <a:bodyPr wrap="square">
            <a:spAutoFit/>
          </a:bodyPr>
          <a:lstStyle/>
          <a:p>
            <a:pPr lvl="0" algn="just">
              <a:defRPr/>
            </a:pPr>
            <a:r>
              <a:rPr lang="ru-RU" sz="1000" b="1" u="sng" dirty="0" smtClean="0">
                <a:solidFill>
                  <a:srgbClr val="0033CC"/>
                </a:solidFill>
              </a:rPr>
              <a:t>Публично-правовое образование </a:t>
            </a:r>
            <a:r>
              <a:rPr lang="ru-RU" sz="1000" dirty="0" smtClean="0"/>
              <a:t>- Российская Федерация (федеральное государство) в целом; - Субъекты РФ - республики, края, области, города федерального подчинения, автономные области, автономные округа; - Муниципальные образования.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571480" y="7739082"/>
            <a:ext cx="5786478" cy="400110"/>
          </a:xfrm>
          <a:prstGeom prst="rect">
            <a:avLst/>
          </a:prstGeom>
          <a:ln>
            <a:solidFill>
              <a:srgbClr val="00CC00"/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000" b="1" u="sng" dirty="0" smtClean="0">
                <a:solidFill>
                  <a:srgbClr val="0000FF"/>
                </a:solidFill>
              </a:rPr>
              <a:t>Субсидии</a:t>
            </a:r>
            <a:r>
              <a:rPr lang="ru-RU" sz="1000" b="1" dirty="0" smtClean="0">
                <a:solidFill>
                  <a:srgbClr val="7030A0"/>
                </a:solidFill>
              </a:rPr>
              <a:t> – </a:t>
            </a:r>
            <a:r>
              <a:rPr lang="ru-RU" sz="1000" dirty="0" smtClean="0">
                <a:solidFill>
                  <a:srgbClr val="000000"/>
                </a:solidFill>
              </a:rPr>
              <a:t>поддержка. Предоставляются на условиях долевого софинансирования расходов других бюджетов.</a:t>
            </a:r>
            <a:endParaRPr lang="ru-RU" sz="1000" dirty="0">
              <a:solidFill>
                <a:srgbClr val="00000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71480" y="4024306"/>
            <a:ext cx="5786478" cy="553998"/>
          </a:xfrm>
          <a:prstGeom prst="rect">
            <a:avLst/>
          </a:prstGeom>
          <a:ln>
            <a:solidFill>
              <a:srgbClr val="00CC00"/>
            </a:solidFill>
          </a:ln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1000" b="1" u="sng" dirty="0" smtClean="0">
                <a:solidFill>
                  <a:srgbClr val="0033CC"/>
                </a:solidFill>
              </a:rPr>
              <a:t>Публичные нормативные обязательства </a:t>
            </a:r>
            <a:r>
              <a:rPr lang="ru-RU" sz="1000" b="1" dirty="0" smtClean="0"/>
              <a:t>- </a:t>
            </a:r>
            <a:r>
              <a:rPr lang="ru-RU" sz="1000" dirty="0" smtClean="0"/>
              <a:t>публичные обязательства перед физическим лицом, </a:t>
            </a:r>
          </a:p>
          <a:p>
            <a:pPr lvl="0">
              <a:defRPr/>
            </a:pPr>
            <a:r>
              <a:rPr lang="ru-RU" sz="1000" dirty="0" smtClean="0"/>
              <a:t>подлежащие исполнению в денежной форме в установленном соответствующим законом, иным нормативным правовым актом размере или имеющие установленный порядок его индексации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571480" y="1952604"/>
            <a:ext cx="5786478" cy="553998"/>
          </a:xfrm>
          <a:prstGeom prst="rect">
            <a:avLst/>
          </a:prstGeom>
          <a:ln>
            <a:solidFill>
              <a:srgbClr val="00CC00"/>
            </a:solidFill>
          </a:ln>
        </p:spPr>
        <p:txBody>
          <a:bodyPr wrap="square">
            <a:spAutoFit/>
          </a:bodyPr>
          <a:lstStyle/>
          <a:p>
            <a:pPr lvl="0" algn="just">
              <a:defRPr/>
            </a:pPr>
            <a:r>
              <a:rPr lang="ru-RU" sz="1000" b="1" u="sng" dirty="0" smtClean="0">
                <a:solidFill>
                  <a:srgbClr val="0033CC"/>
                </a:solidFill>
              </a:rPr>
              <a:t>Получатель бюджетных средств (ПБС) </a:t>
            </a:r>
            <a:r>
              <a:rPr lang="ru-RU" sz="1000" b="1" dirty="0" smtClean="0"/>
              <a:t>- </a:t>
            </a:r>
            <a:r>
              <a:rPr lang="ru-RU" sz="1000" dirty="0" smtClean="0"/>
              <a:t>орган государственной власти (местного самоуправления) или находящееся в ведении ГРБС казенное учреждение, имеющий(ее) право на исполнение своих функций за счет средств соответствующего бюджета.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71480" y="1523976"/>
            <a:ext cx="5786478" cy="400110"/>
          </a:xfrm>
          <a:prstGeom prst="rect">
            <a:avLst/>
          </a:prstGeom>
          <a:noFill/>
          <a:ln>
            <a:solidFill>
              <a:srgbClr val="00CC00"/>
            </a:solidFill>
          </a:ln>
        </p:spPr>
        <p:txBody>
          <a:bodyPr wrap="square" rtlCol="0">
            <a:spAutoFit/>
          </a:bodyPr>
          <a:lstStyle/>
          <a:p>
            <a:r>
              <a:rPr lang="ru-RU" sz="1000" b="1" u="sng" dirty="0" smtClean="0">
                <a:solidFill>
                  <a:srgbClr val="0033CC"/>
                </a:solidFill>
              </a:rPr>
              <a:t>Подушевые показатели </a:t>
            </a:r>
            <a:r>
              <a:rPr lang="ru-RU" sz="1000" dirty="0" smtClean="0"/>
              <a:t>– нормативные затраты, рассчитанные на 1 единицу целевой группы, либо </a:t>
            </a:r>
          </a:p>
          <a:p>
            <a:r>
              <a:rPr lang="ru-RU" sz="1000" dirty="0" smtClean="0"/>
              <a:t>на 1 жителя.</a:t>
            </a:r>
            <a:endParaRPr lang="ru-RU" sz="10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3143248" y="952472"/>
            <a:ext cx="50847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П</a:t>
            </a:r>
            <a:endParaRPr lang="ru-RU" sz="4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000372" y="5167314"/>
            <a:ext cx="45717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Р</a:t>
            </a:r>
            <a:endParaRPr lang="ru-RU" sz="4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3000372" y="6096008"/>
            <a:ext cx="45557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С</a:t>
            </a:r>
            <a:endParaRPr lang="ru-RU" sz="4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3000372" y="8024834"/>
            <a:ext cx="55656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Ф</a:t>
            </a:r>
            <a:endParaRPr lang="ru-RU" sz="4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 advTm="10000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Багетная рамка 5"/>
          <p:cNvSpPr/>
          <p:nvPr/>
        </p:nvSpPr>
        <p:spPr>
          <a:xfrm>
            <a:off x="571480" y="1023910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Как выглядит карта градостроительного зонирования города Георгиевска?</a:t>
            </a:r>
            <a:endParaRPr lang="ru-RU" sz="16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30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8</a:t>
            </a:fld>
            <a:endParaRPr lang="ru-RU" dirty="0"/>
          </a:p>
        </p:txBody>
      </p:sp>
      <p:pic>
        <p:nvPicPr>
          <p:cNvPr id="63489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90" y="2666984"/>
            <a:ext cx="6143668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10000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Багетная рамка 5"/>
          <p:cNvSpPr/>
          <p:nvPr/>
        </p:nvSpPr>
        <p:spPr>
          <a:xfrm>
            <a:off x="928670" y="1023910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ЧТО ТАКОЕ БЮДЖЕТ?</a:t>
            </a:r>
            <a:endParaRPr lang="ru-RU" sz="14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30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9</a:t>
            </a:fld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785794" y="2309794"/>
            <a:ext cx="5702202" cy="2000264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pPr algn="ctr"/>
            <a:r>
              <a:rPr lang="ru-RU" sz="2000" dirty="0" err="1" smtClean="0"/>
              <a:t>Бюдже́т</a:t>
            </a:r>
            <a:r>
              <a:rPr lang="ru-RU" sz="2000" dirty="0" smtClean="0"/>
              <a:t>  (от старонормандского </a:t>
            </a:r>
          </a:p>
          <a:p>
            <a:pPr algn="ctr"/>
            <a:r>
              <a:rPr lang="en-US" sz="2000" dirty="0" smtClean="0"/>
              <a:t>bougette </a:t>
            </a:r>
            <a:r>
              <a:rPr lang="ru-RU" sz="2000" dirty="0" smtClean="0"/>
              <a:t>– кошель, сумка, кожаный мешок) – </a:t>
            </a:r>
          </a:p>
          <a:p>
            <a:pPr algn="ctr"/>
            <a:r>
              <a:rPr lang="ru-RU" sz="2000" dirty="0" smtClean="0"/>
              <a:t>форма образования и расходования денежных </a:t>
            </a:r>
          </a:p>
          <a:p>
            <a:pPr algn="ctr"/>
            <a:r>
              <a:rPr lang="ru-RU" sz="2000" dirty="0" smtClean="0"/>
              <a:t>средств,  предназначенных для  финансового </a:t>
            </a:r>
          </a:p>
          <a:p>
            <a:pPr algn="ctr"/>
            <a:r>
              <a:rPr lang="ru-RU" sz="2000" dirty="0" smtClean="0"/>
              <a:t>обеспечения задач и функций государства </a:t>
            </a:r>
          </a:p>
          <a:p>
            <a:pPr algn="ctr"/>
            <a:r>
              <a:rPr lang="ru-RU" sz="2000" dirty="0" smtClean="0"/>
              <a:t>и местного самоуправления.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764704" y="4736976"/>
            <a:ext cx="1512168" cy="1584176"/>
          </a:xfrm>
          <a:prstGeom prst="roundRect">
            <a:avLst/>
          </a:prstGeom>
          <a:solidFill>
            <a:srgbClr val="CCFFFF">
              <a:alpha val="8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u="sng" dirty="0" smtClean="0">
                <a:solidFill>
                  <a:schemeClr val="tx1"/>
                </a:solidFill>
              </a:rPr>
              <a:t>ДОХОДЫ</a:t>
            </a:r>
          </a:p>
          <a:p>
            <a:pPr algn="ctr"/>
            <a:r>
              <a:rPr lang="ru-RU" sz="800" b="1" dirty="0" smtClean="0">
                <a:solidFill>
                  <a:schemeClr val="tx1"/>
                </a:solidFill>
              </a:rPr>
              <a:t>это поступающие в бюджет денежные средства (налоги юридических и физических лиц, административные платежи и сборы, безвозмездные поступления)</a:t>
            </a:r>
          </a:p>
          <a:p>
            <a:pPr algn="ctr"/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420888" y="4736976"/>
            <a:ext cx="1584176" cy="1584176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u="sng" dirty="0" smtClean="0">
                <a:solidFill>
                  <a:schemeClr val="tx1"/>
                </a:solidFill>
              </a:rPr>
              <a:t>РАСХОДЫ</a:t>
            </a:r>
          </a:p>
          <a:p>
            <a:pPr algn="ctr"/>
            <a:r>
              <a:rPr lang="ru-RU" sz="800" b="1" dirty="0" smtClean="0">
                <a:solidFill>
                  <a:schemeClr val="tx1"/>
                </a:solidFill>
              </a:rPr>
              <a:t>это выплачиваемые из бюджета денежные средства (социальные выплаты населению, содержание государственных и муниципальных учреждений (образование, ЖКХ, культура и другие) капитальное строительство и другие расходы)</a:t>
            </a:r>
            <a:endParaRPr lang="ru-RU" sz="800" b="1" dirty="0">
              <a:solidFill>
                <a:schemeClr val="tx1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149080" y="4736976"/>
            <a:ext cx="1080120" cy="1584176"/>
          </a:xfrm>
          <a:prstGeom prst="round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schemeClr val="tx1"/>
                </a:solidFill>
              </a:rPr>
              <a:t>превышение доходов над расходами образует положительный остаток бюджета </a:t>
            </a:r>
          </a:p>
          <a:p>
            <a:pPr algn="ctr"/>
            <a:r>
              <a:rPr lang="ru-RU" sz="800" b="1" u="sng" dirty="0" smtClean="0">
                <a:solidFill>
                  <a:schemeClr val="tx1"/>
                </a:solidFill>
              </a:rPr>
              <a:t>ПРОФИЦИТ</a:t>
            </a:r>
            <a:endParaRPr lang="ru-RU" sz="800" b="1" u="sng" dirty="0">
              <a:solidFill>
                <a:schemeClr val="tx1"/>
              </a:solidFill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373216" y="4736976"/>
            <a:ext cx="1080120" cy="1584176"/>
          </a:xfrm>
          <a:prstGeom prst="roundRect">
            <a:avLst/>
          </a:prstGeom>
          <a:solidFill>
            <a:srgbClr val="00CC00">
              <a:alpha val="34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schemeClr val="tx1"/>
                </a:solidFill>
              </a:rPr>
              <a:t>если расходная часть бюджета превышает доходную, то бюджет формируется с</a:t>
            </a:r>
          </a:p>
          <a:p>
            <a:pPr algn="ctr"/>
            <a:r>
              <a:rPr lang="ru-RU" sz="800" b="1" u="sng" dirty="0" smtClean="0">
                <a:solidFill>
                  <a:schemeClr val="tx1"/>
                </a:solidFill>
              </a:rPr>
              <a:t>ДЕФИЦИТОМ</a:t>
            </a:r>
            <a:endParaRPr lang="ru-RU" sz="800" b="1" u="sng" dirty="0">
              <a:solidFill>
                <a:schemeClr val="tx1"/>
              </a:solidFill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764704" y="6537176"/>
            <a:ext cx="5688632" cy="43204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chemeClr val="tx1"/>
                </a:solidFill>
              </a:rPr>
              <a:t>Сбалансированность бюджета по доходам и расходам – основополагающее требование, предъявляемое к органам, составляющим и утверждающим бюджет</a:t>
            </a:r>
            <a:endParaRPr lang="ru-RU" sz="1100" dirty="0">
              <a:solidFill>
                <a:schemeClr val="tx1"/>
              </a:solidFill>
            </a:endParaRPr>
          </a:p>
        </p:txBody>
      </p:sp>
      <p:pic>
        <p:nvPicPr>
          <p:cNvPr id="19" name="Рисунок 2" descr="slide_6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24744" y="7113240"/>
            <a:ext cx="4968552" cy="2392881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</p:spPr>
      </p:pic>
      <p:sp>
        <p:nvSpPr>
          <p:cNvPr id="13" name="Прямоугольник 12"/>
          <p:cNvSpPr/>
          <p:nvPr/>
        </p:nvSpPr>
        <p:spPr>
          <a:xfrm>
            <a:off x="1142984" y="8953528"/>
            <a:ext cx="1462067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ru-RU" sz="1400" b="1" dirty="0">
                <a:ln w="50800"/>
                <a:solidFill>
                  <a:srgbClr val="660033"/>
                </a:solidFill>
              </a:rPr>
              <a:t>где: Р - расходы,</a:t>
            </a:r>
          </a:p>
          <a:p>
            <a:pPr algn="ctr">
              <a:defRPr/>
            </a:pPr>
            <a:r>
              <a:rPr lang="ru-RU" sz="1400" b="1" dirty="0">
                <a:ln w="50800"/>
                <a:solidFill>
                  <a:srgbClr val="660033"/>
                </a:solidFill>
              </a:rPr>
              <a:t>    Д - доходы</a:t>
            </a:r>
          </a:p>
        </p:txBody>
      </p:sp>
    </p:spTree>
  </p:cSld>
  <p:clrMapOvr>
    <a:masterClrMapping/>
  </p:clrMapOvr>
  <p:transition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Багетная рамка 5"/>
          <p:cNvSpPr/>
          <p:nvPr/>
        </p:nvSpPr>
        <p:spPr>
          <a:xfrm>
            <a:off x="764704" y="992560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Какие бывают бюджеты?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30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10</a:t>
            </a:fld>
            <a:endParaRPr lang="ru-RU" dirty="0"/>
          </a:p>
        </p:txBody>
      </p:sp>
      <p:sp>
        <p:nvSpPr>
          <p:cNvPr id="10" name="AutoShape 4"/>
          <p:cNvSpPr>
            <a:spLocks noChangeArrowheads="1"/>
          </p:cNvSpPr>
          <p:nvPr/>
        </p:nvSpPr>
        <p:spPr bwMode="auto">
          <a:xfrm>
            <a:off x="332656" y="6609184"/>
            <a:ext cx="1008112" cy="1008112"/>
          </a:xfrm>
          <a:prstGeom prst="bevel">
            <a:avLst>
              <a:gd name="adj" fmla="val 12500"/>
            </a:avLst>
          </a:prstGeom>
          <a:solidFill>
            <a:schemeClr val="accent5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3A354A"/>
            </a:prstShdw>
          </a:effectLst>
        </p:spPr>
        <p:txBody>
          <a:bodyPr wrap="none" anchor="ctr"/>
          <a:lstStyle/>
          <a:p>
            <a:pPr algn="ctr"/>
            <a:r>
              <a:rPr lang="ru-RU" sz="1000" b="1" dirty="0">
                <a:solidFill>
                  <a:schemeClr val="accent5">
                    <a:lumMod val="50000"/>
                  </a:schemeClr>
                </a:solidFill>
              </a:rPr>
              <a:t>Глава</a:t>
            </a:r>
          </a:p>
          <a:p>
            <a:pPr algn="ctr"/>
            <a:r>
              <a:rPr lang="ru-RU" sz="1000" b="1" dirty="0">
                <a:solidFill>
                  <a:schemeClr val="accent5">
                    <a:lumMod val="50000"/>
                  </a:schemeClr>
                </a:solidFill>
              </a:rPr>
              <a:t>города</a:t>
            </a:r>
          </a:p>
          <a:p>
            <a:pPr algn="ctr"/>
            <a:r>
              <a:rPr lang="ru-RU" sz="1000" b="1" dirty="0">
                <a:solidFill>
                  <a:schemeClr val="accent5">
                    <a:lumMod val="50000"/>
                  </a:schemeClr>
                </a:solidFill>
              </a:rPr>
              <a:t>Георгиевска</a:t>
            </a:r>
          </a:p>
        </p:txBody>
      </p:sp>
      <p:sp>
        <p:nvSpPr>
          <p:cNvPr id="11" name="AutoShape 6"/>
          <p:cNvSpPr>
            <a:spLocks noChangeArrowheads="1"/>
          </p:cNvSpPr>
          <p:nvPr/>
        </p:nvSpPr>
        <p:spPr bwMode="auto">
          <a:xfrm>
            <a:off x="1700808" y="6609184"/>
            <a:ext cx="1008112" cy="1008112"/>
          </a:xfrm>
          <a:prstGeom prst="bevel">
            <a:avLst>
              <a:gd name="adj" fmla="val 12500"/>
            </a:avLst>
          </a:prstGeom>
          <a:solidFill>
            <a:schemeClr val="accent5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3A354A"/>
            </a:prstShdw>
          </a:effectLst>
        </p:spPr>
        <p:txBody>
          <a:bodyPr wrap="none" anchor="ctr"/>
          <a:lstStyle/>
          <a:p>
            <a:pPr algn="ctr"/>
            <a:r>
              <a:rPr lang="ru-RU" sz="1000" b="1" dirty="0">
                <a:solidFill>
                  <a:schemeClr val="accent5">
                    <a:lumMod val="50000"/>
                  </a:schemeClr>
                </a:solidFill>
              </a:rPr>
              <a:t>Дума </a:t>
            </a:r>
          </a:p>
          <a:p>
            <a:pPr algn="ctr"/>
            <a:r>
              <a:rPr lang="ru-RU" sz="1000" b="1" dirty="0">
                <a:solidFill>
                  <a:schemeClr val="accent5">
                    <a:lumMod val="50000"/>
                  </a:schemeClr>
                </a:solidFill>
              </a:rPr>
              <a:t>города </a:t>
            </a:r>
          </a:p>
          <a:p>
            <a:pPr algn="ctr"/>
            <a:r>
              <a:rPr lang="ru-RU" sz="1000" b="1" dirty="0">
                <a:solidFill>
                  <a:schemeClr val="accent5">
                    <a:lumMod val="50000"/>
                  </a:schemeClr>
                </a:solidFill>
              </a:rPr>
              <a:t>Георгиевска</a:t>
            </a:r>
          </a:p>
        </p:txBody>
      </p:sp>
      <p:sp>
        <p:nvSpPr>
          <p:cNvPr id="13" name="AutoShape 7"/>
          <p:cNvSpPr>
            <a:spLocks noChangeArrowheads="1"/>
          </p:cNvSpPr>
          <p:nvPr/>
        </p:nvSpPr>
        <p:spPr bwMode="auto">
          <a:xfrm>
            <a:off x="3068960" y="6609184"/>
            <a:ext cx="1152128" cy="1008112"/>
          </a:xfrm>
          <a:prstGeom prst="bevel">
            <a:avLst>
              <a:gd name="adj" fmla="val 12500"/>
            </a:avLst>
          </a:prstGeom>
          <a:solidFill>
            <a:schemeClr val="accent5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3A354A"/>
            </a:prstShdw>
          </a:effectLst>
        </p:spPr>
        <p:txBody>
          <a:bodyPr wrap="none" anchor="ctr"/>
          <a:lstStyle/>
          <a:p>
            <a:pPr algn="ctr"/>
            <a:r>
              <a:rPr lang="ru-RU" sz="1000" b="1" dirty="0">
                <a:solidFill>
                  <a:schemeClr val="accent5">
                    <a:lumMod val="50000"/>
                  </a:schemeClr>
                </a:solidFill>
              </a:rPr>
              <a:t>Администрация</a:t>
            </a:r>
          </a:p>
          <a:p>
            <a:pPr algn="ctr"/>
            <a:r>
              <a:rPr lang="ru-RU" sz="1000" b="1" dirty="0">
                <a:solidFill>
                  <a:schemeClr val="accent5">
                    <a:lumMod val="50000"/>
                  </a:schemeClr>
                </a:solidFill>
              </a:rPr>
              <a:t>города </a:t>
            </a:r>
          </a:p>
          <a:p>
            <a:pPr algn="ctr"/>
            <a:r>
              <a:rPr lang="ru-RU" sz="1000" b="1" dirty="0">
                <a:solidFill>
                  <a:schemeClr val="accent5">
                    <a:lumMod val="50000"/>
                  </a:schemeClr>
                </a:solidFill>
              </a:rPr>
              <a:t>Георгиевска</a:t>
            </a:r>
          </a:p>
        </p:txBody>
      </p:sp>
      <p:sp>
        <p:nvSpPr>
          <p:cNvPr id="14" name="AutoShape 8"/>
          <p:cNvSpPr>
            <a:spLocks noChangeArrowheads="1"/>
          </p:cNvSpPr>
          <p:nvPr/>
        </p:nvSpPr>
        <p:spPr bwMode="auto">
          <a:xfrm>
            <a:off x="4581128" y="6609184"/>
            <a:ext cx="1495772" cy="1008112"/>
          </a:xfrm>
          <a:prstGeom prst="bevel">
            <a:avLst>
              <a:gd name="adj" fmla="val 12500"/>
            </a:avLst>
          </a:prstGeom>
          <a:solidFill>
            <a:schemeClr val="accent5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3A354A"/>
            </a:prstShdw>
          </a:effectLst>
        </p:spPr>
        <p:txBody>
          <a:bodyPr wrap="none" anchor="ctr"/>
          <a:lstStyle/>
          <a:p>
            <a:pPr algn="ctr"/>
            <a:r>
              <a:rPr lang="ru-RU" sz="1000" b="1" dirty="0">
                <a:solidFill>
                  <a:schemeClr val="accent5">
                    <a:lumMod val="50000"/>
                  </a:schemeClr>
                </a:solidFill>
              </a:rPr>
              <a:t>Финансовое </a:t>
            </a:r>
          </a:p>
          <a:p>
            <a:pPr algn="ctr"/>
            <a:r>
              <a:rPr lang="ru-RU" sz="1000" b="1" dirty="0">
                <a:solidFill>
                  <a:schemeClr val="accent5">
                    <a:lumMod val="50000"/>
                  </a:schemeClr>
                </a:solidFill>
              </a:rPr>
              <a:t>управление</a:t>
            </a:r>
          </a:p>
          <a:p>
            <a:pPr algn="ctr"/>
            <a:r>
              <a:rPr lang="ru-RU" sz="1000" b="1" dirty="0">
                <a:solidFill>
                  <a:schemeClr val="accent5">
                    <a:lumMod val="50000"/>
                  </a:schemeClr>
                </a:solidFill>
              </a:rPr>
              <a:t>администрации</a:t>
            </a:r>
          </a:p>
          <a:p>
            <a:pPr algn="ctr"/>
            <a:r>
              <a:rPr lang="ru-RU" sz="1000" b="1" dirty="0">
                <a:solidFill>
                  <a:schemeClr val="accent5">
                    <a:lumMod val="50000"/>
                  </a:schemeClr>
                </a:solidFill>
              </a:rPr>
              <a:t>города Георгиевска</a:t>
            </a:r>
          </a:p>
        </p:txBody>
      </p:sp>
      <p:sp>
        <p:nvSpPr>
          <p:cNvPr id="15" name="AutoShape 9"/>
          <p:cNvSpPr>
            <a:spLocks noChangeArrowheads="1"/>
          </p:cNvSpPr>
          <p:nvPr/>
        </p:nvSpPr>
        <p:spPr bwMode="auto">
          <a:xfrm>
            <a:off x="332656" y="7761312"/>
            <a:ext cx="1556792" cy="936104"/>
          </a:xfrm>
          <a:prstGeom prst="bevel">
            <a:avLst>
              <a:gd name="adj" fmla="val 12500"/>
            </a:avLst>
          </a:prstGeom>
          <a:solidFill>
            <a:schemeClr val="accent5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3A354A"/>
            </a:prstShdw>
          </a:effectLst>
        </p:spPr>
        <p:txBody>
          <a:bodyPr wrap="none" anchor="ctr"/>
          <a:lstStyle/>
          <a:p>
            <a:pPr algn="ctr"/>
            <a:r>
              <a:rPr lang="ru-RU" sz="1000" b="1" dirty="0">
                <a:solidFill>
                  <a:schemeClr val="accent5">
                    <a:lumMod val="50000"/>
                  </a:schemeClr>
                </a:solidFill>
              </a:rPr>
              <a:t>Органы, осущест -</a:t>
            </a:r>
          </a:p>
          <a:p>
            <a:pPr algn="ctr"/>
            <a:r>
              <a:rPr lang="ru-RU" sz="1000" b="1" dirty="0">
                <a:solidFill>
                  <a:schemeClr val="accent5">
                    <a:lumMod val="50000"/>
                  </a:schemeClr>
                </a:solidFill>
              </a:rPr>
              <a:t>вляющие кассовое</a:t>
            </a:r>
          </a:p>
          <a:p>
            <a:pPr algn="ctr"/>
            <a:r>
              <a:rPr lang="ru-RU" sz="1000" b="1" dirty="0">
                <a:solidFill>
                  <a:schemeClr val="accent5">
                    <a:lumMod val="50000"/>
                  </a:schemeClr>
                </a:solidFill>
              </a:rPr>
              <a:t>исполнение бюджета</a:t>
            </a:r>
          </a:p>
          <a:p>
            <a:pPr algn="ctr"/>
            <a:r>
              <a:rPr lang="ru-RU" sz="1000" b="1" dirty="0">
                <a:solidFill>
                  <a:schemeClr val="accent5">
                    <a:lumMod val="50000"/>
                  </a:schemeClr>
                </a:solidFill>
              </a:rPr>
              <a:t>города Георгиевска</a:t>
            </a:r>
          </a:p>
        </p:txBody>
      </p:sp>
      <p:sp>
        <p:nvSpPr>
          <p:cNvPr id="16" name="AutoShape 10"/>
          <p:cNvSpPr>
            <a:spLocks noChangeArrowheads="1"/>
          </p:cNvSpPr>
          <p:nvPr/>
        </p:nvSpPr>
        <p:spPr bwMode="auto">
          <a:xfrm>
            <a:off x="2060848" y="7761312"/>
            <a:ext cx="1224136" cy="936103"/>
          </a:xfrm>
          <a:prstGeom prst="bevel">
            <a:avLst>
              <a:gd name="adj" fmla="val 12500"/>
            </a:avLst>
          </a:prstGeom>
          <a:solidFill>
            <a:schemeClr val="accent5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3A354A"/>
            </a:prstShdw>
          </a:effectLst>
        </p:spPr>
        <p:txBody>
          <a:bodyPr wrap="none" anchor="ctr"/>
          <a:lstStyle/>
          <a:p>
            <a:pPr algn="ctr"/>
            <a:r>
              <a:rPr lang="ru-RU" sz="1000" b="1" dirty="0">
                <a:solidFill>
                  <a:schemeClr val="accent5">
                    <a:lumMod val="50000"/>
                  </a:schemeClr>
                </a:solidFill>
              </a:rPr>
              <a:t>Центральный</a:t>
            </a:r>
          </a:p>
          <a:p>
            <a:pPr algn="ctr"/>
            <a:r>
              <a:rPr lang="ru-RU" sz="1000" b="1" dirty="0">
                <a:solidFill>
                  <a:schemeClr val="accent5">
                    <a:lumMod val="50000"/>
                  </a:schemeClr>
                </a:solidFill>
              </a:rPr>
              <a:t>банк</a:t>
            </a:r>
          </a:p>
          <a:p>
            <a:pPr algn="ctr"/>
            <a:r>
              <a:rPr lang="ru-RU" sz="1000" b="1" dirty="0">
                <a:solidFill>
                  <a:schemeClr val="accent5">
                    <a:lumMod val="50000"/>
                  </a:schemeClr>
                </a:solidFill>
              </a:rPr>
              <a:t>Российской</a:t>
            </a:r>
          </a:p>
          <a:p>
            <a:pPr algn="ctr"/>
            <a:r>
              <a:rPr lang="ru-RU" sz="1000" b="1" dirty="0">
                <a:solidFill>
                  <a:schemeClr val="accent5">
                    <a:lumMod val="50000"/>
                  </a:schemeClr>
                </a:solidFill>
              </a:rPr>
              <a:t>Федерации</a:t>
            </a:r>
          </a:p>
        </p:txBody>
      </p:sp>
      <p:sp>
        <p:nvSpPr>
          <p:cNvPr id="17" name="AutoShape 11"/>
          <p:cNvSpPr>
            <a:spLocks noChangeArrowheads="1"/>
          </p:cNvSpPr>
          <p:nvPr/>
        </p:nvSpPr>
        <p:spPr bwMode="auto">
          <a:xfrm>
            <a:off x="3429000" y="7761312"/>
            <a:ext cx="1224136" cy="936104"/>
          </a:xfrm>
          <a:prstGeom prst="bevel">
            <a:avLst>
              <a:gd name="adj" fmla="val 12500"/>
            </a:avLst>
          </a:prstGeom>
          <a:solidFill>
            <a:schemeClr val="accent5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3A354A"/>
            </a:prstShdw>
          </a:effectLst>
        </p:spPr>
        <p:txBody>
          <a:bodyPr wrap="none" anchor="ctr"/>
          <a:lstStyle/>
          <a:p>
            <a:pPr algn="ctr"/>
            <a:r>
              <a:rPr lang="ru-RU" sz="1000" b="1" dirty="0">
                <a:solidFill>
                  <a:schemeClr val="accent5">
                    <a:lumMod val="50000"/>
                  </a:schemeClr>
                </a:solidFill>
              </a:rPr>
              <a:t>Контрольно –</a:t>
            </a:r>
          </a:p>
          <a:p>
            <a:pPr algn="ctr"/>
            <a:r>
              <a:rPr lang="ru-RU" sz="1000" b="1" dirty="0">
                <a:solidFill>
                  <a:schemeClr val="accent5">
                    <a:lumMod val="50000"/>
                  </a:schemeClr>
                </a:solidFill>
              </a:rPr>
              <a:t>счетная палата</a:t>
            </a:r>
          </a:p>
          <a:p>
            <a:pPr algn="ctr"/>
            <a:r>
              <a:rPr lang="ru-RU" sz="1000" b="1" dirty="0">
                <a:solidFill>
                  <a:schemeClr val="accent5">
                    <a:lumMod val="50000"/>
                  </a:schemeClr>
                </a:solidFill>
              </a:rPr>
              <a:t>Думы города</a:t>
            </a:r>
          </a:p>
          <a:p>
            <a:pPr algn="ctr"/>
            <a:r>
              <a:rPr lang="ru-RU" sz="1000" b="1" dirty="0">
                <a:solidFill>
                  <a:schemeClr val="accent5">
                    <a:lumMod val="50000"/>
                  </a:schemeClr>
                </a:solidFill>
              </a:rPr>
              <a:t>Георгиевска</a:t>
            </a:r>
          </a:p>
        </p:txBody>
      </p:sp>
      <p:sp>
        <p:nvSpPr>
          <p:cNvPr id="18" name="AutoShape 12"/>
          <p:cNvSpPr>
            <a:spLocks noChangeArrowheads="1"/>
          </p:cNvSpPr>
          <p:nvPr/>
        </p:nvSpPr>
        <p:spPr bwMode="auto">
          <a:xfrm>
            <a:off x="4797152" y="7761312"/>
            <a:ext cx="1440160" cy="936104"/>
          </a:xfrm>
          <a:prstGeom prst="bevel">
            <a:avLst>
              <a:gd name="adj" fmla="val 12500"/>
            </a:avLst>
          </a:prstGeom>
          <a:solidFill>
            <a:schemeClr val="accent5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3A354A"/>
            </a:prstShdw>
          </a:effectLst>
        </p:spPr>
        <p:txBody>
          <a:bodyPr wrap="none" anchor="ctr"/>
          <a:lstStyle/>
          <a:p>
            <a:pPr algn="ctr"/>
            <a:r>
              <a:rPr lang="ru-RU" sz="800" b="1" dirty="0">
                <a:solidFill>
                  <a:schemeClr val="accent5">
                    <a:lumMod val="50000"/>
                  </a:schemeClr>
                </a:solidFill>
              </a:rPr>
              <a:t>Главные </a:t>
            </a:r>
          </a:p>
          <a:p>
            <a:pPr algn="ctr"/>
            <a:r>
              <a:rPr lang="ru-RU" sz="800" b="1" dirty="0">
                <a:solidFill>
                  <a:schemeClr val="accent5">
                    <a:lumMod val="50000"/>
                  </a:schemeClr>
                </a:solidFill>
              </a:rPr>
              <a:t>распорядители </a:t>
            </a:r>
          </a:p>
          <a:p>
            <a:pPr algn="ctr"/>
            <a:r>
              <a:rPr lang="ru-RU" sz="800" b="1" dirty="0">
                <a:solidFill>
                  <a:schemeClr val="accent5">
                    <a:lumMod val="50000"/>
                  </a:schemeClr>
                </a:solidFill>
              </a:rPr>
              <a:t>(распорядители) </a:t>
            </a:r>
          </a:p>
          <a:p>
            <a:pPr algn="ctr"/>
            <a:r>
              <a:rPr lang="ru-RU" sz="800" b="1" dirty="0">
                <a:solidFill>
                  <a:schemeClr val="accent5">
                    <a:lumMod val="50000"/>
                  </a:schemeClr>
                </a:solidFill>
              </a:rPr>
              <a:t>и получатели </a:t>
            </a:r>
          </a:p>
          <a:p>
            <a:pPr algn="ctr"/>
            <a:r>
              <a:rPr lang="ru-RU" sz="800" b="1" dirty="0" smtClean="0">
                <a:solidFill>
                  <a:schemeClr val="accent5">
                    <a:lumMod val="50000"/>
                  </a:schemeClr>
                </a:solidFill>
              </a:rPr>
              <a:t>бюджетных средств </a:t>
            </a:r>
            <a:endParaRPr lang="ru-RU" sz="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9" name="AutoShape 13"/>
          <p:cNvSpPr>
            <a:spLocks noChangeArrowheads="1"/>
          </p:cNvSpPr>
          <p:nvPr/>
        </p:nvSpPr>
        <p:spPr bwMode="auto">
          <a:xfrm>
            <a:off x="332656" y="8841432"/>
            <a:ext cx="1944216" cy="864096"/>
          </a:xfrm>
          <a:prstGeom prst="bevel">
            <a:avLst>
              <a:gd name="adj" fmla="val 12500"/>
            </a:avLst>
          </a:prstGeom>
          <a:solidFill>
            <a:schemeClr val="accent5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3A354A"/>
            </a:prstShdw>
          </a:effectLst>
        </p:spPr>
        <p:txBody>
          <a:bodyPr wrap="none" anchor="ctr"/>
          <a:lstStyle/>
          <a:p>
            <a:pPr algn="ctr"/>
            <a:r>
              <a:rPr lang="ru-RU" sz="1000" b="1" dirty="0">
                <a:solidFill>
                  <a:schemeClr val="accent5">
                    <a:lumMod val="50000"/>
                  </a:schemeClr>
                </a:solidFill>
              </a:rPr>
              <a:t>Главные администраторы </a:t>
            </a:r>
          </a:p>
          <a:p>
            <a:pPr algn="ctr"/>
            <a:r>
              <a:rPr lang="ru-RU" sz="1000" b="1" dirty="0">
                <a:solidFill>
                  <a:schemeClr val="accent5">
                    <a:lumMod val="50000"/>
                  </a:schemeClr>
                </a:solidFill>
              </a:rPr>
              <a:t>(администраторы) </a:t>
            </a:r>
          </a:p>
          <a:p>
            <a:pPr algn="ctr"/>
            <a:r>
              <a:rPr lang="ru-RU" sz="1000" b="1" dirty="0">
                <a:solidFill>
                  <a:schemeClr val="accent5">
                    <a:lumMod val="50000"/>
                  </a:schemeClr>
                </a:solidFill>
              </a:rPr>
              <a:t>доходов бюджета </a:t>
            </a:r>
          </a:p>
          <a:p>
            <a:pPr algn="ctr"/>
            <a:r>
              <a:rPr lang="ru-RU" sz="1000" b="1" dirty="0">
                <a:solidFill>
                  <a:schemeClr val="accent5">
                    <a:lumMod val="50000"/>
                  </a:schemeClr>
                </a:solidFill>
              </a:rPr>
              <a:t>города Георгиевска </a:t>
            </a:r>
          </a:p>
        </p:txBody>
      </p:sp>
      <p:sp>
        <p:nvSpPr>
          <p:cNvPr id="20" name="AutoShape 14"/>
          <p:cNvSpPr>
            <a:spLocks noChangeArrowheads="1"/>
          </p:cNvSpPr>
          <p:nvPr/>
        </p:nvSpPr>
        <p:spPr bwMode="auto">
          <a:xfrm>
            <a:off x="2420888" y="8841432"/>
            <a:ext cx="2032992" cy="864096"/>
          </a:xfrm>
          <a:prstGeom prst="bevel">
            <a:avLst>
              <a:gd name="adj" fmla="val 12500"/>
            </a:avLst>
          </a:prstGeom>
          <a:solidFill>
            <a:schemeClr val="accent5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3A354A"/>
            </a:prstShdw>
          </a:effectLst>
        </p:spPr>
        <p:txBody>
          <a:bodyPr wrap="none" anchor="ctr"/>
          <a:lstStyle/>
          <a:p>
            <a:pPr algn="ctr"/>
            <a:r>
              <a:rPr lang="ru-RU" sz="1000" b="1" dirty="0">
                <a:solidFill>
                  <a:schemeClr val="accent5">
                    <a:lumMod val="50000"/>
                  </a:schemeClr>
                </a:solidFill>
              </a:rPr>
              <a:t>Главные администраторы </a:t>
            </a:r>
          </a:p>
          <a:p>
            <a:pPr algn="ctr"/>
            <a:r>
              <a:rPr lang="ru-RU" sz="1000" b="1" dirty="0">
                <a:solidFill>
                  <a:schemeClr val="accent5">
                    <a:lumMod val="50000"/>
                  </a:schemeClr>
                </a:solidFill>
              </a:rPr>
              <a:t>(администраторы) источников </a:t>
            </a:r>
          </a:p>
          <a:p>
            <a:pPr algn="ctr"/>
            <a:r>
              <a:rPr lang="ru-RU" sz="1000" b="1" dirty="0">
                <a:solidFill>
                  <a:schemeClr val="accent5">
                    <a:lumMod val="50000"/>
                  </a:schemeClr>
                </a:solidFill>
              </a:rPr>
              <a:t>финансирования дефицита </a:t>
            </a:r>
          </a:p>
          <a:p>
            <a:pPr algn="ctr"/>
            <a:r>
              <a:rPr lang="ru-RU" sz="1000" b="1" dirty="0">
                <a:solidFill>
                  <a:schemeClr val="accent5">
                    <a:lumMod val="50000"/>
                  </a:schemeClr>
                </a:solidFill>
              </a:rPr>
              <a:t>бюджета города Георгиевска </a:t>
            </a:r>
          </a:p>
        </p:txBody>
      </p:sp>
      <p:sp>
        <p:nvSpPr>
          <p:cNvPr id="21" name="AutoShape 15"/>
          <p:cNvSpPr>
            <a:spLocks noChangeArrowheads="1"/>
          </p:cNvSpPr>
          <p:nvPr/>
        </p:nvSpPr>
        <p:spPr bwMode="auto">
          <a:xfrm>
            <a:off x="4581128" y="8841432"/>
            <a:ext cx="1791964" cy="864096"/>
          </a:xfrm>
          <a:prstGeom prst="bevel">
            <a:avLst>
              <a:gd name="adj" fmla="val 12500"/>
            </a:avLst>
          </a:prstGeom>
          <a:solidFill>
            <a:schemeClr val="accent5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3A354A"/>
            </a:prstShdw>
          </a:effectLst>
        </p:spPr>
        <p:txBody>
          <a:bodyPr wrap="none" lIns="18000" rIns="18000" anchor="ctr"/>
          <a:lstStyle/>
          <a:p>
            <a:pPr algn="ctr"/>
            <a:r>
              <a:rPr lang="ru-RU" sz="700" b="1" dirty="0">
                <a:solidFill>
                  <a:schemeClr val="accent5">
                    <a:lumMod val="50000"/>
                  </a:schemeClr>
                </a:solidFill>
              </a:rPr>
              <a:t>Иные органы, на которые законода -</a:t>
            </a:r>
          </a:p>
          <a:p>
            <a:pPr algn="ctr"/>
            <a:r>
              <a:rPr lang="ru-RU" sz="700" b="1" dirty="0">
                <a:solidFill>
                  <a:schemeClr val="accent5">
                    <a:lumMod val="50000"/>
                  </a:schemeClr>
                </a:solidFill>
              </a:rPr>
              <a:t>тельством Российской Федерации, </a:t>
            </a:r>
          </a:p>
          <a:p>
            <a:pPr algn="ctr"/>
            <a:r>
              <a:rPr lang="ru-RU" sz="700" b="1" dirty="0">
                <a:solidFill>
                  <a:schemeClr val="accent5">
                    <a:lumMod val="50000"/>
                  </a:schemeClr>
                </a:solidFill>
              </a:rPr>
              <a:t>законодательством Ставропольского </a:t>
            </a:r>
          </a:p>
          <a:p>
            <a:pPr algn="ctr"/>
            <a:r>
              <a:rPr lang="ru-RU" sz="700" b="1" dirty="0">
                <a:solidFill>
                  <a:schemeClr val="accent5">
                    <a:lumMod val="50000"/>
                  </a:schemeClr>
                </a:solidFill>
              </a:rPr>
              <a:t>края и решениями Думы города</a:t>
            </a:r>
          </a:p>
          <a:p>
            <a:pPr algn="ctr"/>
            <a:r>
              <a:rPr lang="ru-RU" sz="700" b="1" dirty="0">
                <a:solidFill>
                  <a:schemeClr val="accent5">
                    <a:lumMod val="50000"/>
                  </a:schemeClr>
                </a:solidFill>
              </a:rPr>
              <a:t>Георгиевска возложены бюджетные, </a:t>
            </a:r>
          </a:p>
          <a:p>
            <a:pPr algn="ctr"/>
            <a:r>
              <a:rPr lang="ru-RU" sz="700" b="1" dirty="0">
                <a:solidFill>
                  <a:schemeClr val="accent5">
                    <a:lumMod val="50000"/>
                  </a:schemeClr>
                </a:solidFill>
              </a:rPr>
              <a:t>налоговые и иные полномочия</a:t>
            </a:r>
          </a:p>
        </p:txBody>
      </p:sp>
      <p:sp>
        <p:nvSpPr>
          <p:cNvPr id="22" name="Багетная рамка 21"/>
          <p:cNvSpPr/>
          <p:nvPr/>
        </p:nvSpPr>
        <p:spPr>
          <a:xfrm>
            <a:off x="857232" y="5738818"/>
            <a:ext cx="5286412" cy="785818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Кто является участником бюджетного процесса в городе</a:t>
            </a:r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?</a:t>
            </a:r>
            <a:endParaRPr lang="ru-RU" sz="14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23" name="Rectangle 5"/>
          <p:cNvSpPr>
            <a:spLocks noChangeArrowheads="1"/>
          </p:cNvSpPr>
          <p:nvPr/>
        </p:nvSpPr>
        <p:spPr bwMode="auto">
          <a:xfrm>
            <a:off x="714356" y="2166918"/>
            <a:ext cx="1500198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>
                <a:solidFill>
                  <a:schemeClr val="accent5">
                    <a:lumMod val="50000"/>
                  </a:schemeClr>
                </a:solidFill>
              </a:rPr>
              <a:t>Бюджет семьи</a:t>
            </a:r>
          </a:p>
        </p:txBody>
      </p:sp>
      <p:pic>
        <p:nvPicPr>
          <p:cNvPr id="2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7232" y="2452670"/>
            <a:ext cx="1214446" cy="1228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Rectangle 10"/>
          <p:cNvSpPr>
            <a:spLocks noChangeArrowheads="1"/>
          </p:cNvSpPr>
          <p:nvPr/>
        </p:nvSpPr>
        <p:spPr bwMode="auto">
          <a:xfrm>
            <a:off x="4286256" y="2166918"/>
            <a:ext cx="2214578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1400" b="1" dirty="0">
                <a:solidFill>
                  <a:schemeClr val="accent5">
                    <a:lumMod val="50000"/>
                  </a:schemeClr>
                </a:solidFill>
              </a:rPr>
              <a:t>Бюджет организаций</a:t>
            </a:r>
          </a:p>
        </p:txBody>
      </p:sp>
      <p:pic>
        <p:nvPicPr>
          <p:cNvPr id="26" name="Picture 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22" y="2452671"/>
            <a:ext cx="1214446" cy="1236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Rectangle 9"/>
          <p:cNvSpPr>
            <a:spLocks noChangeArrowheads="1"/>
          </p:cNvSpPr>
          <p:nvPr/>
        </p:nvSpPr>
        <p:spPr bwMode="auto">
          <a:xfrm>
            <a:off x="2214555" y="3024174"/>
            <a:ext cx="2428891" cy="523220"/>
          </a:xfrm>
          <a:prstGeom prst="rect">
            <a:avLst/>
          </a:prstGeom>
          <a:solidFill>
            <a:srgbClr val="6699FF">
              <a:alpha val="69000"/>
            </a:srgbClr>
          </a:solidFill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ru-RU" sz="1400" b="1" u="sng" dirty="0">
                <a:solidFill>
                  <a:schemeClr val="accent5">
                    <a:lumMod val="50000"/>
                  </a:schemeClr>
                </a:solidFill>
              </a:rPr>
              <a:t>Бюджеты публично-правовых образований</a:t>
            </a:r>
          </a:p>
        </p:txBody>
      </p:sp>
      <p:pic>
        <p:nvPicPr>
          <p:cNvPr id="28" name="Picture 1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4356" y="4167182"/>
            <a:ext cx="1590167" cy="847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Rectangle 19"/>
          <p:cNvSpPr>
            <a:spLocks noChangeArrowheads="1"/>
          </p:cNvSpPr>
          <p:nvPr/>
        </p:nvSpPr>
        <p:spPr bwMode="auto">
          <a:xfrm>
            <a:off x="428604" y="5024438"/>
            <a:ext cx="221457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ru-RU" sz="1000" b="1" dirty="0">
                <a:solidFill>
                  <a:schemeClr val="accent5">
                    <a:lumMod val="50000"/>
                  </a:schemeClr>
                </a:solidFill>
              </a:rPr>
              <a:t>Российской Федерации</a:t>
            </a:r>
          </a:p>
          <a:p>
            <a:pPr algn="ctr"/>
            <a:r>
              <a:rPr lang="ru-RU" sz="1000" b="1" dirty="0">
                <a:solidFill>
                  <a:schemeClr val="accent5">
                    <a:lumMod val="50000"/>
                  </a:schemeClr>
                </a:solidFill>
              </a:rPr>
              <a:t>(федеральный </a:t>
            </a:r>
            <a:r>
              <a:rPr lang="ru-RU" sz="1000" b="1" dirty="0" smtClean="0">
                <a:solidFill>
                  <a:schemeClr val="accent5">
                    <a:lumMod val="50000"/>
                  </a:schemeClr>
                </a:solidFill>
              </a:rPr>
              <a:t> бюджет</a:t>
            </a:r>
            <a:r>
              <a:rPr lang="ru-RU" sz="1000" b="1" dirty="0">
                <a:solidFill>
                  <a:schemeClr val="accent5">
                    <a:lumMod val="50000"/>
                  </a:schemeClr>
                </a:solidFill>
              </a:rPr>
              <a:t>, бюджеты государственных внебюджетных фондов РФ)</a:t>
            </a:r>
          </a:p>
        </p:txBody>
      </p:sp>
      <p:pic>
        <p:nvPicPr>
          <p:cNvPr id="30" name="Picture 2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86058" y="4310058"/>
            <a:ext cx="1366848" cy="799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ectangle 20"/>
          <p:cNvSpPr>
            <a:spLocks noChangeArrowheads="1"/>
          </p:cNvSpPr>
          <p:nvPr/>
        </p:nvSpPr>
        <p:spPr bwMode="auto">
          <a:xfrm>
            <a:off x="2500306" y="5024438"/>
            <a:ext cx="228601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ru-RU" sz="1000" b="1" dirty="0">
                <a:solidFill>
                  <a:schemeClr val="accent5">
                    <a:lumMod val="50000"/>
                  </a:schemeClr>
                </a:solidFill>
              </a:rPr>
              <a:t>субъектов</a:t>
            </a:r>
          </a:p>
          <a:p>
            <a:pPr algn="ctr"/>
            <a:r>
              <a:rPr lang="ru-RU" sz="1000" b="1" dirty="0">
                <a:solidFill>
                  <a:schemeClr val="accent5">
                    <a:lumMod val="50000"/>
                  </a:schemeClr>
                </a:solidFill>
              </a:rPr>
              <a:t>Российской Федерации</a:t>
            </a:r>
          </a:p>
          <a:p>
            <a:pPr algn="ctr"/>
            <a:r>
              <a:rPr lang="ru-RU" sz="1000" b="1" dirty="0">
                <a:solidFill>
                  <a:schemeClr val="accent5">
                    <a:lumMod val="50000"/>
                  </a:schemeClr>
                </a:solidFill>
              </a:rPr>
              <a:t>(региональные бюджеты, бюджеты территориальных фондов ОМС)</a:t>
            </a:r>
          </a:p>
        </p:txBody>
      </p:sp>
      <p:pic>
        <p:nvPicPr>
          <p:cNvPr id="32" name="Picture 24" descr="Georgievsk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14884" y="4381496"/>
            <a:ext cx="1214446" cy="80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Rectangle 21"/>
          <p:cNvSpPr>
            <a:spLocks noChangeArrowheads="1"/>
          </p:cNvSpPr>
          <p:nvPr/>
        </p:nvSpPr>
        <p:spPr bwMode="auto">
          <a:xfrm>
            <a:off x="4572008" y="5167314"/>
            <a:ext cx="1714512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ru-RU" sz="1000" b="1" dirty="0">
                <a:solidFill>
                  <a:schemeClr val="accent5">
                    <a:lumMod val="50000"/>
                  </a:schemeClr>
                </a:solidFill>
              </a:rPr>
              <a:t>муниципальных образований</a:t>
            </a:r>
          </a:p>
          <a:p>
            <a:pPr algn="ctr"/>
            <a:r>
              <a:rPr lang="ru-RU" sz="1000" b="1" dirty="0">
                <a:solidFill>
                  <a:schemeClr val="accent5">
                    <a:lumMod val="50000"/>
                  </a:schemeClr>
                </a:solidFill>
              </a:rPr>
              <a:t>(местные бюджеты)</a:t>
            </a:r>
          </a:p>
        </p:txBody>
      </p:sp>
      <p:sp>
        <p:nvSpPr>
          <p:cNvPr id="34" name="Line 6"/>
          <p:cNvSpPr>
            <a:spLocks noChangeShapeType="1"/>
          </p:cNvSpPr>
          <p:nvPr/>
        </p:nvSpPr>
        <p:spPr bwMode="auto">
          <a:xfrm flipH="1">
            <a:off x="2071678" y="2309794"/>
            <a:ext cx="841376" cy="428628"/>
          </a:xfrm>
          <a:prstGeom prst="line">
            <a:avLst/>
          </a:prstGeom>
          <a:noFill/>
          <a:ln w="50800" cmpd="tri">
            <a:solidFill>
              <a:srgbClr val="6699FF"/>
            </a:solidFill>
            <a:round/>
            <a:headEnd/>
            <a:tailEnd type="stealth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35" name="Line 6"/>
          <p:cNvSpPr>
            <a:spLocks noChangeShapeType="1"/>
          </p:cNvSpPr>
          <p:nvPr/>
        </p:nvSpPr>
        <p:spPr bwMode="auto">
          <a:xfrm flipH="1">
            <a:off x="3356993" y="2238356"/>
            <a:ext cx="570" cy="842436"/>
          </a:xfrm>
          <a:prstGeom prst="line">
            <a:avLst/>
          </a:prstGeom>
          <a:noFill/>
          <a:ln w="50800" cmpd="tri">
            <a:solidFill>
              <a:srgbClr val="6699FF"/>
            </a:solidFill>
            <a:round/>
            <a:headEnd/>
            <a:tailEnd type="stealth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36" name="Line 6"/>
          <p:cNvSpPr>
            <a:spLocks noChangeShapeType="1"/>
          </p:cNvSpPr>
          <p:nvPr/>
        </p:nvSpPr>
        <p:spPr bwMode="auto">
          <a:xfrm>
            <a:off x="3929066" y="2238356"/>
            <a:ext cx="785818" cy="571504"/>
          </a:xfrm>
          <a:prstGeom prst="line">
            <a:avLst/>
          </a:prstGeom>
          <a:noFill/>
          <a:ln w="50800" cmpd="tri">
            <a:solidFill>
              <a:srgbClr val="6699FF"/>
            </a:solidFill>
            <a:round/>
            <a:headEnd/>
            <a:tailEnd type="stealth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37" name="Line 6"/>
          <p:cNvSpPr>
            <a:spLocks noChangeShapeType="1"/>
          </p:cNvSpPr>
          <p:nvPr/>
        </p:nvSpPr>
        <p:spPr bwMode="auto">
          <a:xfrm flipH="1">
            <a:off x="1571612" y="3524240"/>
            <a:ext cx="1214446" cy="857256"/>
          </a:xfrm>
          <a:prstGeom prst="line">
            <a:avLst/>
          </a:prstGeom>
          <a:noFill/>
          <a:ln w="50800" cmpd="tri">
            <a:solidFill>
              <a:srgbClr val="6699FF"/>
            </a:solidFill>
            <a:round/>
            <a:headEnd/>
            <a:tailEnd type="stealth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38" name="Line 6"/>
          <p:cNvSpPr>
            <a:spLocks noChangeShapeType="1"/>
          </p:cNvSpPr>
          <p:nvPr/>
        </p:nvSpPr>
        <p:spPr bwMode="auto">
          <a:xfrm>
            <a:off x="3428999" y="3512840"/>
            <a:ext cx="45719" cy="797218"/>
          </a:xfrm>
          <a:prstGeom prst="line">
            <a:avLst/>
          </a:prstGeom>
          <a:noFill/>
          <a:ln w="50800" cmpd="tri">
            <a:solidFill>
              <a:srgbClr val="6699FF"/>
            </a:solidFill>
            <a:round/>
            <a:headEnd/>
            <a:tailEnd type="stealth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39" name="Line 6"/>
          <p:cNvSpPr>
            <a:spLocks noChangeShapeType="1"/>
          </p:cNvSpPr>
          <p:nvPr/>
        </p:nvSpPr>
        <p:spPr bwMode="auto">
          <a:xfrm>
            <a:off x="4127500" y="3524240"/>
            <a:ext cx="1230326" cy="857256"/>
          </a:xfrm>
          <a:prstGeom prst="line">
            <a:avLst/>
          </a:prstGeom>
          <a:noFill/>
          <a:ln w="50800" cmpd="tri">
            <a:solidFill>
              <a:srgbClr val="6699FF"/>
            </a:solidFill>
            <a:round/>
            <a:headEnd/>
            <a:tailEnd type="stealth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40" name="Прямоугольник 39"/>
          <p:cNvSpPr/>
          <p:nvPr/>
        </p:nvSpPr>
        <p:spPr>
          <a:xfrm rot="2217964">
            <a:off x="4650338" y="3826095"/>
            <a:ext cx="66556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00" dirty="0" smtClean="0"/>
              <a:t>III уровень </a:t>
            </a:r>
            <a:endParaRPr lang="ru-RU" sz="800" dirty="0"/>
          </a:p>
        </p:txBody>
      </p:sp>
      <p:sp>
        <p:nvSpPr>
          <p:cNvPr id="41" name="Прямоугольник 40"/>
          <p:cNvSpPr/>
          <p:nvPr/>
        </p:nvSpPr>
        <p:spPr>
          <a:xfrm rot="5187847">
            <a:off x="3292780" y="3764291"/>
            <a:ext cx="696024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900" dirty="0" smtClean="0"/>
              <a:t>II уровень </a:t>
            </a:r>
            <a:endParaRPr lang="ru-RU" sz="900" dirty="0"/>
          </a:p>
        </p:txBody>
      </p:sp>
      <p:sp>
        <p:nvSpPr>
          <p:cNvPr id="42" name="Прямоугольник 41"/>
          <p:cNvSpPr/>
          <p:nvPr/>
        </p:nvSpPr>
        <p:spPr>
          <a:xfrm rot="19491517">
            <a:off x="1734641" y="3779750"/>
            <a:ext cx="61427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00" dirty="0" smtClean="0"/>
              <a:t>I уровень </a:t>
            </a:r>
            <a:endParaRPr lang="ru-RU" sz="800" dirty="0"/>
          </a:p>
        </p:txBody>
      </p:sp>
    </p:spTree>
  </p:cSld>
  <p:clrMapOvr>
    <a:masterClrMapping/>
  </p:clrMapOvr>
  <p:transition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5" grpId="0"/>
      <p:bldP spid="27" grpId="0" animBg="1"/>
      <p:bldP spid="29" grpId="0"/>
      <p:bldP spid="31" grpId="0"/>
      <p:bldP spid="33" grpId="0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Багетная рамка 5"/>
          <p:cNvSpPr/>
          <p:nvPr/>
        </p:nvSpPr>
        <p:spPr>
          <a:xfrm>
            <a:off x="642918" y="1023910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Каковы основы составления проекта бюджета города?</a:t>
            </a:r>
            <a:endParaRPr lang="ru-RU" sz="14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92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11</a:t>
            </a:fld>
            <a:endParaRPr lang="ru-RU" dirty="0"/>
          </a:p>
        </p:txBody>
      </p:sp>
      <p:sp>
        <p:nvSpPr>
          <p:cNvPr id="10" name="AutoShape 13"/>
          <p:cNvSpPr>
            <a:spLocks noChangeArrowheads="1"/>
          </p:cNvSpPr>
          <p:nvPr/>
        </p:nvSpPr>
        <p:spPr bwMode="auto">
          <a:xfrm>
            <a:off x="642918" y="2166918"/>
            <a:ext cx="1247766" cy="2500330"/>
          </a:xfrm>
          <a:prstGeom prst="downArrowCallout">
            <a:avLst>
              <a:gd name="adj1" fmla="val 25000"/>
              <a:gd name="adj2" fmla="val 25000"/>
              <a:gd name="adj3" fmla="val 22415"/>
              <a:gd name="adj4" fmla="val 66667"/>
            </a:avLst>
          </a:prstGeom>
          <a:solidFill>
            <a:srgbClr val="33CCCC"/>
          </a:solidFill>
          <a:ln w="19050">
            <a:solidFill>
              <a:srgbClr val="339966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ru-RU" sz="1400" b="1">
                <a:solidFill>
                  <a:srgbClr val="0000FF"/>
                </a:solidFill>
              </a:rPr>
              <a:t>Послание </a:t>
            </a:r>
            <a:r>
              <a:rPr lang="ru-RU" sz="1400" b="1" smtClean="0">
                <a:solidFill>
                  <a:srgbClr val="0000FF"/>
                </a:solidFill>
              </a:rPr>
              <a:t>Президента </a:t>
            </a:r>
            <a:r>
              <a:rPr lang="ru-RU" sz="1400" b="1" dirty="0">
                <a:solidFill>
                  <a:srgbClr val="0000FF"/>
                </a:solidFill>
              </a:rPr>
              <a:t>федеральному собранию</a:t>
            </a:r>
            <a:r>
              <a:rPr lang="ru-RU" sz="1400" dirty="0"/>
              <a:t> </a:t>
            </a:r>
          </a:p>
        </p:txBody>
      </p:sp>
      <p:sp>
        <p:nvSpPr>
          <p:cNvPr id="12" name="AutoShape 14"/>
          <p:cNvSpPr>
            <a:spLocks noChangeArrowheads="1"/>
          </p:cNvSpPr>
          <p:nvPr/>
        </p:nvSpPr>
        <p:spPr bwMode="auto">
          <a:xfrm>
            <a:off x="3286124" y="2166918"/>
            <a:ext cx="1357322" cy="2500330"/>
          </a:xfrm>
          <a:prstGeom prst="downArrowCallout">
            <a:avLst>
              <a:gd name="adj1" fmla="val 25000"/>
              <a:gd name="adj2" fmla="val 25000"/>
              <a:gd name="adj3" fmla="val 22434"/>
              <a:gd name="adj4" fmla="val 66667"/>
            </a:avLst>
          </a:prstGeom>
          <a:solidFill>
            <a:srgbClr val="33CCCC"/>
          </a:solidFill>
          <a:ln w="19050">
            <a:solidFill>
              <a:srgbClr val="339966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ru-RU" sz="1400" b="1" dirty="0">
                <a:solidFill>
                  <a:srgbClr val="0000FF"/>
                </a:solidFill>
              </a:rPr>
              <a:t>Прогноз социально-экономического развития города</a:t>
            </a:r>
          </a:p>
        </p:txBody>
      </p:sp>
      <p:sp>
        <p:nvSpPr>
          <p:cNvPr id="13" name="AutoShape 16"/>
          <p:cNvSpPr>
            <a:spLocks noChangeArrowheads="1"/>
          </p:cNvSpPr>
          <p:nvPr/>
        </p:nvSpPr>
        <p:spPr bwMode="auto">
          <a:xfrm>
            <a:off x="2000240" y="2166918"/>
            <a:ext cx="1176357" cy="2519363"/>
          </a:xfrm>
          <a:prstGeom prst="downArrowCallout">
            <a:avLst>
              <a:gd name="adj1" fmla="val 25000"/>
              <a:gd name="adj2" fmla="val 25000"/>
              <a:gd name="adj3" fmla="val 22434"/>
              <a:gd name="adj4" fmla="val 66667"/>
            </a:avLst>
          </a:prstGeom>
          <a:solidFill>
            <a:srgbClr val="33CCCC"/>
          </a:solidFill>
          <a:ln w="19050">
            <a:solidFill>
              <a:srgbClr val="339966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ru-RU" sz="1400" b="1" dirty="0">
                <a:solidFill>
                  <a:srgbClr val="0000FF"/>
                </a:solidFill>
              </a:rPr>
              <a:t>Основные направления бюджетной, </a:t>
            </a:r>
            <a:endParaRPr lang="ru-RU" sz="1400" b="1" dirty="0" smtClean="0">
              <a:solidFill>
                <a:srgbClr val="0000FF"/>
              </a:solidFill>
            </a:endParaRPr>
          </a:p>
          <a:p>
            <a:pPr algn="ctr"/>
            <a:r>
              <a:rPr lang="ru-RU" sz="1400" b="1" dirty="0" smtClean="0">
                <a:solidFill>
                  <a:srgbClr val="0000FF"/>
                </a:solidFill>
              </a:rPr>
              <a:t>налоговой </a:t>
            </a:r>
            <a:r>
              <a:rPr lang="ru-RU" sz="1400" b="1" dirty="0">
                <a:solidFill>
                  <a:srgbClr val="0000FF"/>
                </a:solidFill>
              </a:rPr>
              <a:t>и долговой политики</a:t>
            </a:r>
          </a:p>
        </p:txBody>
      </p:sp>
      <p:sp>
        <p:nvSpPr>
          <p:cNvPr id="14" name="AutoShape 15"/>
          <p:cNvSpPr>
            <a:spLocks noChangeArrowheads="1"/>
          </p:cNvSpPr>
          <p:nvPr/>
        </p:nvSpPr>
        <p:spPr bwMode="auto">
          <a:xfrm>
            <a:off x="4786322" y="2166918"/>
            <a:ext cx="1357348" cy="2519363"/>
          </a:xfrm>
          <a:prstGeom prst="downArrowCallout">
            <a:avLst>
              <a:gd name="adj1" fmla="val 25000"/>
              <a:gd name="adj2" fmla="val 25000"/>
              <a:gd name="adj3" fmla="val 22434"/>
              <a:gd name="adj4" fmla="val 66667"/>
            </a:avLst>
          </a:prstGeom>
          <a:solidFill>
            <a:srgbClr val="33CCCC"/>
          </a:solidFill>
          <a:ln w="19050">
            <a:solidFill>
              <a:srgbClr val="339966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ru-RU" sz="1400" b="1" dirty="0">
                <a:solidFill>
                  <a:srgbClr val="0000FF"/>
                </a:solidFill>
              </a:rPr>
              <a:t>Муниципальные программы города</a:t>
            </a:r>
          </a:p>
        </p:txBody>
      </p:sp>
      <p:sp>
        <p:nvSpPr>
          <p:cNvPr id="15" name="Rectangle 11"/>
          <p:cNvSpPr>
            <a:spLocks noChangeArrowheads="1"/>
          </p:cNvSpPr>
          <p:nvPr/>
        </p:nvSpPr>
        <p:spPr bwMode="auto">
          <a:xfrm>
            <a:off x="642918" y="4738686"/>
            <a:ext cx="5715040" cy="466725"/>
          </a:xfrm>
          <a:prstGeom prst="rect">
            <a:avLst/>
          </a:prstGeom>
          <a:solidFill>
            <a:srgbClr val="CCFFCC"/>
          </a:solidFill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ru-RU" sz="2400" b="1">
                <a:solidFill>
                  <a:srgbClr val="0000FF"/>
                </a:solidFill>
              </a:rPr>
              <a:t>Составление проекта бюджета города</a:t>
            </a:r>
          </a:p>
        </p:txBody>
      </p:sp>
      <p:pic>
        <p:nvPicPr>
          <p:cNvPr id="16" name="Picture 2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8" y="5310190"/>
            <a:ext cx="1143008" cy="1014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71678" y="5310190"/>
            <a:ext cx="1128015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876" y="5310190"/>
            <a:ext cx="1146535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5" descr="i?id=287845269-59-72&amp;n=2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2074" y="5310190"/>
            <a:ext cx="1279561" cy="1015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Прямоугольник 19"/>
          <p:cNvSpPr/>
          <p:nvPr/>
        </p:nvSpPr>
        <p:spPr>
          <a:xfrm>
            <a:off x="500042" y="6738950"/>
            <a:ext cx="592935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/>
              <a:t>          Основным параметром финансовой стабильности любого государства является сбалансированный бюджет, важность которого подчеркнул в своем ежегодном послании Федеральному Собранию на 2016 год Президент  Российской Федерации Владимир Путин. </a:t>
            </a:r>
            <a:endParaRPr lang="ru-RU" sz="2400" b="1" dirty="0"/>
          </a:p>
        </p:txBody>
      </p:sp>
    </p:spTree>
  </p:cSld>
  <p:clrMapOvr>
    <a:masterClrMapping/>
  </p:clrMapOvr>
  <p:transition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Багетная рамка 5"/>
          <p:cNvSpPr/>
          <p:nvPr/>
        </p:nvSpPr>
        <p:spPr>
          <a:xfrm>
            <a:off x="571480" y="1023910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ЧТО ТАКОЕ БЮДЖЕТНЫЙ ПРОЦЕСС,</a:t>
            </a:r>
          </a:p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КАКИЕ СТАДИИ ОН ПРОХОДИТ?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30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12</a:t>
            </a:fld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00042" y="2238356"/>
            <a:ext cx="5500726" cy="781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363" algn="just">
              <a:lnSpc>
                <a:spcPct val="80000"/>
              </a:lnSpc>
            </a:pPr>
            <a:r>
              <a:rPr lang="ru-RU" sz="1400" b="1" dirty="0" smtClean="0"/>
              <a:t>Бюджетный процесс представляет собой деятельность по составлению  проекта  бюджета,  его  рассмотрению,  утверждению, </a:t>
            </a:r>
          </a:p>
          <a:p>
            <a:pPr algn="just">
              <a:lnSpc>
                <a:spcPct val="80000"/>
              </a:lnSpc>
            </a:pPr>
            <a:r>
              <a:rPr lang="ru-RU" sz="1400" b="1" dirty="0" smtClean="0"/>
              <a:t>исполнению, составлению отчета об исполнении и его утверждению.</a:t>
            </a: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908720" y="3152800"/>
            <a:ext cx="5072063" cy="360362"/>
          </a:xfrm>
          <a:prstGeom prst="rect">
            <a:avLst/>
          </a:prstGeom>
          <a:solidFill>
            <a:srgbClr val="FFCCFF"/>
          </a:solidFill>
          <a:ln w="15875">
            <a:solidFill>
              <a:srgbClr val="3366FF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  <a:t>СТАДИИ БЮДЖЕТНОГО ПРОЦЕССА</a:t>
            </a:r>
          </a:p>
        </p:txBody>
      </p:sp>
      <p:sp>
        <p:nvSpPr>
          <p:cNvPr id="13" name="Rectangle 5"/>
          <p:cNvSpPr>
            <a:spLocks noChangeArrowheads="1"/>
          </p:cNvSpPr>
          <p:nvPr/>
        </p:nvSpPr>
        <p:spPr bwMode="auto">
          <a:xfrm>
            <a:off x="714356" y="4095744"/>
            <a:ext cx="792088" cy="936104"/>
          </a:xfrm>
          <a:prstGeom prst="rect">
            <a:avLst/>
          </a:prstGeom>
          <a:solidFill>
            <a:srgbClr val="CCFFCC"/>
          </a:solidFill>
          <a:ln w="15875">
            <a:solidFill>
              <a:srgbClr val="00FF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800" b="1" dirty="0">
                <a:solidFill>
                  <a:schemeClr val="accent1">
                    <a:lumMod val="50000"/>
                  </a:schemeClr>
                </a:solidFill>
              </a:rPr>
              <a:t>1. Разработка проекта бюджета</a:t>
            </a: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43050" y="4095744"/>
            <a:ext cx="1071570" cy="936104"/>
          </a:xfrm>
          <a:prstGeom prst="rect">
            <a:avLst/>
          </a:prstGeom>
          <a:solidFill>
            <a:srgbClr val="CCFFCC"/>
          </a:solidFill>
          <a:ln w="15875">
            <a:solidFill>
              <a:srgbClr val="00FF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800" b="1" dirty="0">
                <a:solidFill>
                  <a:schemeClr val="accent1">
                    <a:lumMod val="50000"/>
                  </a:schemeClr>
                </a:solidFill>
              </a:rPr>
              <a:t>2. Рассмотрение проекта </a:t>
            </a:r>
            <a:r>
              <a:rPr lang="ru-RU" sz="800" b="1" dirty="0" smtClean="0">
                <a:solidFill>
                  <a:schemeClr val="accent1">
                    <a:lumMod val="50000"/>
                  </a:schemeClr>
                </a:solidFill>
              </a:rPr>
              <a:t>бюджета</a:t>
            </a:r>
          </a:p>
          <a:p>
            <a:pPr algn="ctr"/>
            <a:r>
              <a:rPr lang="ru-RU" sz="800" b="1" dirty="0" smtClean="0">
                <a:solidFill>
                  <a:schemeClr val="accent1">
                    <a:lumMod val="50000"/>
                  </a:schemeClr>
                </a:solidFill>
              </a:rPr>
              <a:t>(заседание администрации, </a:t>
            </a:r>
          </a:p>
          <a:p>
            <a:pPr algn="ctr"/>
            <a:r>
              <a:rPr lang="ru-RU" sz="800" b="1" dirty="0" smtClean="0">
                <a:solidFill>
                  <a:schemeClr val="accent1">
                    <a:lumMod val="50000"/>
                  </a:schemeClr>
                </a:solidFill>
              </a:rPr>
              <a:t>комиссии Думы, публичные слушания)</a:t>
            </a:r>
            <a:endParaRPr lang="ru-RU" sz="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5" name="Rectangle 7"/>
          <p:cNvSpPr>
            <a:spLocks noChangeArrowheads="1"/>
          </p:cNvSpPr>
          <p:nvPr/>
        </p:nvSpPr>
        <p:spPr bwMode="auto">
          <a:xfrm>
            <a:off x="2857496" y="4095744"/>
            <a:ext cx="936103" cy="948134"/>
          </a:xfrm>
          <a:prstGeom prst="rect">
            <a:avLst/>
          </a:prstGeom>
          <a:solidFill>
            <a:srgbClr val="CCFFCC"/>
          </a:solidFill>
          <a:ln w="15875">
            <a:solidFill>
              <a:srgbClr val="00FF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800" b="1" dirty="0">
                <a:solidFill>
                  <a:schemeClr val="accent1">
                    <a:lumMod val="50000"/>
                  </a:schemeClr>
                </a:solidFill>
              </a:rPr>
              <a:t>3. Утверждение </a:t>
            </a:r>
            <a:r>
              <a:rPr lang="ru-RU" sz="800" b="1" dirty="0" smtClean="0">
                <a:solidFill>
                  <a:schemeClr val="accent1">
                    <a:lumMod val="50000"/>
                  </a:schemeClr>
                </a:solidFill>
              </a:rPr>
              <a:t>бюджета</a:t>
            </a:r>
            <a:endParaRPr lang="ru-RU" sz="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3933057" y="4088904"/>
            <a:ext cx="864096" cy="936104"/>
          </a:xfrm>
          <a:prstGeom prst="rect">
            <a:avLst/>
          </a:prstGeom>
          <a:solidFill>
            <a:srgbClr val="CCFFCC"/>
          </a:solidFill>
          <a:ln w="15875">
            <a:solidFill>
              <a:srgbClr val="00FF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800" b="1" dirty="0">
                <a:solidFill>
                  <a:schemeClr val="accent1">
                    <a:lumMod val="50000"/>
                  </a:schemeClr>
                </a:solidFill>
              </a:rPr>
              <a:t>4. Исполнение бюджета</a:t>
            </a:r>
          </a:p>
        </p:txBody>
      </p:sp>
      <p:sp>
        <p:nvSpPr>
          <p:cNvPr id="17" name="Rectangle 9"/>
          <p:cNvSpPr>
            <a:spLocks noChangeArrowheads="1"/>
          </p:cNvSpPr>
          <p:nvPr/>
        </p:nvSpPr>
        <p:spPr bwMode="auto">
          <a:xfrm>
            <a:off x="4929198" y="4095744"/>
            <a:ext cx="936104" cy="936104"/>
          </a:xfrm>
          <a:prstGeom prst="rect">
            <a:avLst/>
          </a:prstGeom>
          <a:solidFill>
            <a:srgbClr val="CCFFCC"/>
          </a:solidFill>
          <a:ln w="15875">
            <a:solidFill>
              <a:srgbClr val="00FF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800" b="1" dirty="0">
                <a:solidFill>
                  <a:schemeClr val="accent1">
                    <a:lumMod val="50000"/>
                  </a:schemeClr>
                </a:solidFill>
              </a:rPr>
              <a:t>5. Рассмотрение и утверждение отчета об исполнении бюджета</a:t>
            </a:r>
          </a:p>
        </p:txBody>
      </p:sp>
      <p:sp>
        <p:nvSpPr>
          <p:cNvPr id="18" name="Rectangle 21"/>
          <p:cNvSpPr>
            <a:spLocks noChangeArrowheads="1"/>
          </p:cNvSpPr>
          <p:nvPr/>
        </p:nvSpPr>
        <p:spPr bwMode="auto">
          <a:xfrm>
            <a:off x="3857628" y="5310190"/>
            <a:ext cx="1080120" cy="216024"/>
          </a:xfrm>
          <a:prstGeom prst="rect">
            <a:avLst/>
          </a:prstGeom>
          <a:solidFill>
            <a:srgbClr val="FFCCFF"/>
          </a:solidFill>
          <a:ln w="15875">
            <a:solidFill>
              <a:srgbClr val="FF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800" b="1" i="1" dirty="0">
                <a:solidFill>
                  <a:schemeClr val="accent1">
                    <a:lumMod val="50000"/>
                  </a:schemeClr>
                </a:solidFill>
              </a:rPr>
              <a:t>Бюджетный год</a:t>
            </a:r>
          </a:p>
        </p:txBody>
      </p:sp>
      <p:cxnSp>
        <p:nvCxnSpPr>
          <p:cNvPr id="29" name="Прямая соединительная линия 28"/>
          <p:cNvCxnSpPr/>
          <p:nvPr/>
        </p:nvCxnSpPr>
        <p:spPr>
          <a:xfrm>
            <a:off x="1124744" y="3800872"/>
            <a:ext cx="43204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1124744" y="380087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/>
          <p:nvPr/>
        </p:nvCxnSpPr>
        <p:spPr>
          <a:xfrm>
            <a:off x="3284984" y="380087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>
            <a:off x="2204864" y="380087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>
            <a:endCxn id="16" idx="0"/>
          </p:cNvCxnSpPr>
          <p:nvPr/>
        </p:nvCxnSpPr>
        <p:spPr>
          <a:xfrm>
            <a:off x="4365104" y="3800872"/>
            <a:ext cx="1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>
            <a:off x="5445224" y="380087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единительная линия 52"/>
          <p:cNvCxnSpPr/>
          <p:nvPr/>
        </p:nvCxnSpPr>
        <p:spPr>
          <a:xfrm flipV="1">
            <a:off x="3284984" y="351284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/>
          <p:cNvCxnSpPr/>
          <p:nvPr/>
        </p:nvCxnSpPr>
        <p:spPr>
          <a:xfrm>
            <a:off x="3933056" y="5313040"/>
            <a:ext cx="9361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V="1">
            <a:off x="3933056" y="5097016"/>
            <a:ext cx="0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 flipV="1">
            <a:off x="4869160" y="5097016"/>
            <a:ext cx="0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Rectangle 25"/>
          <p:cNvSpPr>
            <a:spLocks noChangeArrowheads="1"/>
          </p:cNvSpPr>
          <p:nvPr/>
        </p:nvSpPr>
        <p:spPr bwMode="auto">
          <a:xfrm>
            <a:off x="1500174" y="5381628"/>
            <a:ext cx="1224136" cy="216023"/>
          </a:xfrm>
          <a:prstGeom prst="rect">
            <a:avLst/>
          </a:prstGeom>
          <a:solidFill>
            <a:srgbClr val="FFCCFF"/>
          </a:solidFill>
          <a:ln w="15875">
            <a:solidFill>
              <a:srgbClr val="FF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800" b="1" i="1" dirty="0">
                <a:solidFill>
                  <a:schemeClr val="accent1">
                    <a:lumMod val="50000"/>
                  </a:schemeClr>
                </a:solidFill>
              </a:rPr>
              <a:t>Бюджетный период</a:t>
            </a:r>
          </a:p>
        </p:txBody>
      </p:sp>
      <p:cxnSp>
        <p:nvCxnSpPr>
          <p:cNvPr id="65" name="Прямая соединительная линия 64"/>
          <p:cNvCxnSpPr/>
          <p:nvPr/>
        </p:nvCxnSpPr>
        <p:spPr>
          <a:xfrm>
            <a:off x="714356" y="5595942"/>
            <a:ext cx="535785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 flipV="1">
            <a:off x="714356" y="5238752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Прямая со стрелкой 68"/>
          <p:cNvCxnSpPr/>
          <p:nvPr/>
        </p:nvCxnSpPr>
        <p:spPr>
          <a:xfrm flipV="1">
            <a:off x="6072206" y="5238752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Багетная рамка 69"/>
          <p:cNvSpPr/>
          <p:nvPr/>
        </p:nvSpPr>
        <p:spPr>
          <a:xfrm>
            <a:off x="500042" y="5738818"/>
            <a:ext cx="5786478" cy="50405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КАК ГРАЖДАНИН УЧАСТВУЕТ В БЮДЖЕТНОМ ПРОЦЕССЕ?</a:t>
            </a:r>
            <a:endParaRPr lang="ru-RU" sz="13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71" name="Rectangle 8"/>
          <p:cNvSpPr>
            <a:spLocks noChangeArrowheads="1"/>
          </p:cNvSpPr>
          <p:nvPr/>
        </p:nvSpPr>
        <p:spPr bwMode="auto">
          <a:xfrm>
            <a:off x="500042" y="6238884"/>
            <a:ext cx="5786478" cy="35719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1200" b="1" dirty="0" smtClean="0">
                <a:solidFill>
                  <a:schemeClr val="accent1">
                    <a:lumMod val="50000"/>
                  </a:schemeClr>
                </a:solidFill>
              </a:rPr>
              <a:t>Принимает участие в публичных слушаниях по проекту и исполнению бюджета, общественных обсуждениях муниципальных программ города</a:t>
            </a:r>
            <a:endParaRPr lang="ru-RU" sz="1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2" name="AutoShape 9"/>
          <p:cNvSpPr>
            <a:spLocks noChangeArrowheads="1"/>
          </p:cNvSpPr>
          <p:nvPr/>
        </p:nvSpPr>
        <p:spPr bwMode="auto">
          <a:xfrm>
            <a:off x="500042" y="6596074"/>
            <a:ext cx="5772150" cy="459581"/>
          </a:xfrm>
          <a:prstGeom prst="downArrowCallout">
            <a:avLst>
              <a:gd name="adj1" fmla="val 154329"/>
              <a:gd name="adj2" fmla="val 154329"/>
              <a:gd name="adj3" fmla="val 16667"/>
              <a:gd name="adj4" fmla="val 66667"/>
            </a:avLst>
          </a:prstGeom>
          <a:solidFill>
            <a:srgbClr val="00CC00">
              <a:alpha val="39000"/>
            </a:srgbClr>
          </a:solidFill>
          <a:ln w="19050">
            <a:solidFill>
              <a:srgbClr val="00CC00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accent1">
                    <a:lumMod val="50000"/>
                  </a:schemeClr>
                </a:solidFill>
              </a:rPr>
              <a:t>ГРАЖДАНИН КАК НАЛОГОПЛАТЕЛЬЩИК</a:t>
            </a:r>
            <a:endParaRPr lang="ru-RU" sz="1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73" name="Picture 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86058" y="7096140"/>
            <a:ext cx="1224136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4" name="AutoShape 12"/>
          <p:cNvSpPr>
            <a:spLocks noChangeArrowheads="1"/>
          </p:cNvSpPr>
          <p:nvPr/>
        </p:nvSpPr>
        <p:spPr bwMode="auto">
          <a:xfrm>
            <a:off x="500042" y="7667644"/>
            <a:ext cx="5772150" cy="459581"/>
          </a:xfrm>
          <a:prstGeom prst="downArrowCallout">
            <a:avLst>
              <a:gd name="adj1" fmla="val 154329"/>
              <a:gd name="adj2" fmla="val 154329"/>
              <a:gd name="adj3" fmla="val 16667"/>
              <a:gd name="adj4" fmla="val 66667"/>
            </a:avLst>
          </a:prstGeom>
          <a:solidFill>
            <a:srgbClr val="00CC00">
              <a:alpha val="39000"/>
            </a:srgbClr>
          </a:solidFill>
          <a:ln w="19050">
            <a:solidFill>
              <a:srgbClr val="00CC00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accent1">
                    <a:lumMod val="50000"/>
                  </a:schemeClr>
                </a:solidFill>
              </a:rPr>
              <a:t>ГРАЖДАНИН КАК ПОЛУЧАТЕЛЬ СОЦИАЛЬНЫХ ГАРАНТИЙ</a:t>
            </a:r>
            <a:endParaRPr lang="ru-RU" sz="1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5" name="Rectangle 13"/>
          <p:cNvSpPr>
            <a:spLocks noChangeArrowheads="1"/>
          </p:cNvSpPr>
          <p:nvPr/>
        </p:nvSpPr>
        <p:spPr bwMode="auto">
          <a:xfrm>
            <a:off x="500042" y="8167710"/>
            <a:ext cx="5760640" cy="553998"/>
          </a:xfrm>
          <a:prstGeom prst="rect">
            <a:avLst/>
          </a:prstGeom>
          <a:solidFill>
            <a:srgbClr val="00CC00">
              <a:alpha val="39000"/>
            </a:srgbClr>
          </a:solidFill>
          <a:ln w="9525">
            <a:solidFill>
              <a:srgbClr val="00CC00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ru-RU" sz="1000" b="1" dirty="0">
                <a:solidFill>
                  <a:schemeClr val="accent1">
                    <a:lumMod val="50000"/>
                  </a:schemeClr>
                </a:solidFill>
              </a:rPr>
              <a:t>Получает социальные гарантии – расходная часть бюджета (образование, ЖКХ, культура, </a:t>
            </a:r>
            <a:endParaRPr lang="ru-RU" sz="10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ru-RU" sz="1000" b="1" dirty="0" smtClean="0">
                <a:solidFill>
                  <a:schemeClr val="accent1">
                    <a:lumMod val="50000"/>
                  </a:schemeClr>
                </a:solidFill>
              </a:rPr>
              <a:t>физическая </a:t>
            </a:r>
            <a:r>
              <a:rPr lang="ru-RU" sz="1000" b="1" dirty="0">
                <a:solidFill>
                  <a:schemeClr val="accent1">
                    <a:lumMod val="50000"/>
                  </a:schemeClr>
                </a:solidFill>
              </a:rPr>
              <a:t>культура и спорт, социальные льготы и другие направления социальных гарантий населению)</a:t>
            </a:r>
          </a:p>
        </p:txBody>
      </p:sp>
      <p:pic>
        <p:nvPicPr>
          <p:cNvPr id="33" name="Picture 32" descr="image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42" y="8810652"/>
            <a:ext cx="1214446" cy="93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24" descr="39719531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14488" y="8810652"/>
            <a:ext cx="1149420" cy="939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25" descr="42083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57496" y="8810652"/>
            <a:ext cx="1071570" cy="941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30" descr="IMG_5635 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29066" y="8810652"/>
            <a:ext cx="1297360" cy="962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33" descr="пенс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14950" y="8810652"/>
            <a:ext cx="1165893" cy="928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857892" y="1238224"/>
            <a:ext cx="498455" cy="498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63" grpId="0" animBg="1"/>
      <p:bldP spid="70" grpId="0" animBg="1"/>
      <p:bldP spid="71" grpId="0" animBg="1"/>
      <p:bldP spid="72" grpId="0" animBg="1"/>
      <p:bldP spid="74" grpId="0" animBg="1"/>
      <p:bldP spid="7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Багетная рамка 5"/>
          <p:cNvSpPr/>
          <p:nvPr/>
        </p:nvSpPr>
        <p:spPr>
          <a:xfrm>
            <a:off x="928670" y="1023910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КАКОВЫ ОСНОВНЫЕ НАПРАВЛЕНИЯ</a:t>
            </a:r>
          </a:p>
          <a:p>
            <a:pPr algn="ctr"/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БЮДЖЕТНОЙ,  НАЛОГОВОЙ И ДОЛГОВОЙ ПОЛИТИКИ ГОРОДА?</a:t>
            </a:r>
            <a:endParaRPr lang="ru-RU" sz="14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0042" y="3024174"/>
            <a:ext cx="6182911" cy="3231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just"/>
            <a:r>
              <a:rPr lang="ru-RU" sz="1200" dirty="0" smtClean="0"/>
              <a:t>1) Обеспечение расходных обязательств источниками финансирования ;</a:t>
            </a:r>
          </a:p>
          <a:p>
            <a:pPr marL="342900" indent="-342900" algn="just"/>
            <a:r>
              <a:rPr lang="ru-RU" sz="1200" dirty="0" smtClean="0"/>
              <a:t>2) обеспечение бюджетной устойчивости;</a:t>
            </a:r>
          </a:p>
          <a:p>
            <a:pPr algn="just"/>
            <a:r>
              <a:rPr lang="ru-RU" sz="1200" dirty="0" smtClean="0"/>
              <a:t>3) создание условий для повышения качества муниципальных программ и расширение их </a:t>
            </a:r>
          </a:p>
          <a:p>
            <a:pPr algn="just"/>
            <a:r>
              <a:rPr lang="ru-RU" sz="1200" dirty="0" smtClean="0"/>
              <a:t>использования в бюджетном планировании;</a:t>
            </a:r>
          </a:p>
          <a:p>
            <a:pPr algn="just"/>
            <a:r>
              <a:rPr lang="ru-RU" sz="1200" dirty="0" smtClean="0"/>
              <a:t>4) создание условий для повышения эффективности оказания муниципальных услуг и </a:t>
            </a:r>
          </a:p>
          <a:p>
            <a:pPr algn="just"/>
            <a:r>
              <a:rPr lang="ru-RU" sz="1200" dirty="0" smtClean="0"/>
              <a:t>выполнения работ;</a:t>
            </a:r>
          </a:p>
          <a:p>
            <a:pPr algn="just"/>
            <a:r>
              <a:rPr lang="ru-RU" sz="1200" dirty="0" smtClean="0"/>
              <a:t>5) обеспечение безусловного исполнения Указов Президента Российской Федерации;</a:t>
            </a:r>
          </a:p>
          <a:p>
            <a:pPr algn="just"/>
            <a:r>
              <a:rPr lang="ru-RU" sz="1200" dirty="0" smtClean="0"/>
              <a:t>6) мониторинг деятельности муниципальных учреждений города с целью оптимизации их </a:t>
            </a:r>
          </a:p>
          <a:p>
            <a:pPr algn="just"/>
            <a:r>
              <a:rPr lang="ru-RU" sz="1200" dirty="0" smtClean="0"/>
              <a:t>расходов и совершенствование системы финансового обеспечения органов местного </a:t>
            </a:r>
          </a:p>
          <a:p>
            <a:pPr algn="just"/>
            <a:r>
              <a:rPr lang="ru-RU" sz="1200" dirty="0" smtClean="0"/>
              <a:t>самоуправления города;</a:t>
            </a:r>
          </a:p>
          <a:p>
            <a:pPr algn="just"/>
            <a:r>
              <a:rPr lang="ru-RU" sz="1200" dirty="0" smtClean="0"/>
              <a:t>7) повышение эффективности расходования бюджетных ассигнований на осуществление </a:t>
            </a:r>
          </a:p>
          <a:p>
            <a:pPr algn="just"/>
            <a:r>
              <a:rPr lang="ru-RU" sz="1200" dirty="0" smtClean="0"/>
              <a:t>капитальных вложений в объекты капитального строительства муниципальной </a:t>
            </a:r>
          </a:p>
          <a:p>
            <a:pPr algn="just"/>
            <a:r>
              <a:rPr lang="ru-RU" sz="1200" dirty="0" smtClean="0"/>
              <a:t>собственности и приобретение объектов недвижимого имущества в муниципальную </a:t>
            </a:r>
          </a:p>
          <a:p>
            <a:pPr algn="just"/>
            <a:r>
              <a:rPr lang="ru-RU" sz="1200" dirty="0" smtClean="0"/>
              <a:t>собственность города;</a:t>
            </a:r>
          </a:p>
          <a:p>
            <a:pPr algn="just"/>
            <a:r>
              <a:rPr lang="ru-RU" sz="1200" dirty="0" smtClean="0"/>
              <a:t>8) совершенствование  системы внутреннего финансового  контроля и внутреннего </a:t>
            </a:r>
          </a:p>
          <a:p>
            <a:pPr algn="just"/>
            <a:r>
              <a:rPr lang="ru-RU" sz="1200" dirty="0" smtClean="0"/>
              <a:t>финансового аудита;</a:t>
            </a:r>
          </a:p>
          <a:p>
            <a:pPr algn="just"/>
            <a:r>
              <a:rPr lang="ru-RU" sz="1200" dirty="0" smtClean="0"/>
              <a:t>9) укрепление финансовой дисциплины получателей бюджетных средств города.</a:t>
            </a:r>
            <a:endParaRPr lang="ru-RU" sz="1200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8" y="6453198"/>
            <a:ext cx="5863716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5057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82" y="2238356"/>
            <a:ext cx="500066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57430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13</a:t>
            </a:fld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857232" y="2095480"/>
            <a:ext cx="5357850" cy="9144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БЮДЖЕТНАЯ ПОЛИТИКА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advTm="3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57166" y="2238356"/>
            <a:ext cx="6104620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lvl="0" indent="-228600"/>
            <a:r>
              <a:rPr lang="ru-RU" sz="1200" dirty="0" smtClean="0"/>
              <a:t>1) Введение и реализация новых принципов налогообложения;</a:t>
            </a:r>
          </a:p>
          <a:p>
            <a:pPr lvl="0"/>
            <a:r>
              <a:rPr lang="ru-RU" sz="1200" dirty="0" smtClean="0"/>
              <a:t>2) увеличение налогового потенциала за счет проведенной в 2015 году государственной </a:t>
            </a:r>
          </a:p>
          <a:p>
            <a:pPr lvl="0"/>
            <a:r>
              <a:rPr lang="ru-RU" sz="1200" dirty="0" smtClean="0"/>
              <a:t>кадастровой оценки земель и объектов недвижимости, что позволит:</a:t>
            </a:r>
          </a:p>
          <a:p>
            <a:r>
              <a:rPr lang="ru-RU" sz="1200" dirty="0" smtClean="0"/>
              <a:t>          выявить и вовлечь в хозяйственный оборот неучтенные земельные участки и </a:t>
            </a:r>
          </a:p>
          <a:p>
            <a:r>
              <a:rPr lang="ru-RU" sz="1200" dirty="0" smtClean="0"/>
              <a:t>объекты недвижимости;</a:t>
            </a:r>
          </a:p>
          <a:p>
            <a:r>
              <a:rPr lang="ru-RU" sz="1200" dirty="0" smtClean="0"/>
              <a:t>          осуществлять достоверное планирование налогового потенциала от использования </a:t>
            </a:r>
          </a:p>
          <a:p>
            <a:r>
              <a:rPr lang="ru-RU" sz="1200" dirty="0" smtClean="0"/>
              <a:t>земельных ресурсов и объектов недвижимости;</a:t>
            </a:r>
          </a:p>
          <a:p>
            <a:r>
              <a:rPr lang="ru-RU" sz="1200" dirty="0" smtClean="0"/>
              <a:t>3) оценка эффективности налоговых льгот;</a:t>
            </a:r>
          </a:p>
          <a:p>
            <a:r>
              <a:rPr lang="ru-RU" sz="1200" dirty="0" smtClean="0"/>
              <a:t>4) повышение эффективности управления муниципальными активами;</a:t>
            </a:r>
          </a:p>
          <a:p>
            <a:r>
              <a:rPr lang="ru-RU" sz="1200" dirty="0" smtClean="0"/>
              <a:t>5) совершенствование администрирования доходов городского бюджета.</a:t>
            </a:r>
            <a:endParaRPr lang="ru-RU" sz="1200" dirty="0"/>
          </a:p>
        </p:txBody>
      </p:sp>
      <p:pic>
        <p:nvPicPr>
          <p:cNvPr id="16386" name="Picture 2" descr="https://www.nalog.ru/images/r26/%D0%98%D0%BD%D1%81%D0%BF%D0%B5%D0%BA%D1%86%D0%B8%D0%B8/%D0%93%D0%B5%D0%BE%D1%80%D0%B3%D0%B8%D0%B5%D0%B2%D1%81%D0%BA1_%D1%81%D0%B0%D0%B9%D1%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70" y="4167182"/>
            <a:ext cx="1712003" cy="1285884"/>
          </a:xfrm>
          <a:prstGeom prst="rect">
            <a:avLst/>
          </a:prstGeom>
          <a:noFill/>
        </p:spPr>
      </p:pic>
      <p:pic>
        <p:nvPicPr>
          <p:cNvPr id="16388" name="Picture 4" descr="http://xn--b1abahbrq1aso.xn--p1ai/upload/medialibrary/cc0/IMG_2788.JPG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504" y="4167182"/>
            <a:ext cx="1714488" cy="1285866"/>
          </a:xfrm>
          <a:prstGeom prst="rect">
            <a:avLst/>
          </a:prstGeom>
          <a:noFill/>
        </p:spPr>
      </p:pic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57430" y="0"/>
            <a:ext cx="2286017" cy="1095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14</a:t>
            </a:fld>
            <a:endParaRPr lang="ru-RU" dirty="0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500042" y="5595942"/>
          <a:ext cx="5715040" cy="41434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15040"/>
              </a:tblGrid>
              <a:tr h="449855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КРУПНЕЙШИЕ НАЛОГОПЛАТЕЛЬЩИКИ ГОРОДА ГЕОРГИЕВСКА</a:t>
                      </a:r>
                      <a:endParaRPr lang="ru-RU" sz="12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99">
                        <a:alpha val="65000"/>
                      </a:srgbClr>
                    </a:solidFill>
                  </a:tcPr>
                </a:tc>
              </a:tr>
              <a:tr h="28411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ООО «ГеАЗ»</a:t>
                      </a:r>
                      <a:endParaRPr lang="ru-RU" sz="1200" b="1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8411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ОАО «Хлебокомбинат «Георгиевский»</a:t>
                      </a:r>
                      <a:endParaRPr lang="ru-RU" sz="1200" b="1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284119">
                <a:tc>
                  <a:txBody>
                    <a:bodyPr/>
                    <a:lstStyle/>
                    <a:p>
                      <a:r>
                        <a:rPr lang="ru-RU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ОАО «Масло «Ставрополья»</a:t>
                      </a:r>
                      <a:endParaRPr lang="ru-RU" sz="1200" b="1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8411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ООО «Хайнц-Георгиевск»</a:t>
                      </a:r>
                      <a:endParaRPr lang="ru-RU" sz="1200" b="1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284119">
                <a:tc>
                  <a:txBody>
                    <a:bodyPr/>
                    <a:lstStyle/>
                    <a:p>
                      <a:r>
                        <a:rPr lang="ru-RU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ООО «Георгиевский птицекомбинат» (Байсад)</a:t>
                      </a:r>
                      <a:endParaRPr lang="ru-RU" sz="1200" b="1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84119">
                <a:tc>
                  <a:txBody>
                    <a:bodyPr/>
                    <a:lstStyle/>
                    <a:p>
                      <a:r>
                        <a:rPr lang="ru-RU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Георгиевская площадка ОАО «Макфа»</a:t>
                      </a:r>
                      <a:endParaRPr lang="ru-RU" sz="1200" b="1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284119">
                <a:tc>
                  <a:txBody>
                    <a:bodyPr/>
                    <a:lstStyle/>
                    <a:p>
                      <a:r>
                        <a:rPr lang="ru-RU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ООО «Георгиевск-Хлеб»</a:t>
                      </a:r>
                      <a:endParaRPr lang="ru-RU" sz="1200" b="1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84119">
                <a:tc>
                  <a:txBody>
                    <a:bodyPr/>
                    <a:lstStyle/>
                    <a:p>
                      <a:r>
                        <a:rPr lang="ru-RU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ООО «Мясокомбинат «Олимпия»</a:t>
                      </a:r>
                      <a:endParaRPr lang="ru-RU" sz="1200" b="1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284119">
                <a:tc>
                  <a:txBody>
                    <a:bodyPr/>
                    <a:lstStyle/>
                    <a:p>
                      <a:r>
                        <a:rPr lang="ru-RU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ООО «Винзавод «Надежда»</a:t>
                      </a:r>
                      <a:endParaRPr lang="ru-RU" sz="1200" b="1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84119">
                <a:tc>
                  <a:txBody>
                    <a:bodyPr/>
                    <a:lstStyle/>
                    <a:p>
                      <a:r>
                        <a:rPr lang="ru-RU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ООО «Мясоперабатывающий комбинат «Георгиевский»</a:t>
                      </a:r>
                      <a:endParaRPr lang="ru-RU" sz="1200" b="1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284119">
                <a:tc>
                  <a:txBody>
                    <a:bodyPr/>
                    <a:lstStyle/>
                    <a:p>
                      <a:r>
                        <a:rPr lang="ru-RU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ООО «Гео-Простор»</a:t>
                      </a:r>
                      <a:endParaRPr lang="ru-RU" sz="1200" b="1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8411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ПСК «Георгиевскдорстрой» </a:t>
                      </a:r>
                      <a:endParaRPr lang="ru-RU" sz="1200" b="1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28411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ОАО «Исток»</a:t>
                      </a:r>
                      <a:endParaRPr lang="ru-RU" sz="1200" b="1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Скругленный прямоугольник 10"/>
          <p:cNvSpPr/>
          <p:nvPr/>
        </p:nvSpPr>
        <p:spPr>
          <a:xfrm>
            <a:off x="428604" y="1238224"/>
            <a:ext cx="5715040" cy="9144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НАЛОГОВАЯ ПОЛИТИКА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642918" y="2524108"/>
            <a:ext cx="55013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/>
              <a:t>1) Поддержание объема муниципального долга города на оптимальном уровне;</a:t>
            </a:r>
          </a:p>
          <a:p>
            <a:r>
              <a:rPr lang="ru-RU" sz="1200" dirty="0" smtClean="0"/>
              <a:t>2) оптимизация расходов на обслуживание муниципального долга города;</a:t>
            </a:r>
          </a:p>
          <a:p>
            <a:r>
              <a:rPr lang="ru-RU" sz="1200" dirty="0" smtClean="0"/>
              <a:t>3) своевременное исполнение долговых обязательств города.          </a:t>
            </a:r>
            <a:endParaRPr lang="ru-RU" sz="1200" dirty="0"/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/>
        </p:nvGraphicFramePr>
        <p:xfrm>
          <a:off x="785794" y="5191092"/>
          <a:ext cx="5952724" cy="47149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4" name="Text Box 17"/>
          <p:cNvSpPr txBox="1">
            <a:spLocks noChangeArrowheads="1"/>
          </p:cNvSpPr>
          <p:nvPr/>
        </p:nvSpPr>
        <p:spPr bwMode="auto">
          <a:xfrm>
            <a:off x="1772816" y="8697416"/>
            <a:ext cx="4357718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>
              <a:defRPr/>
            </a:pPr>
            <a:r>
              <a:rPr lang="ru-RU" sz="800" b="1" spc="150" dirty="0">
                <a:ln w="11430">
                  <a:solidFill>
                    <a:schemeClr val="tx1"/>
                  </a:solidFill>
                </a:ln>
                <a:solidFill>
                  <a:sysClr val="windowText" lastClr="0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800" b="1" spc="150" dirty="0" smtClean="0">
                <a:ln w="11430">
                  <a:solidFill>
                    <a:schemeClr val="tx1"/>
                  </a:solidFill>
                </a:ln>
                <a:solidFill>
                  <a:sysClr val="windowText" lastClr="0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01.01.2013    на 01.01.2014  на 01.01.2015  на 01.01.2016</a:t>
            </a:r>
            <a:endParaRPr lang="ru-RU" sz="800" b="1" spc="150" dirty="0">
              <a:ln w="11430">
                <a:solidFill>
                  <a:schemeClr val="tx1"/>
                </a:solidFill>
              </a:ln>
              <a:solidFill>
                <a:sysClr val="windowText" lastClr="0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268760" y="3440832"/>
            <a:ext cx="4362412" cy="646331"/>
          </a:xfrm>
          <a:prstGeom prst="rect">
            <a:avLst/>
          </a:prstGeom>
          <a:solidFill>
            <a:srgbClr val="CCFFCC">
              <a:alpha val="67843"/>
            </a:srgb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>
                <a:ln w="3175" cmpd="sng">
                  <a:solidFill>
                    <a:srgbClr val="84582C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ЧТО ТАКОЕ МУНИЦИПАЛЬНЫЙ ДОЛГ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>
                <a:ln w="3175" cmpd="sng">
                  <a:solidFill>
                    <a:srgbClr val="84582C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КАК ОН ИЗМЕНИЛСЯ? </a:t>
            </a:r>
            <a:endParaRPr lang="ru-RU" dirty="0">
              <a:ln w="3175" cmpd="sng">
                <a:solidFill>
                  <a:srgbClr val="84582C"/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8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21288" y="1352600"/>
            <a:ext cx="432048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Box 11"/>
          <p:cNvSpPr txBox="1"/>
          <p:nvPr/>
        </p:nvSpPr>
        <p:spPr>
          <a:xfrm>
            <a:off x="5229200" y="5601072"/>
            <a:ext cx="9516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/>
              <a:t>тыс. рублей</a:t>
            </a:r>
            <a:endParaRPr lang="ru-RU" sz="1200" dirty="0"/>
          </a:p>
        </p:txBody>
      </p:sp>
      <p:pic>
        <p:nvPicPr>
          <p:cNvPr id="15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57430" y="0"/>
            <a:ext cx="2286017" cy="1095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2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15</a:t>
            </a:fld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785794" y="4595810"/>
            <a:ext cx="54292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lvl="0" indent="-180975" algn="just">
              <a:spcBef>
                <a:spcPct val="20000"/>
              </a:spcBef>
              <a:defRPr/>
            </a:pPr>
            <a:r>
              <a:rPr lang="ru-RU" sz="1200" dirty="0" smtClean="0">
                <a:solidFill>
                  <a:schemeClr val="accent5">
                    <a:lumMod val="50000"/>
                  </a:schemeClr>
                </a:solidFill>
              </a:rPr>
              <a:t>     </a:t>
            </a:r>
            <a:r>
              <a:rPr lang="ru-RU" sz="1200" b="1" dirty="0" smtClean="0">
                <a:solidFill>
                  <a:srgbClr val="000000"/>
                </a:solidFill>
              </a:rPr>
              <a:t>Муниципальный долг - обязательства публично-правового образования по полученным кредитам, выпущенным ценным бумагам, предоставленным гарантиям перед третьими лицами.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714356" y="1309662"/>
            <a:ext cx="5286412" cy="9144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ДОЛГОВАЯ ПОЛИТИКА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AsOne/>
      </p:bldGraphic>
      <p:bldP spid="14" grpId="0"/>
      <p:bldP spid="19" grpId="0" animBg="1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Багетная рамка 5"/>
          <p:cNvSpPr/>
          <p:nvPr/>
        </p:nvSpPr>
        <p:spPr>
          <a:xfrm>
            <a:off x="428604" y="1023910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ОСНОВНЫЕ ПОКАЗАТЕЛИ ПРОГНОЗА СОЦИАЛЬНО-ЭКОНОМИЧЕСКОГО РАЗВИТИЯ ГОРОДА </a:t>
            </a: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428604" y="2166918"/>
          <a:ext cx="5572162" cy="7244969"/>
        </p:xfrm>
        <a:graphic>
          <a:graphicData uri="http://schemas.openxmlformats.org/drawingml/2006/table">
            <a:tbl>
              <a:tblPr/>
              <a:tblGrid>
                <a:gridCol w="1950257"/>
                <a:gridCol w="696520"/>
                <a:gridCol w="766172"/>
                <a:gridCol w="696520"/>
                <a:gridCol w="766172"/>
                <a:gridCol w="696521"/>
              </a:tblGrid>
              <a:tr h="190734">
                <a:tc rowSpan="2">
                  <a:txBody>
                    <a:bodyPr/>
                    <a:lstStyle/>
                    <a:p>
                      <a:pPr algn="ctr" rtl="0" fontAlgn="t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Показатели 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2014</a:t>
                      </a:r>
                    </a:p>
                  </a:txBody>
                  <a:tcPr marL="3726" marR="3726" marT="372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2015</a:t>
                      </a:r>
                    </a:p>
                  </a:txBody>
                  <a:tcPr marL="3726" marR="3726" marT="372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2016</a:t>
                      </a:r>
                    </a:p>
                  </a:txBody>
                  <a:tcPr marL="3726" marR="3726" marT="372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2017</a:t>
                      </a:r>
                    </a:p>
                  </a:txBody>
                  <a:tcPr marL="3726" marR="3726" marT="372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2018</a:t>
                      </a:r>
                    </a:p>
                  </a:txBody>
                  <a:tcPr marL="3726" marR="3726" marT="372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9981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отчёт </a:t>
                      </a:r>
                    </a:p>
                  </a:txBody>
                  <a:tcPr marL="3726" marR="3726" marT="3726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оценка </a:t>
                      </a:r>
                    </a:p>
                  </a:txBody>
                  <a:tcPr marL="3726" marR="3726" marT="372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прогноз </a:t>
                      </a:r>
                    </a:p>
                  </a:txBody>
                  <a:tcPr marL="3726" marR="3726" marT="372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Прогноз </a:t>
                      </a:r>
                    </a:p>
                  </a:txBody>
                  <a:tcPr marL="3726" marR="3726" marT="372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прогноз </a:t>
                      </a:r>
                    </a:p>
                  </a:txBody>
                  <a:tcPr marL="3726" marR="3726" marT="372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99817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Численность населения, тыс. чел 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70,9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70,5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70,5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70,5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70,5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09764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Объем отгруженных товаров собственного производства, выполненных работ и услуг  по обрабатывающим производствам, млн. руб. 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3 349,7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3 602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3 905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4 220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4 572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89862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Объем отгруженных товаров собственного производства, выполненных работ и услуг по производству и распределению электроэнергии , газа и воды </a:t>
                      </a:r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, млн. руб.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735,76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775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880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993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1 125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90734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Инвестиции в основной капитал, млн. руб. 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1470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2900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1850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2000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2185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90734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Оборот розничной торговли, млн. руб.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6 259,9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7 380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8 070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8 752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9 520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67536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Оборот общественного питания, млн. руб.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1 656,3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1 929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2 102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2 288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2 460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90734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Уровень безработицы, процент 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1,24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1,12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1,1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1,1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1,09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90734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Среднемесячная заработная плата,  руб. 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21 228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21 457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22 314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23 293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24 577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90734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Ввод в действие жилых домов, тыс.кв.м 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14,69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9,5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10,5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13616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Объем работ, выполненных по виду деятельности «Строительство»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177,02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196,5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216,8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242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272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5372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Индекс потребительских цен, в процентах к соответствующему периоду предыдущего года 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108,6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106,7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107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106,1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105,1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14314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Объём доходов местного бюджета (млн. рублей)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1 418,70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1 235,50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1 220,89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1 250,04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1 282,60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54418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Объём средств, предоставленных из бюджета Ставропольского края (млн. рублей) 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 </a:t>
                      </a:r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143,20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981,30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945,70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945,70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945,70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8156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в том числе дотации, не имеющие целевое назначение (тыс. рублей) 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196,6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219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250,6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250,6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250,6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89944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Объём налоговых и неналоговых доходов местного бюджета (млн. рублей) 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276,2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263,90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265,78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274,03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282,25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8156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Объём доходов местного бюджета в расчёта на  1  жителя в год (млн. рублей)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17,5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17,3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17,7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18,2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7798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Объём налоговых и неналоговых доходов местного бюджета в расчёте на  1  жителя в год (тыс. рублей) 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1,9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2,1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2,2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2,2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90643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Численность работников аппарата управления ОМСУ (штатных единиц), из них 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210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208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228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228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228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90734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работники аппарата администрации </a:t>
                      </a:r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города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68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81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81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81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05316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работники отделов </a:t>
                      </a:r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 управлений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128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126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132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132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132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8156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Расходы на содержание администрации (кроме оплаты труда) на год (тыс. рублей) 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15 077,2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15 842,2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16 087,0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16087,0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16087,0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90643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Средняя заработная плата муниципальных служащих в месяц (рублей) 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22 683,0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26 048,0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24 580,5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24 580,5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24580,5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8156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Расходы на содержание аппарата управления на одного жителя </a:t>
                      </a:r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города (руб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.) 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212,7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224,7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228,2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228,2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228,2</a:t>
                      </a: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8156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Величина  прожиточного минимума (в среднем на душу населения), рублей в месяц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  <a:r>
                        <a:rPr lang="ru-RU" sz="8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956,00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8 625,00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9 402,00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10 154,00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11 372,00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726" marR="3726" marT="3726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16" y="1309662"/>
            <a:ext cx="569893" cy="569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92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16</a:t>
            </a:fld>
            <a:endParaRPr lang="ru-RU" dirty="0"/>
          </a:p>
        </p:txBody>
      </p:sp>
    </p:spTree>
  </p:cSld>
  <p:clrMapOvr>
    <a:masterClrMapping/>
  </p:clrMapOvr>
  <p:transition advTm="10000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30" y="0"/>
            <a:ext cx="2286017" cy="1095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17</a:t>
            </a:fld>
            <a:endParaRPr lang="ru-RU" dirty="0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857232" y="1166786"/>
          <a:ext cx="5592685" cy="1857388"/>
        </p:xfrm>
        <a:graphic>
          <a:graphicData uri="http://schemas.openxmlformats.org/drawingml/2006/table">
            <a:tbl>
              <a:tblPr/>
              <a:tblGrid>
                <a:gridCol w="2365738"/>
                <a:gridCol w="1068731"/>
                <a:gridCol w="1079108"/>
                <a:gridCol w="1079108"/>
              </a:tblGrid>
              <a:tr h="511567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Объём расходов местного бюджета на  1  жителя в рублях </a:t>
                      </a:r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(из </a:t>
                      </a:r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расчёта на  год) </a:t>
                      </a:r>
                    </a:p>
                  </a:txBody>
                  <a:tcPr marL="8488" marR="8488" marT="8488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2014</a:t>
                      </a:r>
                    </a:p>
                  </a:txBody>
                  <a:tcPr marL="8488" marR="8488" marT="848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2015</a:t>
                      </a:r>
                    </a:p>
                  </a:txBody>
                  <a:tcPr marL="8488" marR="8488" marT="848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2016</a:t>
                      </a:r>
                    </a:p>
                  </a:txBody>
                  <a:tcPr marL="8488" marR="8488" marT="848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55242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Общий объём </a:t>
                      </a:r>
                    </a:p>
                  </a:txBody>
                  <a:tcPr marL="8488" marR="8488" marT="8488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7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20 046,4</a:t>
                      </a:r>
                      <a:endParaRPr lang="ru-RU" sz="7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88" marR="8488" marT="8488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7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17 760,7</a:t>
                      </a:r>
                      <a:endParaRPr lang="ru-RU" sz="7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88" marR="8488" marT="8488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7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17 325,2</a:t>
                      </a:r>
                      <a:endParaRPr lang="ru-RU" sz="7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88" marR="8488" marT="8488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</a:tr>
              <a:tr h="2436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На образование </a:t>
                      </a:r>
                    </a:p>
                  </a:txBody>
                  <a:tcPr marL="8488" marR="8488" marT="8488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7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10 620</a:t>
                      </a:r>
                      <a:endParaRPr lang="ru-RU" sz="7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88" marR="8488" marT="8488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8329,2</a:t>
                      </a:r>
                    </a:p>
                  </a:txBody>
                  <a:tcPr marL="8488" marR="8488" marT="8488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7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8 539,5</a:t>
                      </a:r>
                      <a:endParaRPr lang="ru-RU" sz="7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88" marR="8488" marT="8488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436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На культуру и спорт </a:t>
                      </a:r>
                    </a:p>
                  </a:txBody>
                  <a:tcPr marL="8488" marR="8488" marT="8488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458,8</a:t>
                      </a:r>
                    </a:p>
                  </a:txBody>
                  <a:tcPr marL="8488" marR="8488" marT="8488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533,6</a:t>
                      </a:r>
                    </a:p>
                  </a:txBody>
                  <a:tcPr marL="8488" marR="8488" marT="8488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498,4</a:t>
                      </a:r>
                    </a:p>
                  </a:txBody>
                  <a:tcPr marL="8488" marR="8488" marT="8488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</a:tr>
              <a:tr h="2436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На социальную политику </a:t>
                      </a:r>
                    </a:p>
                  </a:txBody>
                  <a:tcPr marL="8488" marR="8488" marT="8488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7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5 789,6</a:t>
                      </a:r>
                      <a:endParaRPr lang="ru-RU" sz="7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88" marR="8488" marT="8488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7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5 911</a:t>
                      </a:r>
                      <a:endParaRPr lang="ru-RU" sz="7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88" marR="8488" marT="8488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7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5 517,4</a:t>
                      </a:r>
                      <a:endParaRPr lang="ru-RU" sz="7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88" marR="8488" marT="8488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59659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На содержание органов местного самоуправления </a:t>
                      </a:r>
                    </a:p>
                  </a:txBody>
                  <a:tcPr marL="8488" marR="8488" marT="8488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657,6</a:t>
                      </a:r>
                    </a:p>
                  </a:txBody>
                  <a:tcPr marL="8488" marR="8488" marT="8488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769,3</a:t>
                      </a:r>
                    </a:p>
                  </a:txBody>
                  <a:tcPr marL="8488" marR="8488" marT="8488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813,5</a:t>
                      </a:r>
                    </a:p>
                  </a:txBody>
                  <a:tcPr marL="8488" marR="8488" marT="8488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857232" y="3452802"/>
          <a:ext cx="5572164" cy="1614289"/>
        </p:xfrm>
        <a:graphic>
          <a:graphicData uri="http://schemas.openxmlformats.org/drawingml/2006/table">
            <a:tbl>
              <a:tblPr/>
              <a:tblGrid>
                <a:gridCol w="3838228"/>
                <a:gridCol w="1733936"/>
              </a:tblGrid>
              <a:tr h="241191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Средняя заработная плата работников муниципальных учреждений за 2015 год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2015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65678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Средняя заработная плата педагогических работников дошкольных учреждений (детских садов), рублей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19 828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5678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Средняя заработная плата педагогических работников общеобразовательных учреждений (школ), рублей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24 131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</a:tr>
              <a:tr h="357897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Средняя заработная плата педагогических работников учреждений дополнительного образования в сфере образования, рублей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18 709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41191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Средняя заработная плата работников учреждений культуры, рублей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16 336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857232" y="5524504"/>
          <a:ext cx="5572164" cy="3929915"/>
        </p:xfrm>
        <a:graphic>
          <a:graphicData uri="http://schemas.openxmlformats.org/drawingml/2006/table">
            <a:tbl>
              <a:tblPr/>
              <a:tblGrid>
                <a:gridCol w="3838227"/>
                <a:gridCol w="1733937"/>
              </a:tblGrid>
              <a:tr h="357190">
                <a:tc gridSpan="2">
                  <a:txBody>
                    <a:bodyPr/>
                    <a:lstStyle/>
                    <a:p>
                      <a:pPr algn="ctr" rtl="0" fontAlgn="t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Показатели социально-экономического развития </a:t>
                      </a:r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города, </a:t>
                      </a:r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в условиях которых сформирован бюджет </a:t>
                      </a:r>
                    </a:p>
                  </a:txBody>
                  <a:tcPr marL="5123" marR="5123" marT="5123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6275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Число субъектов малого и среднего предпринимательства в расчёте на 10 тыс. человек населения, единиц </a:t>
                      </a:r>
                    </a:p>
                  </a:txBody>
                  <a:tcPr marL="5123" marR="5123" marT="5123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388,6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123" marR="5123" marT="5123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</a:tr>
              <a:tr h="306275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Доля среднесписочной численности работников (без внешних совместителей) 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малых и средних предприятий </a:t>
                      </a:r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в среднесписочной численности работников (без внешних совместителей)  </a:t>
                      </a:r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всех 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организаций города, процентов </a:t>
                      </a:r>
                      <a:endParaRPr lang="ru-RU" sz="8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l" rtl="0" fontAlgn="t"/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123" marR="5123" marT="5123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54,0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123" marR="5123" marT="5123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78948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Доля </a:t>
                      </a:r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протяженности автомобильных дорог общего пользования местного значения, 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не отвечающих нормативным требованиям, в общей протяжённости автомобильных дорог общего пользования местного значения, процентов </a:t>
                      </a:r>
                    </a:p>
                  </a:txBody>
                  <a:tcPr marL="5123" marR="5123" marT="5123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52,10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123" marR="5123" marT="5123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</a:tr>
              <a:tr h="384419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Общая площадь жилых помещений, приходящаяся в среднем на одного жителя, в том числе введённая в действие за один год, кв. метров </a:t>
                      </a:r>
                    </a:p>
                  </a:txBody>
                  <a:tcPr marL="5123" marR="5123" marT="5123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22,80/0,111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123" marR="5123" marT="5123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26512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Доля населения, получившего жилые помещения и улучшившего жилищные условия в отчётном году, в общей численности населения, состоящего на учёте в качестве нуждающегося в жилых помещениях, процентов </a:t>
                      </a:r>
                    </a:p>
                  </a:txBody>
                  <a:tcPr marL="5123" marR="5123" marT="5123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0,87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123" marR="5123" marT="5123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06275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Доля </a:t>
                      </a:r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населения, 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систематически занимающегося </a:t>
                      </a:r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физической культурой и спортом, 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процентов </a:t>
                      </a:r>
                    </a:p>
                  </a:txBody>
                  <a:tcPr marL="5123" marR="5123" marT="5123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24,80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123" marR="5123" marT="5123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04015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Доля муниципальных учреждений культуры, здания которых находятся в аварийном состоянии или требуют капитального ремонта, в общем количестве муниципальных учреждений культуры, процентов </a:t>
                      </a:r>
                    </a:p>
                  </a:txBody>
                  <a:tcPr marL="5123" marR="5123" marT="5123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53,30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123" marR="5123" marT="5123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73478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Доля </a:t>
                      </a:r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муниципальных общеобразовательных учреждений, 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здания которых находятся в аварийном состоянии или требуют капитального ремонта, в общем количестве </a:t>
                      </a:r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муниципальных общеобразовательных учреждений, 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процентов</a:t>
                      </a:r>
                    </a:p>
                  </a:txBody>
                  <a:tcPr marL="5123" marR="5123" marT="5123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5123" marR="5123" marT="5123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advTm="10000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агетная рамка 4"/>
          <p:cNvSpPr/>
          <p:nvPr/>
        </p:nvSpPr>
        <p:spPr>
          <a:xfrm>
            <a:off x="476672" y="992560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С какими основными характеристиками </a:t>
            </a:r>
          </a:p>
          <a:p>
            <a:pPr algn="ctr"/>
            <a:r>
              <a:rPr lang="ru-RU" sz="13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(общий объем доходов, общий объем расходов, дефицит (профицит)) принят бюджет города на 2016 год?</a:t>
            </a:r>
            <a:endParaRPr lang="ru-RU" sz="13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graphicFrame>
        <p:nvGraphicFramePr>
          <p:cNvPr id="6" name="Group 47"/>
          <p:cNvGraphicFramePr>
            <a:graphicFrameLocks noGrp="1"/>
          </p:cNvGraphicFramePr>
          <p:nvPr/>
        </p:nvGraphicFramePr>
        <p:xfrm>
          <a:off x="620688" y="2072680"/>
          <a:ext cx="5286412" cy="2259099"/>
        </p:xfrm>
        <a:graphic>
          <a:graphicData uri="http://schemas.openxmlformats.org/drawingml/2006/table">
            <a:tbl>
              <a:tblPr/>
              <a:tblGrid>
                <a:gridCol w="3171847"/>
                <a:gridCol w="2114565"/>
              </a:tblGrid>
              <a:tr h="33885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FF">
                        <a:alpha val="5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СУММА </a:t>
                      </a: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(ТЫС. РУБЛЕЙ)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10000"/>
                      </a:srgbClr>
                    </a:solidFill>
                  </a:tcPr>
                </a:tc>
              </a:tr>
              <a:tr h="33885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ДОХОДЫ  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FF">
                        <a:alpha val="5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1 221 429,12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10000"/>
                      </a:srgbClr>
                    </a:solidFill>
                  </a:tcPr>
                </a:tc>
              </a:tr>
              <a:tr h="33885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FF">
                        <a:alpha val="5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1 221 429,12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10000"/>
                      </a:srgbClr>
                    </a:solidFill>
                  </a:tcPr>
                </a:tc>
              </a:tr>
              <a:tr h="33885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ДЕФИЦИТ (ПРОФИЦИТ)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FF">
                        <a:alpha val="5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10000"/>
                      </a:srgbClr>
                    </a:solidFill>
                  </a:tcPr>
                </a:tc>
              </a:tr>
              <a:tr h="76243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Муниципальный долг по привлеченным кредитам по состоянию на начало года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FF">
                        <a:alpha val="5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6 667,00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10000"/>
                      </a:srgbClr>
                    </a:solidFill>
                  </a:tcPr>
                </a:tc>
              </a:tr>
            </a:tbl>
          </a:graphicData>
        </a:graphic>
      </p:graphicFrame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33256" y="1280592"/>
            <a:ext cx="500066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Багетная рамка 7"/>
          <p:cNvSpPr/>
          <p:nvPr/>
        </p:nvSpPr>
        <p:spPr>
          <a:xfrm>
            <a:off x="571480" y="4381496"/>
            <a:ext cx="5429288" cy="1109864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5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Как сопоставляются подушевые показатели </a:t>
            </a:r>
          </a:p>
          <a:p>
            <a:pPr algn="ctr"/>
            <a:r>
              <a:rPr lang="ru-RU" sz="135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доходов и расходов города Георгиевска на 2016 год в сравнении с городами Ставропольского края?</a:t>
            </a:r>
            <a:endParaRPr lang="ru-RU" sz="135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graphicFrame>
        <p:nvGraphicFramePr>
          <p:cNvPr id="9" name="Диаграмма 8"/>
          <p:cNvGraphicFramePr/>
          <p:nvPr/>
        </p:nvGraphicFramePr>
        <p:xfrm>
          <a:off x="0" y="5595942"/>
          <a:ext cx="6429396" cy="39290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92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18</a:t>
            </a:fld>
            <a:endParaRPr lang="ru-RU" dirty="0"/>
          </a:p>
        </p:txBody>
      </p:sp>
    </p:spTree>
  </p:cSld>
  <p:clrMapOvr>
    <a:masterClrMapping/>
  </p:clrMapOvr>
  <p:transition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Graphic spid="9" grpId="0">
        <p:bldAsOne/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агетная рамка 4"/>
          <p:cNvSpPr/>
          <p:nvPr/>
        </p:nvSpPr>
        <p:spPr>
          <a:xfrm>
            <a:off x="714356" y="1023910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5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С КАКИМИ ПАРАМЕТРАМИ ПРИНЯТ БЮДЖЕТ ГОРОДА ГЕОРГИЕВСКА НА 2016 ГОД?</a:t>
            </a:r>
            <a:endParaRPr lang="ru-RU" sz="15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6" name="AutoShape 9"/>
          <p:cNvSpPr>
            <a:spLocks noChangeArrowheads="1"/>
          </p:cNvSpPr>
          <p:nvPr/>
        </p:nvSpPr>
        <p:spPr bwMode="auto">
          <a:xfrm>
            <a:off x="476672" y="2288704"/>
            <a:ext cx="1000131" cy="1343196"/>
          </a:xfrm>
          <a:prstGeom prst="homePlate">
            <a:avLst>
              <a:gd name="adj" fmla="val 41299"/>
            </a:avLst>
          </a:prstGeom>
          <a:solidFill>
            <a:srgbClr val="66FFFF">
              <a:alpha val="51000"/>
            </a:srgbClr>
          </a:solidFill>
          <a:ln w="15875">
            <a:solidFill>
              <a:srgbClr val="00FF00"/>
            </a:solidFill>
            <a:miter lim="800000"/>
            <a:headEnd/>
            <a:tailEnd/>
          </a:ln>
        </p:spPr>
        <p:txBody>
          <a:bodyPr vert="vert270" anchor="ctr"/>
          <a:lstStyle/>
          <a:p>
            <a:pPr algn="ctr"/>
            <a:r>
              <a:rPr lang="ru-RU" sz="1100" b="1" dirty="0">
                <a:solidFill>
                  <a:schemeClr val="accent5">
                    <a:lumMod val="50000"/>
                  </a:schemeClr>
                </a:solidFill>
              </a:rPr>
              <a:t>Налоговые доходы</a:t>
            </a:r>
          </a:p>
          <a:p>
            <a:pPr algn="ctr"/>
            <a:r>
              <a:rPr lang="ru-RU" sz="1100" b="1" dirty="0">
                <a:solidFill>
                  <a:schemeClr val="accent5">
                    <a:lumMod val="50000"/>
                  </a:schemeClr>
                </a:solidFill>
              </a:rPr>
              <a:t>204 237,0 тыс.руб</a:t>
            </a:r>
            <a:r>
              <a:rPr lang="ru-RU" b="1" dirty="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7" name="AutoShape 11"/>
          <p:cNvSpPr>
            <a:spLocks noChangeArrowheads="1"/>
          </p:cNvSpPr>
          <p:nvPr/>
        </p:nvSpPr>
        <p:spPr bwMode="auto">
          <a:xfrm>
            <a:off x="476672" y="4448944"/>
            <a:ext cx="1000132" cy="1500198"/>
          </a:xfrm>
          <a:prstGeom prst="homePlate">
            <a:avLst>
              <a:gd name="adj" fmla="val 41328"/>
            </a:avLst>
          </a:prstGeom>
          <a:solidFill>
            <a:srgbClr val="66FFFF">
              <a:alpha val="51000"/>
            </a:srgbClr>
          </a:solidFill>
          <a:ln w="15875">
            <a:solidFill>
              <a:srgbClr val="FF0000"/>
            </a:solidFill>
            <a:miter lim="800000"/>
            <a:headEnd/>
            <a:tailEnd/>
          </a:ln>
        </p:spPr>
        <p:txBody>
          <a:bodyPr vert="vert270" anchor="ctr"/>
          <a:lstStyle/>
          <a:p>
            <a:pPr algn="ctr"/>
            <a:r>
              <a:rPr lang="ru-RU" sz="1100" b="1" dirty="0">
                <a:solidFill>
                  <a:schemeClr val="accent5">
                    <a:lumMod val="50000"/>
                  </a:schemeClr>
                </a:solidFill>
              </a:rPr>
              <a:t>Неналоговые доходы</a:t>
            </a:r>
          </a:p>
          <a:p>
            <a:pPr algn="ctr"/>
            <a:r>
              <a:rPr lang="ru-RU" sz="1100" b="1" dirty="0">
                <a:solidFill>
                  <a:schemeClr val="accent5">
                    <a:lumMod val="50000"/>
                  </a:schemeClr>
                </a:solidFill>
              </a:rPr>
              <a:t>70 556,0 тыс.руб.</a:t>
            </a:r>
          </a:p>
        </p:txBody>
      </p:sp>
      <p:sp>
        <p:nvSpPr>
          <p:cNvPr id="8" name="AutoShape 10"/>
          <p:cNvSpPr>
            <a:spLocks noChangeArrowheads="1"/>
          </p:cNvSpPr>
          <p:nvPr/>
        </p:nvSpPr>
        <p:spPr bwMode="auto">
          <a:xfrm>
            <a:off x="476672" y="6537176"/>
            <a:ext cx="1000132" cy="1700766"/>
          </a:xfrm>
          <a:prstGeom prst="homePlate">
            <a:avLst>
              <a:gd name="adj" fmla="val 41328"/>
            </a:avLst>
          </a:prstGeom>
          <a:solidFill>
            <a:srgbClr val="66FFFF">
              <a:alpha val="51000"/>
            </a:srgbClr>
          </a:solidFill>
          <a:ln w="19050">
            <a:solidFill>
              <a:srgbClr val="3366FF"/>
            </a:solidFill>
            <a:miter lim="800000"/>
            <a:headEnd/>
            <a:tailEnd/>
          </a:ln>
        </p:spPr>
        <p:txBody>
          <a:bodyPr vert="vert270" anchor="ctr"/>
          <a:lstStyle/>
          <a:p>
            <a:pPr algn="ctr"/>
            <a:r>
              <a:rPr lang="ru-RU" sz="1100" b="1" dirty="0">
                <a:solidFill>
                  <a:schemeClr val="accent5">
                    <a:lumMod val="50000"/>
                  </a:schemeClr>
                </a:solidFill>
              </a:rPr>
              <a:t>Безвозмездные поступления</a:t>
            </a:r>
          </a:p>
          <a:p>
            <a:pPr algn="ctr"/>
            <a:r>
              <a:rPr lang="ru-RU" sz="1100" b="1" dirty="0">
                <a:solidFill>
                  <a:schemeClr val="accent5">
                    <a:lumMod val="50000"/>
                  </a:schemeClr>
                </a:solidFill>
              </a:rPr>
              <a:t>946 636,12 тыс.руб.</a:t>
            </a: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 rot="10800000">
            <a:off x="1500174" y="2238356"/>
            <a:ext cx="500066" cy="7358115"/>
          </a:xfrm>
          <a:prstGeom prst="rect">
            <a:avLst/>
          </a:prstGeom>
          <a:solidFill>
            <a:srgbClr val="66FFFF">
              <a:alpha val="51000"/>
            </a:srgbClr>
          </a:solidFill>
          <a:ln w="19050">
            <a:solidFill>
              <a:srgbClr val="FFFF00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algn="ctr"/>
            <a:r>
              <a:rPr lang="ru-RU" sz="2200" b="1" dirty="0">
                <a:solidFill>
                  <a:schemeClr val="accent5">
                    <a:lumMod val="50000"/>
                  </a:schemeClr>
                </a:solidFill>
              </a:rPr>
              <a:t>Доходы бюджета 1 221 429,12</a:t>
            </a:r>
            <a:r>
              <a:rPr lang="ru-RU" sz="22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200" b="1" dirty="0">
                <a:solidFill>
                  <a:schemeClr val="accent5">
                    <a:lumMod val="50000"/>
                  </a:schemeClr>
                </a:solidFill>
              </a:rPr>
              <a:t>тыс.руб</a:t>
            </a:r>
            <a:r>
              <a:rPr lang="ru-RU" sz="2200" dirty="0">
                <a:solidFill>
                  <a:schemeClr val="accent5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2348880" y="2432720"/>
            <a:ext cx="1257872" cy="1857388"/>
          </a:xfrm>
          <a:prstGeom prst="rect">
            <a:avLst/>
          </a:prstGeom>
          <a:solidFill>
            <a:srgbClr val="66FFFF">
              <a:alpha val="51000"/>
            </a:srgbClr>
          </a:solidFill>
          <a:ln w="19050">
            <a:solidFill>
              <a:srgbClr val="FF99FF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1100" b="1" dirty="0">
                <a:solidFill>
                  <a:schemeClr val="accent5">
                    <a:lumMod val="50000"/>
                  </a:schemeClr>
                </a:solidFill>
              </a:rPr>
              <a:t>Доходы в расчете</a:t>
            </a:r>
          </a:p>
          <a:p>
            <a:pPr algn="ctr"/>
            <a:r>
              <a:rPr lang="ru-RU" sz="1100" b="1" dirty="0">
                <a:solidFill>
                  <a:schemeClr val="accent5">
                    <a:lumMod val="50000"/>
                  </a:schemeClr>
                </a:solidFill>
              </a:rPr>
              <a:t>на 1 жителя</a:t>
            </a:r>
            <a:r>
              <a:rPr lang="ru-RU" sz="1100" dirty="0">
                <a:solidFill>
                  <a:schemeClr val="accent5">
                    <a:lumMod val="50000"/>
                  </a:schemeClr>
                </a:solidFill>
              </a:rPr>
              <a:t> </a:t>
            </a:r>
          </a:p>
          <a:p>
            <a:pPr algn="ctr"/>
            <a:r>
              <a:rPr lang="ru-RU" sz="1100" b="1" dirty="0">
                <a:solidFill>
                  <a:schemeClr val="accent5">
                    <a:lumMod val="50000"/>
                  </a:schemeClr>
                </a:solidFill>
              </a:rPr>
              <a:t>17 439,27 руб.</a:t>
            </a:r>
            <a:r>
              <a:rPr lang="ru-RU" sz="1100" dirty="0">
                <a:solidFill>
                  <a:schemeClr val="accent5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11" name="AutoShape 4"/>
          <p:cNvSpPr>
            <a:spLocks noChangeArrowheads="1"/>
          </p:cNvSpPr>
          <p:nvPr/>
        </p:nvSpPr>
        <p:spPr bwMode="auto">
          <a:xfrm rot="-5400000">
            <a:off x="2026768" y="4411016"/>
            <a:ext cx="1924408" cy="2000264"/>
          </a:xfrm>
          <a:prstGeom prst="upDownArrowCallout">
            <a:avLst>
              <a:gd name="adj1" fmla="val 25000"/>
              <a:gd name="adj2" fmla="val 25000"/>
              <a:gd name="adj3" fmla="val 16919"/>
              <a:gd name="adj4" fmla="val 50000"/>
            </a:avLst>
          </a:prstGeom>
          <a:solidFill>
            <a:srgbClr val="66FFFF">
              <a:alpha val="51000"/>
            </a:srgbClr>
          </a:solidFill>
          <a:ln w="19050">
            <a:solidFill>
              <a:srgbClr val="339966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algn="ctr"/>
            <a:r>
              <a:rPr lang="ru-RU" sz="2400" b="1" dirty="0">
                <a:solidFill>
                  <a:schemeClr val="accent5">
                    <a:lumMod val="50000"/>
                  </a:schemeClr>
                </a:solidFill>
              </a:rPr>
              <a:t>БЮДЖЕТ</a:t>
            </a:r>
          </a:p>
        </p:txBody>
      </p:sp>
      <p:sp>
        <p:nvSpPr>
          <p:cNvPr id="12" name="Rectangle 6"/>
          <p:cNvSpPr>
            <a:spLocks noChangeArrowheads="1"/>
          </p:cNvSpPr>
          <p:nvPr/>
        </p:nvSpPr>
        <p:spPr bwMode="auto">
          <a:xfrm>
            <a:off x="2348880" y="6609184"/>
            <a:ext cx="1224136" cy="2288469"/>
          </a:xfrm>
          <a:prstGeom prst="rect">
            <a:avLst/>
          </a:prstGeom>
          <a:solidFill>
            <a:srgbClr val="66FFFF">
              <a:alpha val="51000"/>
            </a:srgbClr>
          </a:solidFill>
          <a:ln w="19050">
            <a:solidFill>
              <a:srgbClr val="FF99FF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1100" b="1" dirty="0">
                <a:solidFill>
                  <a:schemeClr val="accent5">
                    <a:lumMod val="50000"/>
                  </a:schemeClr>
                </a:solidFill>
              </a:rPr>
              <a:t>Расходы в расчете на 1 жителя</a:t>
            </a:r>
          </a:p>
          <a:p>
            <a:pPr algn="ctr"/>
            <a:r>
              <a:rPr lang="ru-RU" sz="1100" b="1" dirty="0">
                <a:solidFill>
                  <a:schemeClr val="accent5">
                    <a:lumMod val="50000"/>
                  </a:schemeClr>
                </a:solidFill>
              </a:rPr>
              <a:t>17 439,27 руб. </a:t>
            </a:r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 rot="10800000">
            <a:off x="4000504" y="2238356"/>
            <a:ext cx="500066" cy="7382252"/>
          </a:xfrm>
          <a:prstGeom prst="rect">
            <a:avLst/>
          </a:prstGeom>
          <a:solidFill>
            <a:srgbClr val="66FFFF">
              <a:alpha val="51000"/>
            </a:srgbClr>
          </a:solidFill>
          <a:ln w="19050">
            <a:solidFill>
              <a:srgbClr val="FFFF00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algn="ctr"/>
            <a:r>
              <a:rPr lang="ru-RU" sz="2200" b="1" dirty="0">
                <a:solidFill>
                  <a:schemeClr val="accent5">
                    <a:lumMod val="50000"/>
                  </a:schemeClr>
                </a:solidFill>
              </a:rPr>
              <a:t>Расходы бюджета 1 221 429,12 тыс. руб.</a:t>
            </a:r>
          </a:p>
        </p:txBody>
      </p:sp>
      <p:sp>
        <p:nvSpPr>
          <p:cNvPr id="14" name="AutoShape 12"/>
          <p:cNvSpPr>
            <a:spLocks noChangeArrowheads="1"/>
          </p:cNvSpPr>
          <p:nvPr/>
        </p:nvSpPr>
        <p:spPr bwMode="auto">
          <a:xfrm rot="10800000">
            <a:off x="4509120" y="2288704"/>
            <a:ext cx="1991458" cy="777347"/>
          </a:xfrm>
          <a:prstGeom prst="homePlate">
            <a:avLst>
              <a:gd name="adj" fmla="val 133628"/>
            </a:avLst>
          </a:prstGeom>
          <a:solidFill>
            <a:srgbClr val="CCFFFF"/>
          </a:solidFill>
          <a:ln w="9525">
            <a:solidFill>
              <a:srgbClr val="00FFFF"/>
            </a:solidFill>
            <a:miter lim="800000"/>
            <a:headEnd/>
            <a:tailEnd/>
          </a:ln>
        </p:spPr>
        <p:txBody>
          <a:bodyPr rot="10800000" wrap="none" anchor="ctr" anchorCtr="1"/>
          <a:lstStyle/>
          <a:p>
            <a:pPr algn="ctr"/>
            <a:r>
              <a:rPr lang="ru-RU" sz="1200" b="1" dirty="0">
                <a:solidFill>
                  <a:schemeClr val="accent5">
                    <a:lumMod val="50000"/>
                  </a:schemeClr>
                </a:solidFill>
              </a:rPr>
              <a:t>Образование</a:t>
            </a:r>
          </a:p>
          <a:p>
            <a:pPr algn="ctr"/>
            <a:r>
              <a:rPr lang="ru-RU" sz="1200" b="1" dirty="0">
                <a:solidFill>
                  <a:schemeClr val="accent5">
                    <a:lumMod val="50000"/>
                  </a:schemeClr>
                </a:solidFill>
              </a:rPr>
              <a:t>602 037,11 тыс. руб.</a:t>
            </a:r>
          </a:p>
        </p:txBody>
      </p:sp>
      <p:sp>
        <p:nvSpPr>
          <p:cNvPr id="15" name="AutoShape 18"/>
          <p:cNvSpPr>
            <a:spLocks noChangeArrowheads="1"/>
          </p:cNvSpPr>
          <p:nvPr/>
        </p:nvSpPr>
        <p:spPr bwMode="auto">
          <a:xfrm rot="10800000">
            <a:off x="4509120" y="3224808"/>
            <a:ext cx="1991458" cy="889706"/>
          </a:xfrm>
          <a:prstGeom prst="homePlate">
            <a:avLst>
              <a:gd name="adj" fmla="val 116753"/>
            </a:avLst>
          </a:prstGeom>
          <a:solidFill>
            <a:srgbClr val="CCFFFF"/>
          </a:solidFill>
          <a:ln w="9525">
            <a:solidFill>
              <a:srgbClr val="00FFFF"/>
            </a:solidFill>
            <a:miter lim="800000"/>
            <a:headEnd/>
            <a:tailEnd/>
          </a:ln>
        </p:spPr>
        <p:txBody>
          <a:bodyPr rot="10800000" wrap="none" anchor="ctr" anchorCtr="1"/>
          <a:lstStyle/>
          <a:p>
            <a:pPr algn="ctr"/>
            <a:r>
              <a:rPr lang="ru-RU" sz="1200" b="1" dirty="0">
                <a:solidFill>
                  <a:schemeClr val="accent5">
                    <a:lumMod val="50000"/>
                  </a:schemeClr>
                </a:solidFill>
              </a:rPr>
              <a:t>Социальная политика</a:t>
            </a:r>
          </a:p>
          <a:p>
            <a:pPr algn="ctr"/>
            <a:r>
              <a:rPr lang="ru-RU" sz="1200" b="1" dirty="0">
                <a:solidFill>
                  <a:schemeClr val="accent5">
                    <a:lumMod val="50000"/>
                  </a:schemeClr>
                </a:solidFill>
              </a:rPr>
              <a:t>388 978,86 тыс. руб.</a:t>
            </a:r>
          </a:p>
        </p:txBody>
      </p:sp>
      <p:sp>
        <p:nvSpPr>
          <p:cNvPr id="16" name="AutoShape 21"/>
          <p:cNvSpPr>
            <a:spLocks noChangeArrowheads="1"/>
          </p:cNvSpPr>
          <p:nvPr/>
        </p:nvSpPr>
        <p:spPr bwMode="auto">
          <a:xfrm rot="10800000">
            <a:off x="4509120" y="4232920"/>
            <a:ext cx="1991458" cy="988306"/>
          </a:xfrm>
          <a:prstGeom prst="homePlate">
            <a:avLst>
              <a:gd name="adj" fmla="val 105104"/>
            </a:avLst>
          </a:prstGeom>
          <a:solidFill>
            <a:srgbClr val="CCFFFF"/>
          </a:solidFill>
          <a:ln w="9525">
            <a:solidFill>
              <a:srgbClr val="00FFFF"/>
            </a:solidFill>
            <a:miter lim="800000"/>
            <a:headEnd/>
            <a:tailEnd/>
          </a:ln>
        </p:spPr>
        <p:txBody>
          <a:bodyPr rot="10800000" wrap="none" anchor="ctr" anchorCtr="1"/>
          <a:lstStyle/>
          <a:p>
            <a:pPr algn="ctr"/>
            <a:r>
              <a:rPr lang="ru-RU" sz="1100" b="1" dirty="0">
                <a:solidFill>
                  <a:schemeClr val="accent5">
                    <a:lumMod val="50000"/>
                  </a:schemeClr>
                </a:solidFill>
              </a:rPr>
              <a:t>Общегосударственные</a:t>
            </a: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endParaRPr lang="ru-RU" sz="12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r>
              <a:rPr lang="ru-RU" sz="1100" b="1" dirty="0" smtClean="0">
                <a:solidFill>
                  <a:schemeClr val="accent5">
                    <a:lumMod val="50000"/>
                  </a:schemeClr>
                </a:solidFill>
              </a:rPr>
              <a:t>вопросы</a:t>
            </a:r>
            <a:endParaRPr lang="ru-RU" sz="1100" b="1" dirty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r>
              <a:rPr lang="ru-RU" sz="1200" b="1" dirty="0">
                <a:solidFill>
                  <a:schemeClr val="accent5">
                    <a:lumMod val="50000"/>
                  </a:schemeClr>
                </a:solidFill>
              </a:rPr>
              <a:t>101 954,07 тыс. руб.</a:t>
            </a:r>
          </a:p>
        </p:txBody>
      </p:sp>
      <p:sp>
        <p:nvSpPr>
          <p:cNvPr id="17" name="AutoShape 17"/>
          <p:cNvSpPr>
            <a:spLocks noChangeArrowheads="1"/>
          </p:cNvSpPr>
          <p:nvPr/>
        </p:nvSpPr>
        <p:spPr bwMode="auto">
          <a:xfrm rot="10800000">
            <a:off x="4509120" y="5385048"/>
            <a:ext cx="1991458" cy="1047927"/>
          </a:xfrm>
          <a:prstGeom prst="homePlate">
            <a:avLst>
              <a:gd name="adj" fmla="val 99125"/>
            </a:avLst>
          </a:prstGeom>
          <a:solidFill>
            <a:srgbClr val="CCFFFF"/>
          </a:solidFill>
          <a:ln w="9525">
            <a:solidFill>
              <a:srgbClr val="00FFFF"/>
            </a:solidFill>
            <a:miter lim="800000"/>
            <a:headEnd/>
            <a:tailEnd/>
          </a:ln>
        </p:spPr>
        <p:txBody>
          <a:bodyPr rot="10800000" anchor="ctr" anchorCtr="1"/>
          <a:lstStyle/>
          <a:p>
            <a:pPr algn="ctr"/>
            <a:r>
              <a:rPr lang="ru-RU" sz="1200" b="1" dirty="0">
                <a:solidFill>
                  <a:schemeClr val="accent5">
                    <a:lumMod val="50000"/>
                  </a:schemeClr>
                </a:solidFill>
              </a:rPr>
              <a:t>Жилищно-коммунальное хозяйство</a:t>
            </a:r>
          </a:p>
          <a:p>
            <a:pPr algn="ctr"/>
            <a:r>
              <a:rPr lang="ru-RU" sz="1200" b="1" dirty="0">
                <a:solidFill>
                  <a:schemeClr val="accent5">
                    <a:lumMod val="50000"/>
                  </a:schemeClr>
                </a:solidFill>
              </a:rPr>
              <a:t>56 435,39 тыс. руб.</a:t>
            </a:r>
          </a:p>
        </p:txBody>
      </p:sp>
      <p:sp>
        <p:nvSpPr>
          <p:cNvPr id="18" name="AutoShape 19"/>
          <p:cNvSpPr>
            <a:spLocks noChangeArrowheads="1"/>
          </p:cNvSpPr>
          <p:nvPr/>
        </p:nvSpPr>
        <p:spPr bwMode="auto">
          <a:xfrm rot="10800000">
            <a:off x="4509120" y="6609184"/>
            <a:ext cx="1991458" cy="889706"/>
          </a:xfrm>
          <a:prstGeom prst="homePlate">
            <a:avLst>
              <a:gd name="adj" fmla="val 116753"/>
            </a:avLst>
          </a:prstGeom>
          <a:solidFill>
            <a:srgbClr val="CCFFFF"/>
          </a:solidFill>
          <a:ln w="9525">
            <a:solidFill>
              <a:srgbClr val="00FFFF"/>
            </a:solidFill>
            <a:miter lim="800000"/>
            <a:headEnd/>
            <a:tailEnd/>
          </a:ln>
        </p:spPr>
        <p:txBody>
          <a:bodyPr rot="10800000" anchor="ctr" anchorCtr="1"/>
          <a:lstStyle/>
          <a:p>
            <a:pPr algn="ctr"/>
            <a:r>
              <a:rPr lang="ru-RU" sz="1200" b="1" dirty="0">
                <a:solidFill>
                  <a:schemeClr val="accent5">
                    <a:lumMod val="50000"/>
                  </a:schemeClr>
                </a:solidFill>
              </a:rPr>
              <a:t>Культура, </a:t>
            </a:r>
            <a:endParaRPr lang="ru-RU" sz="12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</a:rPr>
              <a:t>кинематография</a:t>
            </a:r>
            <a:endParaRPr lang="ru-RU" sz="1200" b="1" dirty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r>
              <a:rPr lang="ru-RU" sz="1200" b="1" dirty="0">
                <a:solidFill>
                  <a:schemeClr val="accent5">
                    <a:lumMod val="50000"/>
                  </a:schemeClr>
                </a:solidFill>
              </a:rPr>
              <a:t>33 134,18 тыс. руб.</a:t>
            </a:r>
          </a:p>
        </p:txBody>
      </p:sp>
      <p:sp>
        <p:nvSpPr>
          <p:cNvPr id="19" name="AutoShape 20"/>
          <p:cNvSpPr>
            <a:spLocks noChangeArrowheads="1"/>
          </p:cNvSpPr>
          <p:nvPr/>
        </p:nvSpPr>
        <p:spPr bwMode="auto">
          <a:xfrm rot="10800000">
            <a:off x="4509120" y="7689304"/>
            <a:ext cx="1991458" cy="889706"/>
          </a:xfrm>
          <a:prstGeom prst="homePlate">
            <a:avLst>
              <a:gd name="adj" fmla="val 116753"/>
            </a:avLst>
          </a:prstGeom>
          <a:solidFill>
            <a:srgbClr val="CCFFFF"/>
          </a:solidFill>
          <a:ln w="9525">
            <a:solidFill>
              <a:srgbClr val="00FFFF"/>
            </a:solidFill>
            <a:miter lim="800000"/>
            <a:headEnd/>
            <a:tailEnd/>
          </a:ln>
        </p:spPr>
        <p:txBody>
          <a:bodyPr rot="10800000" wrap="none" anchor="ctr" anchorCtr="1"/>
          <a:lstStyle/>
          <a:p>
            <a:pPr algn="ctr"/>
            <a:r>
              <a:rPr lang="ru-RU" sz="1200" b="1" dirty="0">
                <a:solidFill>
                  <a:schemeClr val="accent5">
                    <a:lumMod val="50000"/>
                  </a:schemeClr>
                </a:solidFill>
              </a:rPr>
              <a:t>Дорожное хозяйство</a:t>
            </a:r>
          </a:p>
          <a:p>
            <a:pPr algn="ctr"/>
            <a:r>
              <a:rPr lang="ru-RU" sz="1200" b="1" dirty="0">
                <a:solidFill>
                  <a:schemeClr val="accent5">
                    <a:lumMod val="50000"/>
                  </a:schemeClr>
                </a:solidFill>
              </a:rPr>
              <a:t>20 322,51 тыс. руб.</a:t>
            </a:r>
          </a:p>
        </p:txBody>
      </p:sp>
      <p:sp>
        <p:nvSpPr>
          <p:cNvPr id="20" name="AutoShape 22"/>
          <p:cNvSpPr>
            <a:spLocks noChangeArrowheads="1"/>
          </p:cNvSpPr>
          <p:nvPr/>
        </p:nvSpPr>
        <p:spPr bwMode="auto">
          <a:xfrm rot="10800000">
            <a:off x="4509120" y="8769424"/>
            <a:ext cx="1991458" cy="889706"/>
          </a:xfrm>
          <a:prstGeom prst="homePlate">
            <a:avLst>
              <a:gd name="adj" fmla="val 116753"/>
            </a:avLst>
          </a:prstGeom>
          <a:solidFill>
            <a:srgbClr val="CCFFFF"/>
          </a:solidFill>
          <a:ln w="9525">
            <a:solidFill>
              <a:srgbClr val="00FFFF"/>
            </a:solidFill>
            <a:miter lim="800000"/>
            <a:headEnd/>
            <a:tailEnd/>
          </a:ln>
        </p:spPr>
        <p:txBody>
          <a:bodyPr rot="10800000" wrap="none" anchor="ctr" anchorCtr="1"/>
          <a:lstStyle/>
          <a:p>
            <a:pPr algn="ctr"/>
            <a:r>
              <a:rPr lang="ru-RU" sz="1200" b="1" dirty="0">
                <a:solidFill>
                  <a:schemeClr val="accent5">
                    <a:lumMod val="50000"/>
                  </a:schemeClr>
                </a:solidFill>
              </a:rPr>
              <a:t>Прочие расходы</a:t>
            </a:r>
          </a:p>
          <a:p>
            <a:pPr algn="ctr"/>
            <a:r>
              <a:rPr lang="ru-RU" sz="1200" b="1" dirty="0">
                <a:solidFill>
                  <a:schemeClr val="accent5">
                    <a:lumMod val="50000"/>
                  </a:schemeClr>
                </a:solidFill>
              </a:rPr>
              <a:t>18 567,00 тыс. руб.</a:t>
            </a:r>
          </a:p>
        </p:txBody>
      </p:sp>
      <p:sp>
        <p:nvSpPr>
          <p:cNvPr id="24" name="Номер слайда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19</a:t>
            </a:fld>
            <a:endParaRPr lang="ru-RU"/>
          </a:p>
        </p:txBody>
      </p:sp>
      <p:pic>
        <p:nvPicPr>
          <p:cNvPr id="2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92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агетная рамка 4"/>
          <p:cNvSpPr/>
          <p:nvPr/>
        </p:nvSpPr>
        <p:spPr>
          <a:xfrm>
            <a:off x="548680" y="992560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Из чего складываются доходы бюджета города Георгиевска?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57892" y="1238224"/>
            <a:ext cx="504056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7" name="Схема 6"/>
          <p:cNvGraphicFramePr/>
          <p:nvPr/>
        </p:nvGraphicFramePr>
        <p:xfrm>
          <a:off x="500042" y="2309794"/>
          <a:ext cx="5786502" cy="38100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428604" y="7381892"/>
          <a:ext cx="3071834" cy="1785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10" name="Диаграмма 13"/>
          <p:cNvGraphicFramePr>
            <a:graphicFrameLocks/>
          </p:cNvGraphicFramePr>
          <p:nvPr/>
        </p:nvGraphicFramePr>
        <p:xfrm>
          <a:off x="3286124" y="7239016"/>
          <a:ext cx="3071834" cy="18573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12" name="Овал 11"/>
          <p:cNvSpPr/>
          <p:nvPr/>
        </p:nvSpPr>
        <p:spPr>
          <a:xfrm>
            <a:off x="642918" y="9453594"/>
            <a:ext cx="214314" cy="128582"/>
          </a:xfrm>
          <a:prstGeom prst="ellipse">
            <a:avLst/>
          </a:prstGeom>
          <a:solidFill>
            <a:srgbClr val="FFA7A7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928670" y="9382156"/>
            <a:ext cx="126028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Налоговые доходы </a:t>
            </a:r>
            <a:endParaRPr lang="ru-RU" sz="1000" dirty="0"/>
          </a:p>
        </p:txBody>
      </p:sp>
      <p:sp>
        <p:nvSpPr>
          <p:cNvPr id="14" name="Овал 13"/>
          <p:cNvSpPr/>
          <p:nvPr/>
        </p:nvSpPr>
        <p:spPr>
          <a:xfrm>
            <a:off x="2428868" y="9453594"/>
            <a:ext cx="214314" cy="128582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786058" y="9382156"/>
            <a:ext cx="135485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Неналоговые доходы</a:t>
            </a:r>
            <a:endParaRPr lang="ru-RU" sz="1000" dirty="0"/>
          </a:p>
        </p:txBody>
      </p:sp>
      <p:sp>
        <p:nvSpPr>
          <p:cNvPr id="16" name="Овал 15"/>
          <p:cNvSpPr/>
          <p:nvPr/>
        </p:nvSpPr>
        <p:spPr>
          <a:xfrm>
            <a:off x="4357694" y="9453594"/>
            <a:ext cx="214314" cy="128582"/>
          </a:xfrm>
          <a:prstGeom prst="ellipse">
            <a:avLst/>
          </a:prstGeom>
          <a:solidFill>
            <a:srgbClr val="92D05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643446" y="9382156"/>
            <a:ext cx="177644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Безвозмездные поступления </a:t>
            </a:r>
            <a:endParaRPr lang="ru-RU" sz="1000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571480" y="6453198"/>
            <a:ext cx="578647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/>
              <a:t>Структура доходов бюджета города Георгиевска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/>
              <a:t>на 2015-2016 годы, % </a:t>
            </a:r>
            <a:endParaRPr lang="ru-RU" b="1" dirty="0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20</a:t>
            </a:fld>
            <a:endParaRPr lang="ru-RU"/>
          </a:p>
        </p:txBody>
      </p:sp>
      <p:pic>
        <p:nvPicPr>
          <p:cNvPr id="19" name="Picture 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4554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Graphic spid="9" grpId="0">
        <p:bldAsOne/>
      </p:bldGraphic>
      <p:bldGraphic spid="10" grpId="0">
        <p:bldAsOne/>
      </p:bldGraphic>
      <p:bldP spid="1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агетная рамка 4"/>
          <p:cNvSpPr/>
          <p:nvPr/>
        </p:nvSpPr>
        <p:spPr>
          <a:xfrm>
            <a:off x="857232" y="1023910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  <a:cs typeface="Times New Roman" pitchFamily="18" charset="0"/>
              </a:rPr>
              <a:t>Какие виды налоговых доходов поступят в бюджет города Георгиевска в 2016 году?</a:t>
            </a:r>
            <a:endParaRPr lang="ru-RU" sz="16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692696" y="1595414"/>
          <a:ext cx="5786478" cy="4407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500042" y="5810256"/>
            <a:ext cx="2571768" cy="600164"/>
          </a:xfrm>
          <a:prstGeom prst="rect">
            <a:avLst/>
          </a:prstGeom>
          <a:solidFill>
            <a:srgbClr val="6699FF">
              <a:alpha val="48000"/>
            </a:srgbClr>
          </a:solidFill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Доля местных налогов в общем объеме налоговых доходов бюджета города Георгиевска в 2016 году, %;</a:t>
            </a:r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Диаграмма 15"/>
          <p:cNvGraphicFramePr>
            <a:graphicFrameLocks/>
          </p:cNvGraphicFramePr>
          <p:nvPr/>
        </p:nvGraphicFramePr>
        <p:xfrm>
          <a:off x="332656" y="6596074"/>
          <a:ext cx="2739154" cy="26053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9" name="Овал 8"/>
          <p:cNvSpPr/>
          <p:nvPr/>
        </p:nvSpPr>
        <p:spPr>
          <a:xfrm>
            <a:off x="928670" y="9310718"/>
            <a:ext cx="144463" cy="144463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1142984" y="9239280"/>
            <a:ext cx="28575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Отчисления от федеральных налогов и сборов </a:t>
            </a:r>
            <a:endParaRPr lang="ru-RU" sz="1000" dirty="0"/>
          </a:p>
        </p:txBody>
      </p:sp>
      <p:sp>
        <p:nvSpPr>
          <p:cNvPr id="11" name="Овал 10"/>
          <p:cNvSpPr/>
          <p:nvPr/>
        </p:nvSpPr>
        <p:spPr>
          <a:xfrm>
            <a:off x="4000504" y="9310718"/>
            <a:ext cx="144463" cy="144463"/>
          </a:xfrm>
          <a:prstGeom prst="ellipse">
            <a:avLst/>
          </a:prstGeom>
          <a:solidFill>
            <a:srgbClr val="00CC00">
              <a:alpha val="35000"/>
            </a:srgbClr>
          </a:solidFill>
          <a:ln>
            <a:solidFill>
              <a:srgbClr val="00CC00">
                <a:alpha val="67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4214818" y="9239280"/>
            <a:ext cx="109196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Местные налоги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Рисунок 10" descr="43667b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497365">
            <a:off x="5440651" y="8503711"/>
            <a:ext cx="784430" cy="1205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Номер слайда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21</a:t>
            </a:fld>
            <a:endParaRPr lang="ru-RU"/>
          </a:p>
        </p:txBody>
      </p:sp>
      <p:pic>
        <p:nvPicPr>
          <p:cNvPr id="14" name="Picture 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85992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Правая фигурная скобка 14"/>
          <p:cNvSpPr/>
          <p:nvPr/>
        </p:nvSpPr>
        <p:spPr>
          <a:xfrm>
            <a:off x="2643182" y="3095612"/>
            <a:ext cx="1071570" cy="1785950"/>
          </a:xfrm>
          <a:prstGeom prst="rightBrace">
            <a:avLst>
              <a:gd name="adj1" fmla="val 8333"/>
              <a:gd name="adj2" fmla="val 64070"/>
            </a:avLst>
          </a:prstGeom>
          <a:ln w="254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786190" y="3809992"/>
            <a:ext cx="1785950" cy="85725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3714752" y="3881430"/>
            <a:ext cx="18678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Поступают в бюджет города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Георгиевска по нормативам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отчислений от федеральных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налогов и сборов</a:t>
            </a:r>
            <a:endParaRPr lang="ru-RU" sz="1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/>
        </p:nvGraphicFramePr>
        <p:xfrm>
          <a:off x="3143248" y="5024438"/>
          <a:ext cx="3357586" cy="3286149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497420"/>
                <a:gridCol w="2337875"/>
                <a:gridCol w="522291"/>
              </a:tblGrid>
              <a:tr h="512352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Налоги </a:t>
                      </a:r>
                      <a:r>
                        <a:rPr lang="ru-RU" sz="800" b="1" dirty="0">
                          <a:latin typeface="Times New Roman" pitchFamily="18" charset="0"/>
                          <a:cs typeface="Times New Roman" pitchFamily="18" charset="0"/>
                        </a:rPr>
                        <a:t>и сборы, установленные законодательством</a:t>
                      </a:r>
                      <a:endParaRPr lang="ru-RU" sz="8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600" b="1" dirty="0">
                          <a:latin typeface="Times New Roman" pitchFamily="18" charset="0"/>
                          <a:cs typeface="Times New Roman" pitchFamily="18" charset="0"/>
                        </a:rPr>
                        <a:t>Городской </a:t>
                      </a:r>
                      <a:r>
                        <a:rPr lang="ru-RU" sz="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бюджет</a:t>
                      </a:r>
                      <a:endParaRPr lang="ru-RU" sz="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08200">
                <a:tc row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Федеральные  налоги </a:t>
                      </a:r>
                      <a:r>
                        <a:rPr lang="ru-RU" sz="800" b="1" dirty="0">
                          <a:latin typeface="Times New Roman" pitchFamily="18" charset="0"/>
                          <a:cs typeface="Times New Roman" pitchFamily="18" charset="0"/>
                        </a:rPr>
                        <a:t>и сборы</a:t>
                      </a:r>
                      <a:endParaRPr lang="ru-RU" sz="800" b="1" i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Times New Roman" pitchFamily="18" charset="0"/>
                          <a:cs typeface="Times New Roman" pitchFamily="18" charset="0"/>
                        </a:rPr>
                        <a:t>Налог на </a:t>
                      </a:r>
                      <a:r>
                        <a:rPr lang="ru-RU" sz="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доходы </a:t>
                      </a:r>
                      <a:r>
                        <a:rPr lang="ru-RU" sz="800" b="1" dirty="0">
                          <a:latin typeface="Times New Roman" pitchFamily="18" charset="0"/>
                          <a:cs typeface="Times New Roman" pitchFamily="18" charset="0"/>
                        </a:rPr>
                        <a:t>физических </a:t>
                      </a:r>
                      <a:r>
                        <a:rPr lang="ru-RU" sz="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лиц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20%</a:t>
                      </a:r>
                      <a:endParaRPr lang="ru-RU" sz="8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6229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Times New Roman" pitchFamily="18" charset="0"/>
                          <a:cs typeface="Times New Roman" pitchFamily="18" charset="0"/>
                        </a:rPr>
                        <a:t>Акцизы по подакцизным товарам (продукции), производимым на территории </a:t>
                      </a:r>
                      <a:r>
                        <a:rPr lang="ru-RU" sz="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РФ</a:t>
                      </a:r>
                      <a:endParaRPr lang="ru-RU" sz="8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0,0830</a:t>
                      </a:r>
                      <a:r>
                        <a:rPr lang="ru-RU" sz="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%</a:t>
                      </a:r>
                      <a:endParaRPr lang="ru-RU" sz="8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082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Times New Roman" pitchFamily="18" charset="0"/>
                          <a:cs typeface="Times New Roman" pitchFamily="18" charset="0"/>
                        </a:rPr>
                        <a:t>Налоги со специальными налоговыми режимами</a:t>
                      </a:r>
                      <a:r>
                        <a:rPr lang="ru-RU" sz="800" dirty="0"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ru-RU" sz="800" dirty="0" smtClean="0">
                          <a:latin typeface="Times New Roman" pitchFamily="18" charset="0"/>
                          <a:cs typeface="Times New Roman" pitchFamily="18" charset="0"/>
                        </a:rPr>
                        <a:t> в </a:t>
                      </a:r>
                      <a:r>
                        <a:rPr lang="ru-RU" sz="800" dirty="0">
                          <a:latin typeface="Times New Roman" pitchFamily="18" charset="0"/>
                          <a:cs typeface="Times New Roman" pitchFamily="18" charset="0"/>
                        </a:rPr>
                        <a:t>том </a:t>
                      </a:r>
                      <a:r>
                        <a:rPr lang="ru-RU" sz="800" dirty="0" smtClean="0">
                          <a:latin typeface="Times New Roman" pitchFamily="18" charset="0"/>
                          <a:cs typeface="Times New Roman" pitchFamily="18" charset="0"/>
                        </a:rPr>
                        <a:t>числе:</a:t>
                      </a:r>
                      <a:endParaRPr lang="ru-RU" sz="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541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- единый </a:t>
                      </a:r>
                      <a:r>
                        <a:rPr lang="ru-RU" sz="800" dirty="0">
                          <a:latin typeface="Times New Roman" pitchFamily="18" charset="0"/>
                          <a:cs typeface="Times New Roman" pitchFamily="18" charset="0"/>
                        </a:rPr>
                        <a:t>налог на вмененный налог</a:t>
                      </a:r>
                      <a:endParaRPr lang="ru-RU" sz="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latin typeface="Times New Roman" pitchFamily="18" charset="0"/>
                          <a:cs typeface="Times New Roman" pitchFamily="18" charset="0"/>
                        </a:rPr>
                        <a:t>100%</a:t>
                      </a:r>
                      <a:endParaRPr lang="ru-RU" sz="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541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- единый </a:t>
                      </a:r>
                      <a:r>
                        <a:rPr lang="ru-RU" sz="800" dirty="0">
                          <a:latin typeface="Times New Roman" pitchFamily="18" charset="0"/>
                          <a:cs typeface="Times New Roman" pitchFamily="18" charset="0"/>
                        </a:rPr>
                        <a:t>сельскохозяйственный налог</a:t>
                      </a:r>
                      <a:endParaRPr lang="ru-RU" sz="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latin typeface="Times New Roman" pitchFamily="18" charset="0"/>
                          <a:cs typeface="Times New Roman" pitchFamily="18" charset="0"/>
                        </a:rPr>
                        <a:t>100%</a:t>
                      </a:r>
                      <a:endParaRPr lang="ru-RU" sz="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6229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- налог</a:t>
                      </a:r>
                      <a:r>
                        <a:rPr lang="ru-RU" sz="800" dirty="0">
                          <a:latin typeface="Times New Roman" pitchFamily="18" charset="0"/>
                          <a:cs typeface="Times New Roman" pitchFamily="18" charset="0"/>
                        </a:rPr>
                        <a:t>, взимаемый в связи с применением патентной системы налогообложения</a:t>
                      </a:r>
                      <a:endParaRPr lang="ru-RU" sz="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latin typeface="Times New Roman" pitchFamily="18" charset="0"/>
                          <a:cs typeface="Times New Roman" pitchFamily="18" charset="0"/>
                        </a:rPr>
                        <a:t>100%</a:t>
                      </a:r>
                      <a:endParaRPr lang="ru-RU" sz="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082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Государственная </a:t>
                      </a:r>
                      <a:r>
                        <a:rPr lang="ru-RU" sz="800" b="1" dirty="0">
                          <a:latin typeface="Times New Roman" pitchFamily="18" charset="0"/>
                          <a:cs typeface="Times New Roman" pitchFamily="18" charset="0"/>
                        </a:rPr>
                        <a:t>пошлина (в зависимости от установленных </a:t>
                      </a:r>
                      <a:r>
                        <a:rPr lang="ru-RU" sz="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полномочий)</a:t>
                      </a:r>
                      <a:endParaRPr lang="ru-RU" sz="8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100%</a:t>
                      </a:r>
                      <a:endParaRPr lang="ru-RU" sz="8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54100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Местные </a:t>
                      </a:r>
                      <a:r>
                        <a:rPr lang="ru-RU" sz="600" b="1" dirty="0">
                          <a:latin typeface="Times New Roman" pitchFamily="18" charset="0"/>
                          <a:cs typeface="Times New Roman" pitchFamily="18" charset="0"/>
                        </a:rPr>
                        <a:t>налоги</a:t>
                      </a:r>
                      <a:endParaRPr lang="ru-RU" sz="600" b="1" i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Налог </a:t>
                      </a:r>
                      <a:r>
                        <a:rPr lang="ru-RU" sz="800" b="1" dirty="0">
                          <a:latin typeface="Times New Roman" pitchFamily="18" charset="0"/>
                          <a:cs typeface="Times New Roman" pitchFamily="18" charset="0"/>
                        </a:rPr>
                        <a:t>на имущество физических лиц</a:t>
                      </a:r>
                      <a:endParaRPr lang="ru-RU" sz="8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100%</a:t>
                      </a:r>
                      <a:endParaRPr lang="ru-RU" sz="8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6229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Times New Roman" pitchFamily="18" charset="0"/>
                          <a:cs typeface="Times New Roman" pitchFamily="18" charset="0"/>
                        </a:rPr>
                        <a:t>Земельный налог </a:t>
                      </a:r>
                      <a:endParaRPr lang="ru-RU" sz="8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100%</a:t>
                      </a:r>
                      <a:endParaRPr lang="ru-RU" sz="8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0" name="Стрелка вниз 19"/>
          <p:cNvSpPr/>
          <p:nvPr/>
        </p:nvSpPr>
        <p:spPr>
          <a:xfrm>
            <a:off x="4572008" y="4667248"/>
            <a:ext cx="285752" cy="2857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агетная рамка 4"/>
          <p:cNvSpPr/>
          <p:nvPr/>
        </p:nvSpPr>
        <p:spPr>
          <a:xfrm>
            <a:off x="785794" y="1023910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  <a:cs typeface="Times New Roman" pitchFamily="18" charset="0"/>
              </a:rPr>
              <a:t> Какие налоги уплачивают жители города Георгиевска в городской бюджет?</a:t>
            </a:r>
            <a:endParaRPr lang="ru-RU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22</a:t>
            </a:fld>
            <a:endParaRPr lang="ru-RU" dirty="0"/>
          </a:p>
        </p:txBody>
      </p:sp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92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6" name="Группа 5"/>
          <p:cNvGrpSpPr/>
          <p:nvPr/>
        </p:nvGrpSpPr>
        <p:grpSpPr>
          <a:xfrm>
            <a:off x="571480" y="2166919"/>
            <a:ext cx="1857388" cy="714379"/>
            <a:chOff x="214308" y="71431"/>
            <a:chExt cx="3448940" cy="1428766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7" name="Овал 6"/>
            <p:cNvSpPr/>
            <p:nvPr/>
          </p:nvSpPr>
          <p:spPr>
            <a:xfrm>
              <a:off x="214308" y="71431"/>
              <a:ext cx="3448940" cy="1428766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sp3d>
              <a:bevelT prst="angle"/>
            </a:sp3d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sp>
        <p:sp>
          <p:nvSpPr>
            <p:cNvPr id="10" name="Овал 4"/>
            <p:cNvSpPr/>
            <p:nvPr/>
          </p:nvSpPr>
          <p:spPr>
            <a:xfrm>
              <a:off x="719394" y="280669"/>
              <a:ext cx="2438768" cy="1010290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20320" tIns="20320" rIns="20320" bIns="2032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000" b="1" kern="12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НАЛОГ НА ДОХОДЫ ФИЗИЧЕСКИХ ЛИЦ</a:t>
              </a: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571480" y="3095612"/>
            <a:ext cx="1857387" cy="714380"/>
            <a:chOff x="214316" y="1936952"/>
            <a:chExt cx="3428929" cy="1435424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3" name="Овал 12"/>
            <p:cNvSpPr/>
            <p:nvPr/>
          </p:nvSpPr>
          <p:spPr>
            <a:xfrm>
              <a:off x="214316" y="1936952"/>
              <a:ext cx="3428929" cy="1435424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sp3d>
              <a:bevelT prst="angle"/>
            </a:sp3d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</p:sp>
        <p:sp>
          <p:nvSpPr>
            <p:cNvPr id="14" name="Овал 4"/>
            <p:cNvSpPr/>
            <p:nvPr/>
          </p:nvSpPr>
          <p:spPr>
            <a:xfrm>
              <a:off x="716471" y="2147165"/>
              <a:ext cx="2424619" cy="1014998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20320" tIns="20320" rIns="20320" bIns="2032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600" b="1" kern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000" b="1" kern="12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НАЛОГ НА ИМУЩЕСТВО ФИЗИЧЕСКИХ ЛИЦ</a:t>
              </a:r>
            </a:p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400" kern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642918" y="4024307"/>
            <a:ext cx="1714512" cy="714379"/>
            <a:chOff x="171984" y="3857970"/>
            <a:chExt cx="3565712" cy="1507990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6" name="Овал 15"/>
            <p:cNvSpPr/>
            <p:nvPr/>
          </p:nvSpPr>
          <p:spPr>
            <a:xfrm>
              <a:off x="171984" y="3857970"/>
              <a:ext cx="3565712" cy="1507990"/>
            </a:xfrm>
            <a:prstGeom prst="ellipse">
              <a:avLst/>
            </a:prstGeom>
            <a:solidFill>
              <a:srgbClr val="EA6CE4"/>
            </a:solidFill>
            <a:ln>
              <a:noFill/>
            </a:ln>
            <a:sp3d>
              <a:bevelT prst="angle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</p:sp>
        <p:sp>
          <p:nvSpPr>
            <p:cNvPr id="17" name="Овал 4"/>
            <p:cNvSpPr/>
            <p:nvPr/>
          </p:nvSpPr>
          <p:spPr>
            <a:xfrm>
              <a:off x="694171" y="4078810"/>
              <a:ext cx="2521338" cy="1066310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20320" tIns="20320" rIns="20320" bIns="2032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000" b="1" kern="12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ЗЕМЕЛЬНЫЙ НАЛОГ </a:t>
              </a:r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3786190" y="2238356"/>
            <a:ext cx="2673575" cy="2571768"/>
            <a:chOff x="5143546" y="125064"/>
            <a:chExt cx="3732368" cy="4107128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9" name="Блок-схема: процесс 18"/>
            <p:cNvSpPr/>
            <p:nvPr/>
          </p:nvSpPr>
          <p:spPr>
            <a:xfrm>
              <a:off x="5243275" y="239153"/>
              <a:ext cx="3632639" cy="3295385"/>
            </a:xfrm>
            <a:prstGeom prst="flowChartProcess">
              <a:avLst/>
            </a:prstGeom>
            <a:blipFill rotWithShape="0">
              <a:blip r:embed="rId3" cstate="print">
                <a:duotone>
                  <a:schemeClr val="accent5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a:blipFill>
            <a:ln>
              <a:noFill/>
            </a:ln>
            <a:sp3d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sp>
        <p:sp>
          <p:nvSpPr>
            <p:cNvPr id="20" name="Блок-схема: процесс 4"/>
            <p:cNvSpPr/>
            <p:nvPr/>
          </p:nvSpPr>
          <p:spPr>
            <a:xfrm>
              <a:off x="5143546" y="125064"/>
              <a:ext cx="3632639" cy="4107128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3200" b="1" kern="12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Бюджет города Георгиевска</a:t>
              </a:r>
              <a:endParaRPr lang="ru-RU" sz="3200" b="1" kern="1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2500306" y="2738422"/>
            <a:ext cx="1042862" cy="380695"/>
            <a:chOff x="3849350" y="992553"/>
            <a:chExt cx="1371344" cy="618513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2" name="Стрелка вправо 21"/>
            <p:cNvSpPr/>
            <p:nvPr/>
          </p:nvSpPr>
          <p:spPr>
            <a:xfrm rot="12526837" flipH="1">
              <a:off x="3849350" y="992553"/>
              <a:ext cx="1371344" cy="618513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  <a:sp3d z="-182000" contourW="19050" prstMaterial="metal">
              <a:bevelT w="88900" h="203200"/>
              <a:bevelB w="165100" h="254000"/>
            </a:sp3d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sp>
        <p:sp>
          <p:nvSpPr>
            <p:cNvPr id="23" name="Стрелка вправо 4"/>
            <p:cNvSpPr/>
            <p:nvPr/>
          </p:nvSpPr>
          <p:spPr>
            <a:xfrm rot="23326837">
              <a:off x="3860811" y="1071588"/>
              <a:ext cx="1185790" cy="371107"/>
            </a:xfrm>
            <a:prstGeom prst="rect">
              <a:avLst/>
            </a:prstGeom>
            <a:sp3d z="-1820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600" kern="1200" dirty="0"/>
            </a:p>
          </p:txBody>
        </p:sp>
      </p:grpSp>
      <p:grpSp>
        <p:nvGrpSpPr>
          <p:cNvPr id="24" name="Группа 23"/>
          <p:cNvGrpSpPr/>
          <p:nvPr/>
        </p:nvGrpSpPr>
        <p:grpSpPr>
          <a:xfrm>
            <a:off x="2643182" y="3381364"/>
            <a:ext cx="885981" cy="384273"/>
            <a:chOff x="3929136" y="2400853"/>
            <a:chExt cx="1200458" cy="625669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5" name="Стрелка вправо 24"/>
            <p:cNvSpPr/>
            <p:nvPr/>
          </p:nvSpPr>
          <p:spPr>
            <a:xfrm rot="10751411" flipH="1">
              <a:off x="3929136" y="2400853"/>
              <a:ext cx="1200458" cy="625669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  <a:sp3d z="-182000" contourW="19050" prstMaterial="metal">
              <a:bevelT w="88900" h="203200"/>
              <a:bevelB w="165100" h="254000"/>
            </a:sp3d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</p:sp>
        <p:sp>
          <p:nvSpPr>
            <p:cNvPr id="26" name="Стрелка вправо 4"/>
            <p:cNvSpPr/>
            <p:nvPr/>
          </p:nvSpPr>
          <p:spPr>
            <a:xfrm rot="21551411">
              <a:off x="3929145" y="2527313"/>
              <a:ext cx="1012757" cy="375401"/>
            </a:xfrm>
            <a:prstGeom prst="rect">
              <a:avLst/>
            </a:prstGeom>
            <a:sp3d z="-1820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600" kern="1200" dirty="0"/>
            </a:p>
          </p:txBody>
        </p:sp>
      </p:grpSp>
      <p:grpSp>
        <p:nvGrpSpPr>
          <p:cNvPr id="27" name="Группа 26"/>
          <p:cNvGrpSpPr/>
          <p:nvPr/>
        </p:nvGrpSpPr>
        <p:grpSpPr>
          <a:xfrm>
            <a:off x="2428868" y="4095744"/>
            <a:ext cx="1103986" cy="357190"/>
            <a:chOff x="3991811" y="3928501"/>
            <a:chExt cx="1350716" cy="604399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8" name="Стрелка вправо 27"/>
            <p:cNvSpPr/>
            <p:nvPr/>
          </p:nvSpPr>
          <p:spPr>
            <a:xfrm rot="9593775" flipH="1">
              <a:off x="3991811" y="3928501"/>
              <a:ext cx="1350716" cy="604399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rgbClr val="EA6CE4"/>
            </a:solidFill>
            <a:ln>
              <a:solidFill>
                <a:schemeClr val="tx1"/>
              </a:solidFill>
            </a:ln>
            <a:sp3d z="-182000" contourW="19050" prstMaterial="metal">
              <a:bevelT w="88900" h="203200"/>
              <a:bevelB w="165100" h="2540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</p:sp>
        <p:sp>
          <p:nvSpPr>
            <p:cNvPr id="29" name="Стрелка вправо 4"/>
            <p:cNvSpPr/>
            <p:nvPr/>
          </p:nvSpPr>
          <p:spPr>
            <a:xfrm rot="20393775">
              <a:off x="3997335" y="4080543"/>
              <a:ext cx="1169396" cy="362639"/>
            </a:xfrm>
            <a:prstGeom prst="rect">
              <a:avLst/>
            </a:prstGeom>
            <a:sp3d z="-1820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500" kern="1200" dirty="0"/>
            </a:p>
          </p:txBody>
        </p:sp>
      </p:grpSp>
      <p:sp>
        <p:nvSpPr>
          <p:cNvPr id="30" name="Багетная рамка 29"/>
          <p:cNvSpPr/>
          <p:nvPr/>
        </p:nvSpPr>
        <p:spPr>
          <a:xfrm>
            <a:off x="714356" y="4881562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КАКИЕ МЕРОПРИЯТИЯ ПРОВОДЯТСЯ В ГОРОДЕ В ЦЕЛЯХ ПОПОЛНЕНИЯ ДОХОДНОЙ ЧАСТИ БЮДЖЕТА?</a:t>
            </a:r>
          </a:p>
          <a:p>
            <a:pPr algn="ctr"/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ДИНАМИКА ДОХОДОВ БЮДЖЕТА ГОРОДА  ГЕОРГИЕВСКА В 2014-2016 ГОДАХ (УДЕЛЬНЫЙ ВЕС, %)</a:t>
            </a:r>
            <a:endParaRPr lang="ru-RU" sz="12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47" name="Скругленный прямоугольник 46"/>
          <p:cNvSpPr/>
          <p:nvPr/>
        </p:nvSpPr>
        <p:spPr>
          <a:xfrm>
            <a:off x="357166" y="6024570"/>
            <a:ext cx="6072230" cy="3786214"/>
          </a:xfrm>
          <a:prstGeom prst="roundRect">
            <a:avLst>
              <a:gd name="adj" fmla="val 7394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800" dirty="0" smtClean="0">
                <a:solidFill>
                  <a:schemeClr val="tx1"/>
                </a:solidFill>
              </a:rPr>
              <a:t>          В целях пополнения доходной части бюджета города Георгиевска финансовым управлением администрации города Георгиевска в 1 квартале 2016 году была проведена  следующая работа:</a:t>
            </a:r>
          </a:p>
          <a:p>
            <a:r>
              <a:rPr lang="ru-RU" sz="800" dirty="0" smtClean="0">
                <a:solidFill>
                  <a:schemeClr val="tx1"/>
                </a:solidFill>
              </a:rPr>
              <a:t>          - участие в 6 заседаниях межведомственной комиссии по легализации объектов налогообложения, проводимых в ИФНС по г.Георгиевску;</a:t>
            </a:r>
          </a:p>
          <a:p>
            <a:r>
              <a:rPr lang="ru-RU" sz="800" dirty="0" smtClean="0">
                <a:solidFill>
                  <a:schemeClr val="tx1"/>
                </a:solidFill>
              </a:rPr>
              <a:t>          - проведение заседания межведомственной комиссии по контролю за поступлением в бюджет города Георгиевска налоговых и неналоговых платежей, увеличению налогового потенциала города Георгиевска, легализации заработной платы и работе с убыточными организациями, на которое были приглашены 23 недоимщика. В результате 3 недоимщика сразу оплатили задолженность по налогам на общую сумму 103,92 тыс. рублей, 5 приглашенных обязались оплатить задолженность;</a:t>
            </a:r>
          </a:p>
          <a:p>
            <a:r>
              <a:rPr lang="ru-RU" sz="800" dirty="0" smtClean="0">
                <a:solidFill>
                  <a:schemeClr val="tx1"/>
                </a:solidFill>
              </a:rPr>
              <a:t>           - проведение еженедельных рейдов совместно с ФССП РФ и ИФНС по г.Георгиевску по взысканию задолженности по налогам в городской бюджет. В 2016 году было проведено 11 рейдов, в результате  составлены акты описи о наложении ареста на имущество должников. После проведения рейдов информация размещается в средствах массовой информации; </a:t>
            </a:r>
          </a:p>
          <a:p>
            <a:r>
              <a:rPr lang="ru-RU" sz="800" dirty="0" smtClean="0">
                <a:solidFill>
                  <a:schemeClr val="tx1"/>
                </a:solidFill>
              </a:rPr>
              <a:t>          - участие  в работе административной комиссии города и санитарной комиссии при администрации города Георгиевска. В 1 квартале 2016 года проведено 10 заседаний административной комиссии города, на которых рассмотрено 68 протоколов об административных правонарушениях, в том числе 43 протокола по правонарушениям, выявленным санитарной комиссией. Сумма наложенных штрафов за 1 квартал 2016 года составила 198,50 тыс.рублей, фактическое поступление  в бюджет - 162,18 тыс. рублей;</a:t>
            </a:r>
          </a:p>
          <a:p>
            <a:r>
              <a:rPr lang="ru-RU" sz="800" dirty="0" smtClean="0">
                <a:solidFill>
                  <a:schemeClr val="tx1"/>
                </a:solidFill>
              </a:rPr>
              <a:t>          - участие в совместных заседаниях межведомственной комиссии по снижению неформальной занятости, легализации «теневой» заработной платы, повышению собираемости страховых взносов во внебюджетные фонды, расположенные на территории города Георгиевска. В ходе проведения регулярных еженедельных  мероприятий по выявлению лиц неформальной занятости и легализации трудовых отношений, сотрудниками администрации города также выявляются факты неуплаты доходного источника бюджета города – платы за негативное воздействие на окружающую среду. В результате проведенной работы по итогам 1 квартала  2016 года поступление в бюджет города доходного источника увеличилось по сравнению с 1 кварталом 2015 года на 100,6 %; </a:t>
            </a:r>
          </a:p>
          <a:p>
            <a:r>
              <a:rPr lang="ru-RU" sz="800" dirty="0" smtClean="0">
                <a:solidFill>
                  <a:schemeClr val="tx1"/>
                </a:solidFill>
              </a:rPr>
              <a:t>        В результате проведённой комитетом по управлению муниципальным имуществом администрации города претензионной работы в 2015 году, юридическими и физическими лицами была погашена задолженность на общую сумму 1 604,53 тыс. рублей. В результате проведённой исковой работы  в 2015 году 7 исковых заявлений были направлены в Арбитражный суд Ставропольского края по взысканию задолженности по договорам аренды земельных участков на общую сумму 2 041,18 тыс. рублей, удовлетворены 4 исковых заявления на сумму 742,25 тыс. рублей. По 3 исковым заявлениям решения судов еще не приняты.</a:t>
            </a:r>
          </a:p>
          <a:p>
            <a:r>
              <a:rPr lang="ru-RU" sz="800" dirty="0" smtClean="0">
                <a:solidFill>
                  <a:schemeClr val="tx1"/>
                </a:solidFill>
              </a:rPr>
              <a:t>          В 2015 году предоставлено в собственность за плату 68 земельных участков общей площадью  102404 кв.м.  Получены средства от продажи земельных участков в бюджет города в сумме 5 417,55 тыс. рублей. </a:t>
            </a:r>
            <a:endParaRPr lang="ru-RU" sz="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4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агетная рамка 4"/>
          <p:cNvSpPr/>
          <p:nvPr/>
        </p:nvSpPr>
        <p:spPr>
          <a:xfrm>
            <a:off x="1071546" y="1023910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  <a:cs typeface="Times New Roman" pitchFamily="18" charset="0"/>
              </a:rPr>
              <a:t>Динамика </a:t>
            </a:r>
            <a:r>
              <a:rPr lang="ru-RU" sz="1600" b="1" u="sng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  <a:cs typeface="Times New Roman" pitchFamily="18" charset="0"/>
              </a:rPr>
              <a:t>налоговых доходов 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  <a:cs typeface="Times New Roman" pitchFamily="18" charset="0"/>
              </a:rPr>
              <a:t>бюджета города Георгиевска в 2014-2016 годах (удельный вес, %)</a:t>
            </a:r>
            <a:endParaRPr lang="ru-RU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9" name="Диаграмма 7"/>
          <p:cNvGraphicFramePr>
            <a:graphicFrameLocks/>
          </p:cNvGraphicFramePr>
          <p:nvPr/>
        </p:nvGraphicFramePr>
        <p:xfrm>
          <a:off x="500042" y="2381232"/>
          <a:ext cx="6000792" cy="70961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23</a:t>
            </a:fld>
            <a:endParaRPr lang="ru-RU"/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92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агетная рамка 4"/>
          <p:cNvSpPr/>
          <p:nvPr/>
        </p:nvSpPr>
        <p:spPr>
          <a:xfrm>
            <a:off x="785794" y="1023910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  <a:cs typeface="Times New Roman" pitchFamily="18" charset="0"/>
              </a:rPr>
              <a:t>Динамика </a:t>
            </a:r>
            <a:r>
              <a:rPr lang="ru-RU" sz="1600" b="1" u="sng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  <a:cs typeface="Times New Roman" pitchFamily="18" charset="0"/>
              </a:rPr>
              <a:t>неналоговых доходов 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  <a:cs typeface="Times New Roman" pitchFamily="18" charset="0"/>
              </a:rPr>
              <a:t>бюджета города Георгиевска в 2014-2016 годах (удельный вес, %)</a:t>
            </a:r>
            <a:endParaRPr lang="ru-RU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34" name="Диаграмма 33"/>
          <p:cNvGraphicFramePr/>
          <p:nvPr/>
        </p:nvGraphicFramePr>
        <p:xfrm>
          <a:off x="500042" y="2666984"/>
          <a:ext cx="5643602" cy="6572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24</a:t>
            </a:fld>
            <a:endParaRPr lang="ru-RU"/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30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4" grpId="0">
        <p:bldAsOne/>
      </p:bldGraphic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агетная рамка 4"/>
          <p:cNvSpPr/>
          <p:nvPr/>
        </p:nvSpPr>
        <p:spPr>
          <a:xfrm>
            <a:off x="857232" y="5453066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accent1">
                    <a:lumMod val="50000"/>
                  </a:schemeClr>
                </a:solidFill>
                <a:latin typeface="Bookman Old Style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  <a:cs typeface="Times New Roman" pitchFamily="18" charset="0"/>
              </a:rPr>
              <a:t>Динамика </a:t>
            </a:r>
            <a:r>
              <a:rPr lang="ru-RU" sz="1600" b="1" u="sng" kern="100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  <a:cs typeface="Times New Roman" pitchFamily="18" charset="0"/>
              </a:rPr>
              <a:t>безвозмездных поступлений 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  <a:cs typeface="Times New Roman" pitchFamily="18" charset="0"/>
              </a:rPr>
              <a:t>бюджета города Георгиевска в 2014-2016 годах (удельный вес, %)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25</a:t>
            </a:fld>
            <a:endParaRPr lang="ru-RU" dirty="0"/>
          </a:p>
        </p:txBody>
      </p:sp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92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" name="Багетная рамка 29"/>
          <p:cNvSpPr/>
          <p:nvPr/>
        </p:nvSpPr>
        <p:spPr>
          <a:xfrm>
            <a:off x="928670" y="1023910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Безвозмездные поступления из бюджетов </a:t>
            </a:r>
            <a:b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</a:br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других уровней:</a:t>
            </a:r>
            <a:b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</a:br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 дотации, субвенции, субсидии – что это такое?</a:t>
            </a:r>
            <a:endParaRPr lang="ru-RU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1" name="Oval 11"/>
          <p:cNvSpPr>
            <a:spLocks noChangeArrowheads="1"/>
          </p:cNvSpPr>
          <p:nvPr/>
        </p:nvSpPr>
        <p:spPr bwMode="auto">
          <a:xfrm>
            <a:off x="428604" y="2238356"/>
            <a:ext cx="2000264" cy="785817"/>
          </a:xfrm>
          <a:prstGeom prst="ellipse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 w="9525">
            <a:noFill/>
            <a:round/>
            <a:headEnd/>
            <a:tailEnd/>
          </a:ln>
          <a:effectLst>
            <a:prstShdw prst="shdw17" dist="17961" dir="2700000">
              <a:schemeClr val="accent2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800" b="1" dirty="0" smtClean="0">
                <a:solidFill>
                  <a:schemeClr val="accent1">
                    <a:lumMod val="50000"/>
                  </a:schemeClr>
                </a:solidFill>
              </a:rPr>
              <a:t>Предоставляются </a:t>
            </a:r>
            <a:r>
              <a:rPr lang="ru-RU" sz="800" b="1" dirty="0">
                <a:solidFill>
                  <a:schemeClr val="accent1">
                    <a:lumMod val="50000"/>
                  </a:schemeClr>
                </a:solidFill>
              </a:rPr>
              <a:t>на безвозвратной</a:t>
            </a:r>
          </a:p>
          <a:p>
            <a:pPr algn="ctr">
              <a:defRPr/>
            </a:pPr>
            <a:r>
              <a:rPr lang="ru-RU" sz="800" b="1" dirty="0">
                <a:solidFill>
                  <a:schemeClr val="accent1">
                    <a:lumMod val="50000"/>
                  </a:schemeClr>
                </a:solidFill>
              </a:rPr>
              <a:t> основе на первоочередные расходы</a:t>
            </a:r>
          </a:p>
          <a:p>
            <a:pPr algn="ctr">
              <a:defRPr/>
            </a:pPr>
            <a:r>
              <a:rPr lang="ru-RU" sz="800" b="1" dirty="0">
                <a:solidFill>
                  <a:schemeClr val="accent1">
                    <a:lumMod val="50000"/>
                  </a:schemeClr>
                </a:solidFill>
              </a:rPr>
              <a:t>без указания конкретных </a:t>
            </a:r>
          </a:p>
          <a:p>
            <a:pPr algn="ctr">
              <a:defRPr/>
            </a:pPr>
            <a:r>
              <a:rPr lang="ru-RU" sz="800" b="1" dirty="0">
                <a:solidFill>
                  <a:schemeClr val="accent1">
                    <a:lumMod val="50000"/>
                  </a:schemeClr>
                </a:solidFill>
              </a:rPr>
              <a:t>целей использования</a:t>
            </a:r>
            <a:endParaRPr lang="ru-RU" sz="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2" name="Oval 12"/>
          <p:cNvSpPr>
            <a:spLocks noChangeArrowheads="1"/>
          </p:cNvSpPr>
          <p:nvPr/>
        </p:nvSpPr>
        <p:spPr bwMode="auto">
          <a:xfrm>
            <a:off x="428604" y="3381364"/>
            <a:ext cx="2000264" cy="785818"/>
          </a:xfrm>
          <a:prstGeom prst="ellipse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 w="9525">
            <a:noFill/>
            <a:round/>
            <a:headEnd/>
            <a:tailEnd/>
          </a:ln>
          <a:effectLst>
            <a:prstShdw prst="shdw17" dist="17961" dir="2700000">
              <a:schemeClr val="accent2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800" b="1" dirty="0">
                <a:solidFill>
                  <a:schemeClr val="accent1">
                    <a:lumMod val="50000"/>
                  </a:schemeClr>
                </a:solidFill>
              </a:rPr>
              <a:t>Предоставляются на финансирование</a:t>
            </a:r>
          </a:p>
          <a:p>
            <a:pPr algn="ctr">
              <a:defRPr/>
            </a:pPr>
            <a:r>
              <a:rPr lang="ru-RU" sz="800" b="1" dirty="0">
                <a:solidFill>
                  <a:schemeClr val="accent1">
                    <a:lumMod val="50000"/>
                  </a:schemeClr>
                </a:solidFill>
              </a:rPr>
              <a:t>«переданных» полномочий другим</a:t>
            </a:r>
          </a:p>
          <a:p>
            <a:pPr algn="ctr">
              <a:defRPr/>
            </a:pPr>
            <a:r>
              <a:rPr lang="ru-RU" sz="800" b="1" dirty="0">
                <a:solidFill>
                  <a:schemeClr val="accent1">
                    <a:lumMod val="50000"/>
                  </a:schemeClr>
                </a:solidFill>
              </a:rPr>
              <a:t>публично-правовым образованиям</a:t>
            </a:r>
          </a:p>
        </p:txBody>
      </p:sp>
      <p:sp>
        <p:nvSpPr>
          <p:cNvPr id="33" name="Oval 13"/>
          <p:cNvSpPr>
            <a:spLocks noChangeArrowheads="1"/>
          </p:cNvSpPr>
          <p:nvPr/>
        </p:nvSpPr>
        <p:spPr bwMode="auto">
          <a:xfrm>
            <a:off x="476672" y="4452934"/>
            <a:ext cx="2023634" cy="785819"/>
          </a:xfrm>
          <a:prstGeom prst="ellipse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 w="9525">
            <a:noFill/>
            <a:round/>
            <a:headEnd/>
            <a:tailEnd/>
          </a:ln>
          <a:effectLst>
            <a:prstShdw prst="shdw17" dist="17961" dir="2700000">
              <a:schemeClr val="accent2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800" b="1" dirty="0">
                <a:solidFill>
                  <a:schemeClr val="accent1">
                    <a:lumMod val="50000"/>
                  </a:schemeClr>
                </a:solidFill>
              </a:rPr>
              <a:t>Предоставляются на условиях</a:t>
            </a:r>
          </a:p>
          <a:p>
            <a:pPr algn="ctr">
              <a:defRPr/>
            </a:pPr>
            <a:r>
              <a:rPr lang="ru-RU" sz="800" b="1" dirty="0">
                <a:solidFill>
                  <a:schemeClr val="accent1">
                    <a:lumMod val="50000"/>
                  </a:schemeClr>
                </a:solidFill>
              </a:rPr>
              <a:t>долевого софинансирования расходов</a:t>
            </a:r>
          </a:p>
          <a:p>
            <a:pPr algn="ctr">
              <a:defRPr/>
            </a:pPr>
            <a:r>
              <a:rPr lang="ru-RU" sz="800" b="1" dirty="0">
                <a:solidFill>
                  <a:schemeClr val="accent1">
                    <a:lumMod val="50000"/>
                  </a:schemeClr>
                </a:solidFill>
              </a:rPr>
              <a:t>других бюджетов</a:t>
            </a:r>
          </a:p>
        </p:txBody>
      </p:sp>
      <p:sp>
        <p:nvSpPr>
          <p:cNvPr id="34" name="AutoShape 4"/>
          <p:cNvSpPr>
            <a:spLocks noChangeArrowheads="1"/>
          </p:cNvSpPr>
          <p:nvPr/>
        </p:nvSpPr>
        <p:spPr bwMode="auto">
          <a:xfrm>
            <a:off x="2786058" y="2309794"/>
            <a:ext cx="1714512" cy="744520"/>
          </a:xfrm>
          <a:prstGeom prst="bevel">
            <a:avLst>
              <a:gd name="adj" fmla="val 12500"/>
            </a:avLst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5C3D99"/>
            </a:prstShdw>
          </a:effectLst>
        </p:spPr>
        <p:txBody>
          <a:bodyPr wrap="none" anchor="ctr"/>
          <a:lstStyle/>
          <a:p>
            <a:pPr algn="ctr"/>
            <a:r>
              <a:rPr lang="ru-RU" sz="1200" b="1" dirty="0">
                <a:solidFill>
                  <a:srgbClr val="7030A0"/>
                </a:solidFill>
                <a:latin typeface="Bookman Old Style" pitchFamily="18" charset="0"/>
              </a:rPr>
              <a:t>Дотации</a:t>
            </a:r>
          </a:p>
          <a:p>
            <a:pPr algn="ctr"/>
            <a:r>
              <a:rPr lang="ru-RU" sz="1200" b="1" dirty="0">
                <a:solidFill>
                  <a:srgbClr val="7030A0"/>
                </a:solidFill>
              </a:rPr>
              <a:t>дар,</a:t>
            </a:r>
          </a:p>
          <a:p>
            <a:pPr algn="ctr"/>
            <a:r>
              <a:rPr lang="ru-RU" sz="1200" b="1" dirty="0">
                <a:solidFill>
                  <a:srgbClr val="7030A0"/>
                </a:solidFill>
              </a:rPr>
              <a:t>пожертвование</a:t>
            </a:r>
          </a:p>
        </p:txBody>
      </p:sp>
      <p:sp>
        <p:nvSpPr>
          <p:cNvPr id="35" name="AutoShape 5"/>
          <p:cNvSpPr>
            <a:spLocks noChangeArrowheads="1"/>
          </p:cNvSpPr>
          <p:nvPr/>
        </p:nvSpPr>
        <p:spPr bwMode="auto">
          <a:xfrm>
            <a:off x="2786058" y="3452802"/>
            <a:ext cx="1676045" cy="676282"/>
          </a:xfrm>
          <a:prstGeom prst="bevel">
            <a:avLst>
              <a:gd name="adj" fmla="val 12500"/>
            </a:avLst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5C3D99"/>
            </a:prstShdw>
          </a:effectLst>
        </p:spPr>
        <p:txBody>
          <a:bodyPr wrap="none" anchor="ctr"/>
          <a:lstStyle/>
          <a:p>
            <a:pPr algn="ctr"/>
            <a:r>
              <a:rPr lang="ru-RU" sz="1200" b="1" dirty="0">
                <a:solidFill>
                  <a:srgbClr val="7030A0"/>
                </a:solidFill>
                <a:latin typeface="Bookman Old Style" pitchFamily="18" charset="0"/>
              </a:rPr>
              <a:t>Субвенции</a:t>
            </a:r>
          </a:p>
          <a:p>
            <a:pPr algn="ctr"/>
            <a:r>
              <a:rPr lang="ru-RU" sz="1200" b="1" dirty="0">
                <a:solidFill>
                  <a:srgbClr val="7030A0"/>
                </a:solidFill>
              </a:rPr>
              <a:t>приходить на помощь</a:t>
            </a:r>
          </a:p>
        </p:txBody>
      </p:sp>
      <p:sp>
        <p:nvSpPr>
          <p:cNvPr id="36" name="AutoShape 6"/>
          <p:cNvSpPr>
            <a:spLocks noChangeArrowheads="1"/>
          </p:cNvSpPr>
          <p:nvPr/>
        </p:nvSpPr>
        <p:spPr bwMode="auto">
          <a:xfrm>
            <a:off x="2786058" y="4452934"/>
            <a:ext cx="1714512" cy="714380"/>
          </a:xfrm>
          <a:prstGeom prst="bevel">
            <a:avLst>
              <a:gd name="adj" fmla="val 12500"/>
            </a:avLst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5C3D99"/>
            </a:prstShdw>
          </a:effectLst>
        </p:spPr>
        <p:txBody>
          <a:bodyPr wrap="none" anchor="ctr"/>
          <a:lstStyle/>
          <a:p>
            <a:pPr algn="ctr"/>
            <a:r>
              <a:rPr lang="ru-RU" sz="1200" b="1" dirty="0">
                <a:solidFill>
                  <a:srgbClr val="7030A0"/>
                </a:solidFill>
                <a:latin typeface="Bookman Old Style" pitchFamily="18" charset="0"/>
              </a:rPr>
              <a:t>Субсидии</a:t>
            </a:r>
          </a:p>
          <a:p>
            <a:pPr algn="ctr"/>
            <a:r>
              <a:rPr lang="ru-RU" sz="1200" b="1" dirty="0">
                <a:solidFill>
                  <a:srgbClr val="7030A0"/>
                </a:solidFill>
              </a:rPr>
              <a:t>поддержка</a:t>
            </a:r>
          </a:p>
        </p:txBody>
      </p:sp>
      <p:sp>
        <p:nvSpPr>
          <p:cNvPr id="37" name="Oval 14"/>
          <p:cNvSpPr>
            <a:spLocks noChangeArrowheads="1"/>
          </p:cNvSpPr>
          <p:nvPr/>
        </p:nvSpPr>
        <p:spPr bwMode="auto">
          <a:xfrm>
            <a:off x="4786322" y="2309794"/>
            <a:ext cx="1785950" cy="785818"/>
          </a:xfrm>
          <a:prstGeom prst="ellipse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 w="9525">
            <a:noFill/>
            <a:round/>
            <a:headEnd/>
            <a:tailEnd/>
          </a:ln>
          <a:effectLst>
            <a:prstShdw prst="shdw17" dist="17961" dir="2700000">
              <a:schemeClr val="accent2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800" b="1" dirty="0">
                <a:solidFill>
                  <a:schemeClr val="accent1">
                    <a:lumMod val="50000"/>
                  </a:schemeClr>
                </a:solidFill>
              </a:rPr>
              <a:t>Вы даете своему ребенку</a:t>
            </a:r>
          </a:p>
          <a:p>
            <a:pPr algn="ctr">
              <a:defRPr/>
            </a:pPr>
            <a:r>
              <a:rPr lang="ru-RU" sz="800" b="1" dirty="0">
                <a:solidFill>
                  <a:schemeClr val="accent1">
                    <a:lumMod val="50000"/>
                  </a:schemeClr>
                </a:solidFill>
              </a:rPr>
              <a:t>«карманные деньги»</a:t>
            </a:r>
          </a:p>
        </p:txBody>
      </p:sp>
      <p:sp>
        <p:nvSpPr>
          <p:cNvPr id="38" name="Oval 15"/>
          <p:cNvSpPr>
            <a:spLocks noChangeArrowheads="1"/>
          </p:cNvSpPr>
          <p:nvPr/>
        </p:nvSpPr>
        <p:spPr bwMode="auto">
          <a:xfrm>
            <a:off x="4786322" y="3452802"/>
            <a:ext cx="1754463" cy="785818"/>
          </a:xfrm>
          <a:prstGeom prst="ellipse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 w="9525">
            <a:noFill/>
            <a:round/>
            <a:headEnd/>
            <a:tailEnd/>
          </a:ln>
          <a:effectLst>
            <a:prstShdw prst="shdw17" dist="17961" dir="2700000">
              <a:schemeClr val="accent2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800" b="1" dirty="0">
                <a:solidFill>
                  <a:schemeClr val="accent1">
                    <a:lumMod val="50000"/>
                  </a:schemeClr>
                </a:solidFill>
              </a:rPr>
              <a:t>Вы даете своему ребенку деньги и</a:t>
            </a:r>
          </a:p>
          <a:p>
            <a:pPr algn="ctr">
              <a:defRPr/>
            </a:pPr>
            <a:r>
              <a:rPr lang="ru-RU" sz="800" b="1" dirty="0">
                <a:solidFill>
                  <a:schemeClr val="accent1">
                    <a:lumMod val="50000"/>
                  </a:schemeClr>
                </a:solidFill>
              </a:rPr>
              <a:t> посылаете его в </a:t>
            </a:r>
            <a:r>
              <a:rPr lang="ru-RU" sz="800" b="1" dirty="0" smtClean="0">
                <a:solidFill>
                  <a:schemeClr val="accent1">
                    <a:lumMod val="50000"/>
                  </a:schemeClr>
                </a:solidFill>
              </a:rPr>
              <a:t>магазин за продукта-</a:t>
            </a:r>
          </a:p>
          <a:p>
            <a:pPr algn="ctr">
              <a:defRPr/>
            </a:pPr>
            <a:r>
              <a:rPr lang="ru-RU" sz="800" b="1" dirty="0" smtClean="0">
                <a:solidFill>
                  <a:schemeClr val="accent1">
                    <a:lumMod val="50000"/>
                  </a:schemeClr>
                </a:solidFill>
              </a:rPr>
              <a:t>ми, строго </a:t>
            </a:r>
            <a:r>
              <a:rPr lang="ru-RU" sz="800" b="1" dirty="0">
                <a:solidFill>
                  <a:schemeClr val="accent1">
                    <a:lumMod val="50000"/>
                  </a:schemeClr>
                </a:solidFill>
              </a:rPr>
              <a:t>по списку</a:t>
            </a:r>
          </a:p>
        </p:txBody>
      </p:sp>
      <p:sp>
        <p:nvSpPr>
          <p:cNvPr id="39" name="Oval 16"/>
          <p:cNvSpPr>
            <a:spLocks noChangeArrowheads="1"/>
          </p:cNvSpPr>
          <p:nvPr/>
        </p:nvSpPr>
        <p:spPr bwMode="auto">
          <a:xfrm>
            <a:off x="4786322" y="4452934"/>
            <a:ext cx="1785949" cy="795343"/>
          </a:xfrm>
          <a:prstGeom prst="ellipse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 w="9525">
            <a:noFill/>
            <a:round/>
            <a:headEnd/>
            <a:tailEnd/>
          </a:ln>
          <a:effectLst>
            <a:prstShdw prst="shdw17" dist="17961" dir="2700000">
              <a:schemeClr val="accent2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800" b="1" dirty="0">
                <a:solidFill>
                  <a:schemeClr val="accent1">
                    <a:lumMod val="50000"/>
                  </a:schemeClr>
                </a:solidFill>
              </a:rPr>
              <a:t>Вы «добавляете» денег для того,</a:t>
            </a:r>
          </a:p>
          <a:p>
            <a:pPr algn="ctr">
              <a:defRPr/>
            </a:pPr>
            <a:r>
              <a:rPr lang="ru-RU" sz="800" b="1" dirty="0">
                <a:solidFill>
                  <a:schemeClr val="accent1">
                    <a:lumMod val="50000"/>
                  </a:schemeClr>
                </a:solidFill>
              </a:rPr>
              <a:t>чтобы ваш ребенок купил себе</a:t>
            </a:r>
          </a:p>
          <a:p>
            <a:pPr algn="ctr">
              <a:defRPr/>
            </a:pPr>
            <a:r>
              <a:rPr lang="ru-RU" sz="800" b="1" dirty="0">
                <a:solidFill>
                  <a:schemeClr val="accent1">
                    <a:lumMod val="50000"/>
                  </a:schemeClr>
                </a:solidFill>
              </a:rPr>
              <a:t>новый телефон, если остальные</a:t>
            </a:r>
          </a:p>
          <a:p>
            <a:pPr algn="ctr">
              <a:defRPr/>
            </a:pPr>
            <a:r>
              <a:rPr lang="ru-RU" sz="800" b="1" dirty="0">
                <a:solidFill>
                  <a:schemeClr val="accent1">
                    <a:lumMod val="50000"/>
                  </a:schemeClr>
                </a:solidFill>
              </a:rPr>
              <a:t>он накопил сам</a:t>
            </a:r>
          </a:p>
        </p:txBody>
      </p:sp>
      <p:cxnSp>
        <p:nvCxnSpPr>
          <p:cNvPr id="40" name="AutoShape 33"/>
          <p:cNvCxnSpPr>
            <a:cxnSpLocks noChangeShapeType="1"/>
          </p:cNvCxnSpPr>
          <p:nvPr/>
        </p:nvCxnSpPr>
        <p:spPr bwMode="auto">
          <a:xfrm flipV="1">
            <a:off x="2357430" y="2595546"/>
            <a:ext cx="476250" cy="11112"/>
          </a:xfrm>
          <a:prstGeom prst="straightConnector1">
            <a:avLst/>
          </a:prstGeom>
          <a:noFill/>
          <a:ln w="9525">
            <a:solidFill>
              <a:srgbClr val="6600CC"/>
            </a:solidFill>
            <a:round/>
            <a:headEnd type="triangle" w="med" len="med"/>
            <a:tailEnd type="triangle" w="med" len="med"/>
          </a:ln>
          <a:effectLst>
            <a:prstShdw prst="shdw17" dist="17961" dir="2700000">
              <a:srgbClr val="3D007A"/>
            </a:prstShdw>
          </a:effectLst>
        </p:spPr>
      </p:cxnSp>
      <p:cxnSp>
        <p:nvCxnSpPr>
          <p:cNvPr id="41" name="AutoShape 33"/>
          <p:cNvCxnSpPr>
            <a:cxnSpLocks noChangeShapeType="1"/>
          </p:cNvCxnSpPr>
          <p:nvPr/>
        </p:nvCxnSpPr>
        <p:spPr bwMode="auto">
          <a:xfrm flipV="1">
            <a:off x="2357430" y="3738554"/>
            <a:ext cx="476250" cy="11112"/>
          </a:xfrm>
          <a:prstGeom prst="straightConnector1">
            <a:avLst/>
          </a:prstGeom>
          <a:noFill/>
          <a:ln w="9525">
            <a:solidFill>
              <a:srgbClr val="6600CC"/>
            </a:solidFill>
            <a:round/>
            <a:headEnd type="triangle" w="med" len="med"/>
            <a:tailEnd type="triangle" w="med" len="med"/>
          </a:ln>
          <a:effectLst>
            <a:prstShdw prst="shdw17" dist="17961" dir="2700000">
              <a:srgbClr val="3D007A"/>
            </a:prstShdw>
          </a:effectLst>
        </p:spPr>
      </p:cxnSp>
      <p:cxnSp>
        <p:nvCxnSpPr>
          <p:cNvPr id="42" name="AutoShape 33"/>
          <p:cNvCxnSpPr>
            <a:cxnSpLocks noChangeShapeType="1"/>
          </p:cNvCxnSpPr>
          <p:nvPr/>
        </p:nvCxnSpPr>
        <p:spPr bwMode="auto">
          <a:xfrm flipV="1">
            <a:off x="2428868" y="4881562"/>
            <a:ext cx="476250" cy="11112"/>
          </a:xfrm>
          <a:prstGeom prst="straightConnector1">
            <a:avLst/>
          </a:prstGeom>
          <a:noFill/>
          <a:ln w="9525">
            <a:solidFill>
              <a:srgbClr val="6600CC"/>
            </a:solidFill>
            <a:round/>
            <a:headEnd type="triangle" w="med" len="med"/>
            <a:tailEnd type="triangle" w="med" len="med"/>
          </a:ln>
          <a:effectLst>
            <a:prstShdw prst="shdw17" dist="17961" dir="2700000">
              <a:srgbClr val="3D007A"/>
            </a:prstShdw>
          </a:effectLst>
        </p:spPr>
      </p:cxnSp>
      <p:cxnSp>
        <p:nvCxnSpPr>
          <p:cNvPr id="43" name="AutoShape 33"/>
          <p:cNvCxnSpPr>
            <a:cxnSpLocks noChangeShapeType="1"/>
          </p:cNvCxnSpPr>
          <p:nvPr/>
        </p:nvCxnSpPr>
        <p:spPr bwMode="auto">
          <a:xfrm flipV="1">
            <a:off x="4357694" y="2666984"/>
            <a:ext cx="476250" cy="11112"/>
          </a:xfrm>
          <a:prstGeom prst="straightConnector1">
            <a:avLst/>
          </a:prstGeom>
          <a:noFill/>
          <a:ln w="9525">
            <a:solidFill>
              <a:srgbClr val="6600CC"/>
            </a:solidFill>
            <a:round/>
            <a:headEnd type="triangle" w="med" len="med"/>
            <a:tailEnd type="triangle" w="med" len="med"/>
          </a:ln>
          <a:effectLst>
            <a:prstShdw prst="shdw17" dist="17961" dir="2700000">
              <a:srgbClr val="3D007A"/>
            </a:prstShdw>
          </a:effectLst>
        </p:spPr>
      </p:cxnSp>
      <p:cxnSp>
        <p:nvCxnSpPr>
          <p:cNvPr id="44" name="AutoShape 33"/>
          <p:cNvCxnSpPr>
            <a:cxnSpLocks noChangeShapeType="1"/>
          </p:cNvCxnSpPr>
          <p:nvPr/>
        </p:nvCxnSpPr>
        <p:spPr bwMode="auto">
          <a:xfrm flipV="1">
            <a:off x="4357694" y="3738554"/>
            <a:ext cx="476250" cy="11112"/>
          </a:xfrm>
          <a:prstGeom prst="straightConnector1">
            <a:avLst/>
          </a:prstGeom>
          <a:noFill/>
          <a:ln w="9525">
            <a:solidFill>
              <a:srgbClr val="6600CC"/>
            </a:solidFill>
            <a:round/>
            <a:headEnd type="triangle" w="med" len="med"/>
            <a:tailEnd type="triangle" w="med" len="med"/>
          </a:ln>
          <a:effectLst>
            <a:prstShdw prst="shdw17" dist="17961" dir="2700000">
              <a:srgbClr val="3D007A"/>
            </a:prstShdw>
          </a:effectLst>
        </p:spPr>
      </p:cxnSp>
      <p:cxnSp>
        <p:nvCxnSpPr>
          <p:cNvPr id="45" name="AutoShape 33"/>
          <p:cNvCxnSpPr>
            <a:cxnSpLocks noChangeShapeType="1"/>
          </p:cNvCxnSpPr>
          <p:nvPr/>
        </p:nvCxnSpPr>
        <p:spPr bwMode="auto">
          <a:xfrm flipV="1">
            <a:off x="4357694" y="4810124"/>
            <a:ext cx="476250" cy="11112"/>
          </a:xfrm>
          <a:prstGeom prst="straightConnector1">
            <a:avLst/>
          </a:prstGeom>
          <a:noFill/>
          <a:ln w="9525">
            <a:solidFill>
              <a:srgbClr val="6600CC"/>
            </a:solidFill>
            <a:round/>
            <a:headEnd type="triangle" w="med" len="med"/>
            <a:tailEnd type="triangle" w="med" len="med"/>
          </a:ln>
          <a:effectLst>
            <a:prstShdw prst="shdw17" dist="17961" dir="2700000">
              <a:srgbClr val="3D007A"/>
            </a:prstShdw>
          </a:effectLst>
        </p:spPr>
      </p:cxnSp>
      <p:graphicFrame>
        <p:nvGraphicFramePr>
          <p:cNvPr id="46" name="Диаграмма 45"/>
          <p:cNvGraphicFramePr/>
          <p:nvPr/>
        </p:nvGraphicFramePr>
        <p:xfrm>
          <a:off x="428604" y="6810388"/>
          <a:ext cx="2143140" cy="22145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7" name="Диаграмма 46"/>
          <p:cNvGraphicFramePr/>
          <p:nvPr/>
        </p:nvGraphicFramePr>
        <p:xfrm>
          <a:off x="2500306" y="6596074"/>
          <a:ext cx="2571768" cy="27146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8" name="Диаграмма 47"/>
          <p:cNvGraphicFramePr/>
          <p:nvPr/>
        </p:nvGraphicFramePr>
        <p:xfrm>
          <a:off x="4000480" y="6953264"/>
          <a:ext cx="2500354" cy="2000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9" name="Прямоугольник 48"/>
          <p:cNvSpPr/>
          <p:nvPr/>
        </p:nvSpPr>
        <p:spPr>
          <a:xfrm>
            <a:off x="500042" y="8977305"/>
            <a:ext cx="6072229" cy="9286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Дотации                       Субсидии                   Субвенции</a:t>
            </a:r>
          </a:p>
          <a:p>
            <a:pPr algn="ctr"/>
            <a:endPara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Иные межбюджетные трансферты   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" name="Блок-схема: узел 49"/>
          <p:cNvSpPr/>
          <p:nvPr/>
        </p:nvSpPr>
        <p:spPr>
          <a:xfrm>
            <a:off x="1071546" y="8953528"/>
            <a:ext cx="304894" cy="312035"/>
          </a:xfrm>
          <a:prstGeom prst="flowChartConnector">
            <a:avLst/>
          </a:prstGeom>
          <a:solidFill>
            <a:srgbClr val="00B0F0"/>
          </a:solidFill>
          <a:ln>
            <a:solidFill>
              <a:srgbClr val="66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Блок-схема: узел 50"/>
          <p:cNvSpPr/>
          <p:nvPr/>
        </p:nvSpPr>
        <p:spPr>
          <a:xfrm>
            <a:off x="2786058" y="8953528"/>
            <a:ext cx="285752" cy="312035"/>
          </a:xfrm>
          <a:prstGeom prst="flowChartConnector">
            <a:avLst/>
          </a:prstGeom>
          <a:solidFill>
            <a:srgbClr val="EA6CE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Блок-схема: узел 51"/>
          <p:cNvSpPr/>
          <p:nvPr/>
        </p:nvSpPr>
        <p:spPr>
          <a:xfrm>
            <a:off x="4357694" y="8953528"/>
            <a:ext cx="304894" cy="312035"/>
          </a:xfrm>
          <a:prstGeom prst="flowChartConnector">
            <a:avLst/>
          </a:prstGeom>
          <a:solidFill>
            <a:srgbClr val="92D050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Блок-схема: узел 52"/>
          <p:cNvSpPr/>
          <p:nvPr/>
        </p:nvSpPr>
        <p:spPr>
          <a:xfrm>
            <a:off x="1857364" y="9310718"/>
            <a:ext cx="304894" cy="312035"/>
          </a:xfrm>
          <a:prstGeom prst="flowChartConnector">
            <a:avLst/>
          </a:prstGeom>
          <a:solidFill>
            <a:srgbClr val="FF0000"/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Graphic spid="46" grpId="0">
        <p:bldAsOne/>
      </p:bldGraphic>
      <p:bldGraphic spid="47" grpId="0">
        <p:bldAsOne/>
      </p:bldGraphic>
      <p:bldGraphic spid="48" grpId="0">
        <p:bldAsOne/>
      </p:bldGraphic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агетная рамка 4"/>
          <p:cNvSpPr/>
          <p:nvPr/>
        </p:nvSpPr>
        <p:spPr>
          <a:xfrm>
            <a:off x="785794" y="1023910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ДОХОДЫ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428604" y="2166918"/>
          <a:ext cx="5857923" cy="4000525"/>
        </p:xfrm>
        <a:graphic>
          <a:graphicData uri="http://schemas.openxmlformats.org/drawingml/2006/table">
            <a:tbl>
              <a:tblPr/>
              <a:tblGrid>
                <a:gridCol w="1041408"/>
                <a:gridCol w="3049535"/>
                <a:gridCol w="629540"/>
                <a:gridCol w="580457"/>
                <a:gridCol w="556983"/>
              </a:tblGrid>
              <a:tr h="3043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Код бюджетной классификации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доходов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2014 год отчет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 год отчет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 год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план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029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1 00 00000 00 0000 000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НАЛОГОВЫЕ И НЕНАЛОГОВЫЕ ДОХОДЫ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276 208,6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268 000,1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274 793,0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029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1 01 00000 00 0000 000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НАЛОГИ НА ПРИБЫЛЬ, ДОХОДЫ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94 183,3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100 579,6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111 226,0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029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1 01 02000 01 0000 110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Налог на доходы физических лиц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94183,3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100 579,6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111 226,0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3043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1 03 00000 00 0000 000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НАЛОГИ НА ТОВАРЫ (РАБОТЫ, УСЛУГИ), РЕАЛИЗУЕМЫЕ НА ТЕРРИТОРИИ РОССИЙСКОЙ ФЕДЕРАЦИИ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3 340,8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4 343,5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4 874,0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3043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1 03 02000 01 0000 110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Акцизы по подакцизным товарам (продукции), производимым на территории Российской Федерации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3 340,8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4 343,5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4 874,0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029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1 05 00000 00 0000 000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НАЛОГИ НА СОВОКУПНЫЙ ДОХОД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44 331,7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46 509,7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47 786,0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717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1 05 02000 02 0000 110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Единый налог на вмененный доход для отдельных видов деятельности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43 045,6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44 680,3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46 734,0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029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1 05 03000 01 0000 110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Единый сельскохозяйственный налог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303,3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92,6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717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1 05 04000 02 0000 110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Налог, взимаемый в связи с применением патентной системы налогообложения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982,8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1 736,8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1 052,0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029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1 06 00000 00 0000 000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НАЛОГИ НА ИМУЩЕСТВО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27 196,7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23 776,8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29 020,0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029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1 06 01000 00 0000 110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Налог на имущество физических лиц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5 360,5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5 827,3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6 062,0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029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1 06 06000 00 0000 110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Земельный налог 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21 836,2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17 949,5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22 958,0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029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1 08 00000 00 0000 000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ПОШЛИНА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11 824,8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11 614,5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11 331,0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3043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1 09 00000 00 0000 000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ЗАДОЛЖЕННОСТЬ И ПЕРЕРАСЧЕТЫ ПО ОТМЕНЕННЫМ НАЛОГАМ, СБОРАМ И ИНЫМ ОБЯЗАТЕЛЬНЫМ ПЛАТЕЖАМ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-0,6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413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1 11 00000 00 0000 000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24 013,2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20 715,6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15 600,0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428604" y="6096008"/>
          <a:ext cx="5857915" cy="3700314"/>
        </p:xfrm>
        <a:graphic>
          <a:graphicData uri="http://schemas.openxmlformats.org/drawingml/2006/table">
            <a:tbl>
              <a:tblPr/>
              <a:tblGrid>
                <a:gridCol w="1042475"/>
                <a:gridCol w="3048462"/>
                <a:gridCol w="629539"/>
                <a:gridCol w="580457"/>
                <a:gridCol w="556982"/>
              </a:tblGrid>
              <a:tr h="1762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1 12 00000 00 0000 000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ПЛАТЕЖИ ПРИ ПОЛЬЗОВАНИИ ПРИРОДНЫМИ РЕСУРСАМИ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990,7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1 364,0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480,0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17759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1 12 01000 01 0000 120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Плата за негативное воздействие на окружающую среду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990,7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1 364,0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480,0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3512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1 13 00000 00 0000 000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ДОХОДЫ ОТ ОКАЗАНИЯ ПЛАТНЫХ УСЛУГ (РАБОТ) И КОМПЕНСАЦИИ ЗАТРАТ ГОСУДАРСТВА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27 175,1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30 681,8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32 452,0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380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1 14 00000 00 0000 000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23 533,3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17 203,9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10 200,0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1619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1 16 00000 00 0000 000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ШТРАФЫ, САНКЦИИ, ВОЗМЕЩЕНИЕ УЩЕРБА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12 426,7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10 046,8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11 824,0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1775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1 17 00000 00 0000 000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ПРОЧИЕ НЕНАЛОГОВЫЕ ДОХОДЫ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7 192,9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1 162,8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1775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2 00 00000 00 0000 000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БЕЗВОЗМЕЗДНЫЕ ПОСТУПЛЕНИЯ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1 142 538,5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978 189,9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946 636,1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394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2 02 00000 00 0000 000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БЕЗВОЗМЕЗДНЫЕ ПОСТУПЛЕНИЯ ОТ ДРУГИХ БЮДЖЕТОВ БЮДЖЕТНОЙ СИСТЕМЫ РОССИЙСКОЙ ФЕДЕРАЦИИ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1 143 181,7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981 300,1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945 666,1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394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2 02 01000 00 0000 151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Дотации бюджетам бюджетной системы Российской Федерации  и муниципальных образований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196 642,6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218 957,5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250 635 ,8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394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2 02 02000 00 0000 151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Субсидии бюджетам бюджетной системы Российской Федерации (межбюджетные субсидии)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255 258,1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48 130,2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394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2 02 03000 00 0000 151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Субвенции бюджетам субъектов Российской Федерации и муниципальных образований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686 083,2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712 660,1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693 514,1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1749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2 02 04000 00 0000 151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Иные межбюджетные трансферты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4 777,6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1 114,3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1 516,2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394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2 02 09000 00 0000 151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Прочие безвозмездные поступления от других бюджетов бюджетной системы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420,2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438,0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1749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2 07 00000 00 0000 000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ПРОЧИЕ БЕЗВОЗМЕЗДНЫЕ ПОСТУПЛЕНИЯ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1 031,7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939,9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970,0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36423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2 19 00000 00 0000 000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ВОЗВРАТ ОСТАТКОВ СУБСИДИЙ, СУБВЕНЦИЙ И ИНЫХ МЕЖБЮДЖЕТНЫХ ТРАНСФЕРТОВ, ИМЕЮЩИХ ЦЕЛЕВОЕ НАЗНАЧЕНИЕ, ПРОШЛЫХ ЛЕТ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-1 674,9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-4 050,1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394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 ДОХОДОВ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1 418 747,1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1 246 190,0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1221 429,1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</a:tbl>
          </a:graphicData>
        </a:graphic>
      </p:graphicFrame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26</a:t>
            </a:fld>
            <a:endParaRPr lang="ru-RU"/>
          </a:p>
        </p:txBody>
      </p:sp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92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10000">
    <p:wheel spokes="8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агетная рамка 4"/>
          <p:cNvSpPr/>
          <p:nvPr/>
        </p:nvSpPr>
        <p:spPr>
          <a:xfrm>
            <a:off x="1000108" y="1023910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ДОХОДЫ</a:t>
            </a:r>
            <a:endParaRPr lang="ru-RU" sz="20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grpSp>
        <p:nvGrpSpPr>
          <p:cNvPr id="7" name="Group 36"/>
          <p:cNvGrpSpPr>
            <a:grpSpLocks/>
          </p:cNvGrpSpPr>
          <p:nvPr/>
        </p:nvGrpSpPr>
        <p:grpSpPr bwMode="auto">
          <a:xfrm>
            <a:off x="764704" y="2288704"/>
            <a:ext cx="5714895" cy="3331749"/>
            <a:chOff x="385" y="754"/>
            <a:chExt cx="4870" cy="3095"/>
          </a:xfrm>
        </p:grpSpPr>
        <p:sp>
          <p:nvSpPr>
            <p:cNvPr id="8" name="Rectangle 14"/>
            <p:cNvSpPr>
              <a:spLocks noChangeArrowheads="1"/>
            </p:cNvSpPr>
            <p:nvPr/>
          </p:nvSpPr>
          <p:spPr bwMode="auto">
            <a:xfrm>
              <a:off x="448" y="3686"/>
              <a:ext cx="133" cy="102"/>
            </a:xfrm>
            <a:prstGeom prst="rect">
              <a:avLst/>
            </a:prstGeom>
            <a:solidFill>
              <a:srgbClr val="99CCFF">
                <a:alpha val="5500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87278" tIns="43639" rIns="87278" bIns="43639" anchor="ctr"/>
            <a:lstStyle/>
            <a:p>
              <a:pPr algn="ctr" defTabSz="873125"/>
              <a:endParaRPr lang="ru-RU" sz="1600" b="1"/>
            </a:p>
          </p:txBody>
        </p:sp>
        <p:sp>
          <p:nvSpPr>
            <p:cNvPr id="9" name="Rectangle 15"/>
            <p:cNvSpPr>
              <a:spLocks noChangeArrowheads="1"/>
            </p:cNvSpPr>
            <p:nvPr/>
          </p:nvSpPr>
          <p:spPr bwMode="auto">
            <a:xfrm>
              <a:off x="698" y="3632"/>
              <a:ext cx="997" cy="20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/>
              <a:r>
                <a:rPr lang="ru-RU" sz="1500" dirty="0">
                  <a:latin typeface="Arial" pitchFamily="34" charset="0"/>
                </a:rPr>
                <a:t>  </a:t>
              </a:r>
              <a:r>
                <a:rPr lang="ru-RU" sz="1500" dirty="0"/>
                <a:t>2015 </a:t>
              </a:r>
              <a:r>
                <a:rPr lang="ru-RU" sz="1500" dirty="0" smtClean="0"/>
                <a:t>год (отчет)</a:t>
              </a:r>
              <a:endParaRPr lang="ru-RU" sz="1500" dirty="0"/>
            </a:p>
          </p:txBody>
        </p:sp>
        <p:sp>
          <p:nvSpPr>
            <p:cNvPr id="10" name="Text Box 17"/>
            <p:cNvSpPr txBox="1">
              <a:spLocks noChangeArrowheads="1"/>
            </p:cNvSpPr>
            <p:nvPr/>
          </p:nvSpPr>
          <p:spPr bwMode="auto">
            <a:xfrm>
              <a:off x="2211" y="3608"/>
              <a:ext cx="1567" cy="24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1400" dirty="0" smtClean="0">
                  <a:latin typeface="Arial" pitchFamily="34" charset="0"/>
                </a:rPr>
                <a:t> </a:t>
              </a:r>
              <a:r>
                <a:rPr lang="ru-RU" sz="1500" dirty="0"/>
                <a:t>2016 </a:t>
              </a:r>
              <a:r>
                <a:rPr lang="ru-RU" sz="1500" dirty="0" smtClean="0"/>
                <a:t>год  (план)</a:t>
              </a:r>
              <a:endParaRPr lang="ru-RU" sz="1500" dirty="0"/>
            </a:p>
          </p:txBody>
        </p:sp>
        <p:sp>
          <p:nvSpPr>
            <p:cNvPr id="11" name="Rectangle 18"/>
            <p:cNvSpPr>
              <a:spLocks noChangeArrowheads="1"/>
            </p:cNvSpPr>
            <p:nvPr/>
          </p:nvSpPr>
          <p:spPr bwMode="auto">
            <a:xfrm>
              <a:off x="2015" y="3686"/>
              <a:ext cx="132" cy="10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87278" tIns="43639" rIns="87278" bIns="43639" anchor="ctr"/>
            <a:lstStyle/>
            <a:p>
              <a:pPr algn="ctr" defTabSz="873125"/>
              <a:endParaRPr lang="ru-RU" sz="1600" b="1"/>
            </a:p>
          </p:txBody>
        </p:sp>
        <p:sp>
          <p:nvSpPr>
            <p:cNvPr id="12" name="Text Box 21"/>
            <p:cNvSpPr txBox="1">
              <a:spLocks noChangeArrowheads="1"/>
            </p:cNvSpPr>
            <p:nvPr/>
          </p:nvSpPr>
          <p:spPr bwMode="auto">
            <a:xfrm>
              <a:off x="3977" y="3608"/>
              <a:ext cx="1278" cy="24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1400" dirty="0" smtClean="0">
                  <a:latin typeface="Arial" pitchFamily="34" charset="0"/>
                </a:rPr>
                <a:t>-;+ </a:t>
              </a:r>
              <a:r>
                <a:rPr lang="ru-RU" sz="1500" dirty="0" smtClean="0"/>
                <a:t>отклонение</a:t>
              </a:r>
              <a:endParaRPr lang="ru-RU" sz="1500" dirty="0"/>
            </a:p>
          </p:txBody>
        </p:sp>
        <p:grpSp>
          <p:nvGrpSpPr>
            <p:cNvPr id="13" name="Группа 38"/>
            <p:cNvGrpSpPr>
              <a:grpSpLocks/>
            </p:cNvGrpSpPr>
            <p:nvPr/>
          </p:nvGrpSpPr>
          <p:grpSpPr bwMode="auto">
            <a:xfrm>
              <a:off x="385" y="754"/>
              <a:ext cx="4833" cy="1825"/>
              <a:chOff x="611188" y="908050"/>
              <a:chExt cx="7672387" cy="2897188"/>
            </a:xfrm>
          </p:grpSpPr>
          <p:sp>
            <p:nvSpPr>
              <p:cNvPr id="17" name="Line 4"/>
              <p:cNvSpPr>
                <a:spLocks noChangeShapeType="1"/>
              </p:cNvSpPr>
              <p:nvPr/>
            </p:nvSpPr>
            <p:spPr bwMode="auto">
              <a:xfrm flipH="1">
                <a:off x="4427538" y="1566863"/>
                <a:ext cx="12700" cy="161448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18" name="Группа 37"/>
              <p:cNvGrpSpPr>
                <a:grpSpLocks/>
              </p:cNvGrpSpPr>
              <p:nvPr/>
            </p:nvGrpSpPr>
            <p:grpSpPr bwMode="auto">
              <a:xfrm>
                <a:off x="2338388" y="908050"/>
                <a:ext cx="4306420" cy="1036638"/>
                <a:chOff x="2338388" y="908050"/>
                <a:chExt cx="4306420" cy="1036638"/>
              </a:xfrm>
            </p:grpSpPr>
            <p:sp>
              <p:nvSpPr>
                <p:cNvPr id="30" name="Rectangle 6"/>
                <p:cNvSpPr>
                  <a:spLocks noChangeArrowheads="1"/>
                </p:cNvSpPr>
                <p:nvPr/>
              </p:nvSpPr>
              <p:spPr bwMode="auto">
                <a:xfrm>
                  <a:off x="2338388" y="1501569"/>
                  <a:ext cx="1335087" cy="443119"/>
                </a:xfrm>
                <a:prstGeom prst="rect">
                  <a:avLst/>
                </a:prstGeom>
                <a:solidFill>
                  <a:srgbClr val="99CCFF">
                    <a:alpha val="55000"/>
                  </a:srgbClr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87278" tIns="43639" rIns="87278" bIns="43639" anchor="ctr"/>
                <a:lstStyle/>
                <a:p>
                  <a:pPr algn="ctr" defTabSz="873125" eaLnBrk="0" hangingPunct="0"/>
                  <a:r>
                    <a:rPr lang="ru-RU" sz="1200" b="1" dirty="0"/>
                    <a:t>1 </a:t>
                  </a:r>
                  <a:r>
                    <a:rPr lang="ru-RU" sz="1200" b="1" dirty="0" smtClean="0"/>
                    <a:t>246 190,02</a:t>
                  </a:r>
                  <a:endParaRPr lang="ru-RU" sz="1200" b="1" dirty="0"/>
                </a:p>
              </p:txBody>
            </p:sp>
            <p:sp>
              <p:nvSpPr>
                <p:cNvPr id="31" name="Rectangle 7"/>
                <p:cNvSpPr>
                  <a:spLocks noChangeArrowheads="1"/>
                </p:cNvSpPr>
                <p:nvPr/>
              </p:nvSpPr>
              <p:spPr bwMode="auto">
                <a:xfrm>
                  <a:off x="3669609" y="1501569"/>
                  <a:ext cx="1474979" cy="443119"/>
                </a:xfrm>
                <a:prstGeom prst="rect">
                  <a:avLst/>
                </a:prstGeom>
                <a:solidFill>
                  <a:srgbClr val="FFFF99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87278" tIns="43639" rIns="87278" bIns="43639" anchor="ctr"/>
                <a:lstStyle/>
                <a:p>
                  <a:pPr algn="ctr" defTabSz="873125"/>
                  <a:r>
                    <a:rPr lang="ru-RU" sz="1200" b="1" dirty="0" smtClean="0"/>
                    <a:t>1 221 429,12</a:t>
                  </a:r>
                  <a:endParaRPr lang="ru-RU" sz="1200" dirty="0"/>
                </a:p>
              </p:txBody>
            </p:sp>
            <p:sp>
              <p:nvSpPr>
                <p:cNvPr id="32" name="Rectangle 8"/>
                <p:cNvSpPr>
                  <a:spLocks noChangeArrowheads="1"/>
                </p:cNvSpPr>
                <p:nvPr/>
              </p:nvSpPr>
              <p:spPr bwMode="auto">
                <a:xfrm>
                  <a:off x="5139816" y="1501569"/>
                  <a:ext cx="1503872" cy="443119"/>
                </a:xfrm>
                <a:prstGeom prst="rect">
                  <a:avLst/>
                </a:prstGeom>
                <a:solidFill>
                  <a:srgbClr val="92D050">
                    <a:alpha val="80000"/>
                  </a:srgbClr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87278" tIns="43639" rIns="87278" bIns="43639" anchor="ctr"/>
                <a:lstStyle/>
                <a:p>
                  <a:pPr algn="ctr" defTabSz="873125"/>
                  <a:r>
                    <a:rPr lang="ru-RU" sz="1200" b="1" dirty="0" smtClean="0"/>
                    <a:t>-24 760,90</a:t>
                  </a:r>
                  <a:endParaRPr lang="ru-RU" sz="1200" b="1" dirty="0"/>
                </a:p>
              </p:txBody>
            </p:sp>
            <p:sp>
              <p:nvSpPr>
                <p:cNvPr id="33" name="Text Box 5"/>
                <p:cNvSpPr txBox="1">
                  <a:spLocks noChangeArrowheads="1"/>
                </p:cNvSpPr>
                <p:nvPr/>
              </p:nvSpPr>
              <p:spPr bwMode="auto">
                <a:xfrm>
                  <a:off x="2339975" y="908050"/>
                  <a:ext cx="4304833" cy="595638"/>
                </a:xfrm>
                <a:prstGeom prst="rect">
                  <a:avLst/>
                </a:prstGeom>
                <a:solidFill>
                  <a:schemeClr val="accent6">
                    <a:lumMod val="40000"/>
                    <a:lumOff val="60000"/>
                    <a:alpha val="72000"/>
                  </a:schemeClr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lIns="87278" tIns="43639" rIns="87278" bIns="43639" anchor="ctr"/>
                <a:lstStyle/>
                <a:p>
                  <a:pPr algn="ctr" defTabSz="873125">
                    <a:spcBef>
                      <a:spcPct val="50000"/>
                    </a:spcBef>
                  </a:pPr>
                  <a:r>
                    <a:rPr lang="ru-RU" sz="1700" b="1" dirty="0">
                      <a:latin typeface="Bookman Old Style" pitchFamily="18" charset="0"/>
                    </a:rPr>
                    <a:t>ВСЕГО ДОХОДОВ</a:t>
                  </a:r>
                </a:p>
              </p:txBody>
            </p:sp>
          </p:grpSp>
          <p:sp>
            <p:nvSpPr>
              <p:cNvPr id="19" name="Line 12"/>
              <p:cNvSpPr>
                <a:spLocks noChangeShapeType="1"/>
              </p:cNvSpPr>
              <p:nvPr/>
            </p:nvSpPr>
            <p:spPr bwMode="auto">
              <a:xfrm>
                <a:off x="4029075" y="3179763"/>
                <a:ext cx="822325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20" name="Группа 35"/>
              <p:cNvGrpSpPr>
                <a:grpSpLocks/>
              </p:cNvGrpSpPr>
              <p:nvPr/>
            </p:nvGrpSpPr>
            <p:grpSpPr bwMode="auto">
              <a:xfrm>
                <a:off x="611188" y="2804336"/>
                <a:ext cx="3427494" cy="1000902"/>
                <a:chOff x="611188" y="2766236"/>
                <a:chExt cx="3427494" cy="1000902"/>
              </a:xfrm>
            </p:grpSpPr>
            <p:sp>
              <p:nvSpPr>
                <p:cNvPr id="26" name="Rectangle 9"/>
                <p:cNvSpPr>
                  <a:spLocks noChangeArrowheads="1"/>
                </p:cNvSpPr>
                <p:nvPr/>
              </p:nvSpPr>
              <p:spPr bwMode="auto">
                <a:xfrm>
                  <a:off x="611188" y="3298826"/>
                  <a:ext cx="1156545" cy="468312"/>
                </a:xfrm>
                <a:prstGeom prst="rect">
                  <a:avLst/>
                </a:prstGeom>
                <a:solidFill>
                  <a:srgbClr val="99CCFF">
                    <a:alpha val="55000"/>
                  </a:srgbClr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87278" tIns="43639" rIns="87278" bIns="43639" anchor="ctr"/>
                <a:lstStyle/>
                <a:p>
                  <a:pPr algn="ctr" defTabSz="873125"/>
                  <a:r>
                    <a:rPr lang="ru-RU" sz="1200" b="1" dirty="0" smtClean="0"/>
                    <a:t>268</a:t>
                  </a:r>
                  <a:r>
                    <a:rPr lang="ru-RU" sz="1600" b="1" dirty="0" smtClean="0"/>
                    <a:t> </a:t>
                  </a:r>
                  <a:r>
                    <a:rPr lang="ru-RU" sz="1200" b="1" dirty="0" smtClean="0"/>
                    <a:t>000,05</a:t>
                  </a:r>
                  <a:endParaRPr lang="ru-RU" sz="1200" b="1" dirty="0"/>
                </a:p>
              </p:txBody>
            </p:sp>
            <p:sp>
              <p:nvSpPr>
                <p:cNvPr id="27" name="Rectangle 10"/>
                <p:cNvSpPr>
                  <a:spLocks noChangeArrowheads="1"/>
                </p:cNvSpPr>
                <p:nvPr/>
              </p:nvSpPr>
              <p:spPr bwMode="auto">
                <a:xfrm>
                  <a:off x="1743525" y="3290888"/>
                  <a:ext cx="1127895" cy="476250"/>
                </a:xfrm>
                <a:prstGeom prst="rect">
                  <a:avLst/>
                </a:prstGeom>
                <a:solidFill>
                  <a:srgbClr val="FFFF99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87278" tIns="43639" rIns="87278" bIns="43639" anchor="ctr"/>
                <a:lstStyle/>
                <a:p>
                  <a:pPr algn="ctr" defTabSz="873125"/>
                  <a:r>
                    <a:rPr lang="ru-RU" sz="1200" b="1" dirty="0" smtClean="0"/>
                    <a:t>274 793,00</a:t>
                  </a:r>
                  <a:endParaRPr lang="ru-RU" sz="1200" b="1" dirty="0"/>
                </a:p>
              </p:txBody>
            </p:sp>
            <p:sp>
              <p:nvSpPr>
                <p:cNvPr id="28" name="Rectangle 11"/>
                <p:cNvSpPr>
                  <a:spLocks noChangeArrowheads="1"/>
                </p:cNvSpPr>
                <p:nvPr/>
              </p:nvSpPr>
              <p:spPr bwMode="auto">
                <a:xfrm>
                  <a:off x="2870073" y="3298826"/>
                  <a:ext cx="1168609" cy="468312"/>
                </a:xfrm>
                <a:prstGeom prst="rect">
                  <a:avLst/>
                </a:prstGeom>
                <a:solidFill>
                  <a:srgbClr val="92D050">
                    <a:alpha val="80000"/>
                  </a:srgbClr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87278" tIns="43639" rIns="87278" bIns="43639" anchor="ctr"/>
                <a:lstStyle/>
                <a:p>
                  <a:pPr algn="ctr" defTabSz="873125"/>
                  <a:r>
                    <a:rPr lang="ru-RU" sz="1200" b="1" dirty="0" smtClean="0"/>
                    <a:t>+6 792,95</a:t>
                  </a:r>
                  <a:endParaRPr lang="ru-RU" sz="1200" b="1" dirty="0"/>
                </a:p>
              </p:txBody>
            </p:sp>
            <p:sp>
              <p:nvSpPr>
                <p:cNvPr id="29" name="Rectangle 23"/>
                <p:cNvSpPr>
                  <a:spLocks noChangeArrowheads="1"/>
                </p:cNvSpPr>
                <p:nvPr/>
              </p:nvSpPr>
              <p:spPr bwMode="auto">
                <a:xfrm>
                  <a:off x="612614" y="2766236"/>
                  <a:ext cx="3424399" cy="546879"/>
                </a:xfrm>
                <a:prstGeom prst="rect">
                  <a:avLst/>
                </a:prstGeom>
                <a:solidFill>
                  <a:schemeClr val="accent6">
                    <a:lumMod val="40000"/>
                    <a:lumOff val="60000"/>
                    <a:alpha val="78000"/>
                  </a:schemeClr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60124" tIns="30063" rIns="60124" bIns="30063" anchor="ctr"/>
                <a:lstStyle/>
                <a:p>
                  <a:pPr algn="ctr" defTabSz="873125">
                    <a:lnSpc>
                      <a:spcPct val="80000"/>
                    </a:lnSpc>
                  </a:pPr>
                  <a:r>
                    <a:rPr lang="ru-RU" sz="1400" b="1" dirty="0">
                      <a:latin typeface="Bookman Old Style" pitchFamily="18" charset="0"/>
                    </a:rPr>
                    <a:t>Налоговые и </a:t>
                  </a:r>
                  <a:endParaRPr lang="ru-RU" sz="1400" b="1" dirty="0" smtClean="0">
                    <a:latin typeface="Bookman Old Style" pitchFamily="18" charset="0"/>
                  </a:endParaRPr>
                </a:p>
                <a:p>
                  <a:pPr algn="ctr" defTabSz="873125">
                    <a:lnSpc>
                      <a:spcPct val="80000"/>
                    </a:lnSpc>
                  </a:pPr>
                  <a:r>
                    <a:rPr lang="ru-RU" sz="1400" b="1" dirty="0" smtClean="0">
                      <a:latin typeface="Bookman Old Style" pitchFamily="18" charset="0"/>
                    </a:rPr>
                    <a:t>неналоговые доходы</a:t>
                  </a:r>
                  <a:endParaRPr lang="ru-RU" sz="1400" b="1" dirty="0">
                    <a:latin typeface="Bookman Old Style" pitchFamily="18" charset="0"/>
                  </a:endParaRPr>
                </a:p>
              </p:txBody>
            </p:sp>
          </p:grpSp>
          <p:grpSp>
            <p:nvGrpSpPr>
              <p:cNvPr id="21" name="Группа 36"/>
              <p:cNvGrpSpPr>
                <a:grpSpLocks/>
              </p:cNvGrpSpPr>
              <p:nvPr/>
            </p:nvGrpSpPr>
            <p:grpSpPr bwMode="auto">
              <a:xfrm>
                <a:off x="4859338" y="2804335"/>
                <a:ext cx="3424237" cy="994554"/>
                <a:chOff x="4859338" y="2766235"/>
                <a:chExt cx="3424237" cy="994554"/>
              </a:xfrm>
            </p:grpSpPr>
            <p:sp>
              <p:nvSpPr>
                <p:cNvPr id="22" name="Rectangle 28"/>
                <p:cNvSpPr>
                  <a:spLocks noChangeArrowheads="1"/>
                </p:cNvSpPr>
                <p:nvPr/>
              </p:nvSpPr>
              <p:spPr bwMode="auto">
                <a:xfrm>
                  <a:off x="5976625" y="3292476"/>
                  <a:ext cx="1138397" cy="468313"/>
                </a:xfrm>
                <a:prstGeom prst="rect">
                  <a:avLst/>
                </a:prstGeom>
                <a:solidFill>
                  <a:srgbClr val="FFFF99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87278" tIns="43639" rIns="87278" bIns="43639" anchor="ctr"/>
                <a:lstStyle/>
                <a:p>
                  <a:pPr algn="ctr" defTabSz="873125"/>
                  <a:r>
                    <a:rPr lang="ru-RU" sz="1200" b="1" dirty="0" smtClean="0"/>
                    <a:t>946 636,12</a:t>
                  </a:r>
                  <a:endParaRPr lang="ru-RU" sz="1200" b="1" dirty="0"/>
                </a:p>
              </p:txBody>
            </p:sp>
            <p:sp>
              <p:nvSpPr>
                <p:cNvPr id="23" name="Rectangle 29"/>
                <p:cNvSpPr>
                  <a:spLocks noChangeArrowheads="1"/>
                </p:cNvSpPr>
                <p:nvPr/>
              </p:nvSpPr>
              <p:spPr bwMode="auto">
                <a:xfrm>
                  <a:off x="7115022" y="3292476"/>
                  <a:ext cx="1168553" cy="468313"/>
                </a:xfrm>
                <a:prstGeom prst="rect">
                  <a:avLst/>
                </a:prstGeom>
                <a:solidFill>
                  <a:srgbClr val="92D050">
                    <a:alpha val="80000"/>
                  </a:srgbClr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87278" tIns="43639" rIns="87278" bIns="43639" anchor="ctr"/>
                <a:lstStyle/>
                <a:p>
                  <a:pPr algn="ctr" defTabSz="873125"/>
                  <a:r>
                    <a:rPr lang="ru-RU" sz="1200" b="1" dirty="0" smtClean="0"/>
                    <a:t>-31 553,85</a:t>
                  </a:r>
                  <a:endParaRPr lang="ru-RU" sz="1200" b="1" dirty="0"/>
                </a:p>
              </p:txBody>
            </p:sp>
            <p:sp>
              <p:nvSpPr>
                <p:cNvPr id="24" name="Rectangle 34"/>
                <p:cNvSpPr>
                  <a:spLocks noChangeArrowheads="1"/>
                </p:cNvSpPr>
                <p:nvPr/>
              </p:nvSpPr>
              <p:spPr bwMode="auto">
                <a:xfrm>
                  <a:off x="4859338" y="3289300"/>
                  <a:ext cx="1133873" cy="471488"/>
                </a:xfrm>
                <a:prstGeom prst="rect">
                  <a:avLst/>
                </a:prstGeom>
                <a:solidFill>
                  <a:srgbClr val="99CCFF">
                    <a:alpha val="55000"/>
                  </a:srgbClr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87278" tIns="43639" rIns="87278" bIns="43639" anchor="ctr"/>
                <a:lstStyle/>
                <a:p>
                  <a:pPr algn="ctr" defTabSz="873125"/>
                  <a:r>
                    <a:rPr lang="ru-RU" sz="1200" b="1" dirty="0" smtClean="0"/>
                    <a:t>978 189,97</a:t>
                  </a:r>
                  <a:endParaRPr lang="ru-RU" sz="1200" b="1" dirty="0"/>
                </a:p>
              </p:txBody>
            </p:sp>
            <p:sp>
              <p:nvSpPr>
                <p:cNvPr id="25" name="Rectangle 35"/>
                <p:cNvSpPr>
                  <a:spLocks noChangeArrowheads="1"/>
                </p:cNvSpPr>
                <p:nvPr/>
              </p:nvSpPr>
              <p:spPr bwMode="auto">
                <a:xfrm>
                  <a:off x="4859338" y="2766235"/>
                  <a:ext cx="3424237" cy="545291"/>
                </a:xfrm>
                <a:prstGeom prst="rect">
                  <a:avLst/>
                </a:prstGeom>
                <a:solidFill>
                  <a:schemeClr val="accent6">
                    <a:lumMod val="40000"/>
                    <a:lumOff val="60000"/>
                    <a:alpha val="88000"/>
                  </a:schemeClr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60124" tIns="30063" rIns="60124" bIns="30063" anchor="ctr"/>
                <a:lstStyle/>
                <a:p>
                  <a:pPr algn="ctr" defTabSz="873125">
                    <a:lnSpc>
                      <a:spcPct val="80000"/>
                    </a:lnSpc>
                  </a:pPr>
                  <a:r>
                    <a:rPr lang="ru-RU" sz="1400" b="1" dirty="0">
                      <a:latin typeface="Bookman Old Style" pitchFamily="18" charset="0"/>
                    </a:rPr>
                    <a:t>Безвозмездные</a:t>
                  </a:r>
                  <a:r>
                    <a:rPr lang="ru-RU" sz="1400" b="1" dirty="0"/>
                    <a:t> </a:t>
                  </a:r>
                  <a:endParaRPr lang="ru-RU" sz="1400" b="1" dirty="0" smtClean="0"/>
                </a:p>
                <a:p>
                  <a:pPr algn="ctr" defTabSz="873125">
                    <a:lnSpc>
                      <a:spcPct val="80000"/>
                    </a:lnSpc>
                  </a:pPr>
                  <a:r>
                    <a:rPr lang="ru-RU" sz="1400" b="1" dirty="0" smtClean="0">
                      <a:latin typeface="Bookman Old Style" pitchFamily="18" charset="0"/>
                    </a:rPr>
                    <a:t>поступления</a:t>
                  </a:r>
                  <a:endParaRPr lang="ru-RU" sz="1400" b="1" dirty="0">
                    <a:latin typeface="Bookman Old Style" pitchFamily="18" charset="0"/>
                  </a:endParaRPr>
                </a:p>
              </p:txBody>
            </p:sp>
          </p:grpSp>
        </p:grpSp>
        <p:sp>
          <p:nvSpPr>
            <p:cNvPr id="14" name="Овал 41"/>
            <p:cNvSpPr>
              <a:spLocks noChangeArrowheads="1"/>
            </p:cNvSpPr>
            <p:nvPr/>
          </p:nvSpPr>
          <p:spPr bwMode="auto">
            <a:xfrm>
              <a:off x="900" y="2934"/>
              <a:ext cx="1170" cy="360"/>
            </a:xfrm>
            <a:prstGeom prst="ellipse">
              <a:avLst/>
            </a:prstGeom>
            <a:solidFill>
              <a:schemeClr val="accent6">
                <a:lumMod val="40000"/>
                <a:lumOff val="60000"/>
                <a:alpha val="8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87278" tIns="43639" rIns="87278" bIns="43639" anchor="ctr"/>
            <a:lstStyle/>
            <a:p>
              <a:pPr algn="ctr" defTabSz="873125"/>
              <a:r>
                <a:rPr lang="ru-RU" sz="1200" b="1" dirty="0">
                  <a:solidFill>
                    <a:srgbClr val="0D0D0D"/>
                  </a:solidFill>
                </a:rPr>
                <a:t>Удельный вес</a:t>
              </a:r>
            </a:p>
            <a:p>
              <a:pPr algn="ctr" defTabSz="873125"/>
              <a:r>
                <a:rPr lang="ru-RU" sz="1200" b="1" dirty="0" smtClean="0">
                  <a:solidFill>
                    <a:srgbClr val="0D0D0D"/>
                  </a:solidFill>
                </a:rPr>
                <a:t>22,5 %</a:t>
              </a:r>
              <a:endParaRPr lang="ru-RU" sz="1200" b="1" dirty="0">
                <a:solidFill>
                  <a:srgbClr val="0D0D0D"/>
                </a:solidFill>
              </a:endParaRPr>
            </a:p>
          </p:txBody>
        </p:sp>
        <p:sp>
          <p:nvSpPr>
            <p:cNvPr id="15" name="Овал 42"/>
            <p:cNvSpPr>
              <a:spLocks noChangeArrowheads="1"/>
            </p:cNvSpPr>
            <p:nvPr/>
          </p:nvSpPr>
          <p:spPr bwMode="auto">
            <a:xfrm>
              <a:off x="3600" y="2934"/>
              <a:ext cx="1170" cy="360"/>
            </a:xfrm>
            <a:prstGeom prst="ellipse">
              <a:avLst/>
            </a:prstGeom>
            <a:solidFill>
              <a:schemeClr val="accent6">
                <a:lumMod val="40000"/>
                <a:lumOff val="60000"/>
                <a:alpha val="8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87278" tIns="43639" rIns="87278" bIns="43639" anchor="ctr"/>
            <a:lstStyle/>
            <a:p>
              <a:pPr algn="ctr" defTabSz="873125"/>
              <a:r>
                <a:rPr lang="ru-RU" sz="1200" b="1" dirty="0">
                  <a:solidFill>
                    <a:srgbClr val="0D0D0D"/>
                  </a:solidFill>
                </a:rPr>
                <a:t>Удельный вес</a:t>
              </a:r>
            </a:p>
            <a:p>
              <a:pPr algn="ctr" defTabSz="873125"/>
              <a:r>
                <a:rPr lang="ru-RU" sz="1200" b="1" dirty="0" smtClean="0"/>
                <a:t>77,5 %</a:t>
              </a:r>
              <a:endParaRPr lang="ru-RU" sz="1200" b="1" dirty="0"/>
            </a:p>
          </p:txBody>
        </p:sp>
        <p:sp>
          <p:nvSpPr>
            <p:cNvPr id="16" name="Rectangle 20"/>
            <p:cNvSpPr>
              <a:spLocks noChangeArrowheads="1"/>
            </p:cNvSpPr>
            <p:nvPr/>
          </p:nvSpPr>
          <p:spPr bwMode="auto">
            <a:xfrm>
              <a:off x="3794" y="3686"/>
              <a:ext cx="143" cy="109"/>
            </a:xfrm>
            <a:prstGeom prst="rect">
              <a:avLst/>
            </a:prstGeom>
            <a:solidFill>
              <a:srgbClr val="92D050">
                <a:alpha val="8000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87278" tIns="43639" rIns="87278" bIns="43639" anchor="ctr"/>
            <a:lstStyle/>
            <a:p>
              <a:pPr algn="ctr" defTabSz="873125"/>
              <a:endParaRPr lang="ru-RU" sz="1600" b="1"/>
            </a:p>
          </p:txBody>
        </p:sp>
      </p:grpSp>
      <p:sp>
        <p:nvSpPr>
          <p:cNvPr id="35" name="Скругленный прямоугольник 34"/>
          <p:cNvSpPr/>
          <p:nvPr/>
        </p:nvSpPr>
        <p:spPr>
          <a:xfrm>
            <a:off x="620688" y="5745088"/>
            <a:ext cx="5500726" cy="571504"/>
          </a:xfrm>
          <a:prstGeom prst="roundRect">
            <a:avLst/>
          </a:prstGeom>
          <a:solidFill>
            <a:srgbClr val="6699FF">
              <a:alpha val="5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ДОХОДЫ БЮДЖЕТА ГОРОДА НА 2016 ГОД, ВСЕГО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3284984" y="6177136"/>
            <a:ext cx="3000396" cy="500066"/>
          </a:xfrm>
          <a:prstGeom prst="roundRect">
            <a:avLst/>
          </a:prstGeom>
          <a:solidFill>
            <a:srgbClr val="CCECFF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1 221 429,12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620688" y="6753200"/>
            <a:ext cx="5429288" cy="571504"/>
          </a:xfrm>
          <a:prstGeom prst="roundRect">
            <a:avLst/>
          </a:prstGeom>
          <a:solidFill>
            <a:srgbClr val="6699FF">
              <a:alpha val="5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НАЛОГОВЫЕ ДОХОДЫ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3284984" y="7041232"/>
            <a:ext cx="3071834" cy="500066"/>
          </a:xfrm>
          <a:prstGeom prst="roundRect">
            <a:avLst/>
          </a:prstGeom>
          <a:solidFill>
            <a:srgbClr val="CCECFF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204 237,00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620688" y="7689304"/>
            <a:ext cx="5500726" cy="571504"/>
          </a:xfrm>
          <a:prstGeom prst="roundRect">
            <a:avLst/>
          </a:prstGeom>
          <a:solidFill>
            <a:srgbClr val="6699FF">
              <a:alpha val="5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НЕНАЛОГОВЫЕ ДОХОДЫ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3284984" y="8049344"/>
            <a:ext cx="3096344" cy="500066"/>
          </a:xfrm>
          <a:prstGeom prst="roundRect">
            <a:avLst/>
          </a:prstGeom>
          <a:solidFill>
            <a:srgbClr val="CCECFF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70 556,00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620688" y="8697416"/>
            <a:ext cx="5572164" cy="571504"/>
          </a:xfrm>
          <a:prstGeom prst="roundRect">
            <a:avLst/>
          </a:prstGeom>
          <a:solidFill>
            <a:srgbClr val="6699FF">
              <a:alpha val="5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БЕЗВОЗМЕЗДНЫЕ ПОСТУПЛЕНИЯ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3284984" y="9129464"/>
            <a:ext cx="3096344" cy="500066"/>
          </a:xfrm>
          <a:prstGeom prst="roundRect">
            <a:avLst/>
          </a:prstGeom>
          <a:solidFill>
            <a:srgbClr val="CCECFF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946 636,12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500702" y="2238356"/>
            <a:ext cx="1103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</a:rPr>
              <a:t>тыс. рублей</a:t>
            </a:r>
            <a:endParaRPr lang="ru-RU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7" name="Номер слайда 4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27</a:t>
            </a:fld>
            <a:endParaRPr lang="ru-RU"/>
          </a:p>
        </p:txBody>
      </p:sp>
      <p:pic>
        <p:nvPicPr>
          <p:cNvPr id="4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92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10000">
    <p:wheel spokes="8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агетная рамка 4"/>
          <p:cNvSpPr/>
          <p:nvPr/>
        </p:nvSpPr>
        <p:spPr>
          <a:xfrm>
            <a:off x="500042" y="1023910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На основе каких общих подходов формировалась расходная часть бюджета города на 2016 год?</a:t>
            </a:r>
            <a:endParaRPr lang="ru-RU" sz="17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28604" y="2524108"/>
            <a:ext cx="5688632" cy="6429420"/>
          </a:xfrm>
          <a:prstGeom prst="roundRect">
            <a:avLst/>
          </a:prstGeom>
          <a:solidFill>
            <a:srgbClr val="CCECFF">
              <a:alpha val="51000"/>
            </a:srgb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           «Базовые» объемы бюджетных ассигнований на 2016 год определены с учетом прогноза поступления собственных доходов и скорректированы с учетом:     </a:t>
            </a:r>
          </a:p>
          <a:p>
            <a:pPr algn="just"/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         - подходов, определенных основными направлениями бюджетной политики в городе Георгиевске, и необходимости финансового обеспечения расходных обязательств длительного характера; </a:t>
            </a:r>
          </a:p>
          <a:p>
            <a:pPr algn="just"/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         - прекращающихся расходных обязательств ограниченного срока действия и изменения контингента получателей;</a:t>
            </a:r>
          </a:p>
          <a:p>
            <a:pPr algn="just"/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         - повышения оплаты труда отдельных категорий работников муниципальных учреждений образования и  культуры в соответствии с Указами Президента Российской Федерации от 7 мая 2012 года;</a:t>
            </a:r>
          </a:p>
          <a:p>
            <a:pPr algn="just"/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        - оптимизации образовательных учреждений города.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57892" y="1238224"/>
            <a:ext cx="450819" cy="450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28</a:t>
            </a:fld>
            <a:endParaRPr lang="ru-RU" dirty="0"/>
          </a:p>
        </p:txBody>
      </p:sp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92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10000"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агетная рамка 4"/>
          <p:cNvSpPr/>
          <p:nvPr/>
        </p:nvSpPr>
        <p:spPr>
          <a:xfrm>
            <a:off x="928670" y="1023910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  <a:cs typeface="Times New Roman" pitchFamily="18" charset="0"/>
              </a:rPr>
              <a:t>КАК ГРУППИРУЮТСЯ РАСХОДЫ БЮДЖЕТА ГОРОДА ПО ЭКОНОМИЧЕСКОМУ  СОДЕРЖАНИЮ В</a:t>
            </a:r>
            <a:r>
              <a:rPr lang="ru-RU" sz="1400" b="1" i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  <a:cs typeface="Arial" charset="0"/>
              </a:rPr>
              <a:t>2016 ГОДУ?</a:t>
            </a:r>
            <a:endParaRPr lang="ru-RU" sz="1400" b="1" dirty="0" smtClean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graphicFrame>
        <p:nvGraphicFramePr>
          <p:cNvPr id="6" name="Object 43"/>
          <p:cNvGraphicFramePr>
            <a:graphicFrameLocks noChangeAspect="1"/>
          </p:cNvGraphicFramePr>
          <p:nvPr/>
        </p:nvGraphicFramePr>
        <p:xfrm>
          <a:off x="857232" y="1738290"/>
          <a:ext cx="5286412" cy="51685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4664" y="6897216"/>
            <a:ext cx="5786478" cy="2699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29</a:t>
            </a:fld>
            <a:endParaRPr lang="ru-RU" dirty="0"/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92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5939204" y="1080030"/>
            <a:ext cx="604333" cy="1077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700" b="1">
                <a:solidFill>
                  <a:srgbClr val="000000"/>
                </a:solidFill>
                <a:cs typeface="Arial" charset="0"/>
              </a:rPr>
              <a:t>                             </a:t>
            </a:r>
            <a:endParaRPr lang="ru-RU" sz="2400">
              <a:cs typeface="Arial" charset="0"/>
            </a:endParaRPr>
          </a:p>
        </p:txBody>
      </p:sp>
      <p:sp>
        <p:nvSpPr>
          <p:cNvPr id="2055" name="Rectangle 8"/>
          <p:cNvSpPr>
            <a:spLocks noChangeArrowheads="1"/>
          </p:cNvSpPr>
          <p:nvPr/>
        </p:nvSpPr>
        <p:spPr bwMode="auto">
          <a:xfrm>
            <a:off x="57150" y="1946805"/>
            <a:ext cx="20840" cy="1077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700" b="1">
                <a:solidFill>
                  <a:srgbClr val="000000"/>
                </a:solidFill>
                <a:cs typeface="Arial" charset="0"/>
              </a:rPr>
              <a:t> </a:t>
            </a:r>
            <a:endParaRPr lang="ru-RU" sz="2400">
              <a:cs typeface="Arial" charset="0"/>
            </a:endParaRPr>
          </a:p>
        </p:txBody>
      </p:sp>
      <p:sp>
        <p:nvSpPr>
          <p:cNvPr id="2056" name="Rectangle 11"/>
          <p:cNvSpPr>
            <a:spLocks noChangeArrowheads="1"/>
          </p:cNvSpPr>
          <p:nvPr/>
        </p:nvSpPr>
        <p:spPr bwMode="auto">
          <a:xfrm>
            <a:off x="1314450" y="1800049"/>
            <a:ext cx="20840" cy="1077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700" b="1">
                <a:solidFill>
                  <a:srgbClr val="000000"/>
                </a:solidFill>
                <a:cs typeface="Arial" charset="0"/>
              </a:rPr>
              <a:t> </a:t>
            </a:r>
            <a:endParaRPr lang="ru-RU" sz="2400">
              <a:cs typeface="Arial" charset="0"/>
            </a:endParaRPr>
          </a:p>
        </p:txBody>
      </p:sp>
      <p:sp>
        <p:nvSpPr>
          <p:cNvPr id="2057" name="Rectangle 16"/>
          <p:cNvSpPr>
            <a:spLocks noChangeArrowheads="1"/>
          </p:cNvSpPr>
          <p:nvPr/>
        </p:nvSpPr>
        <p:spPr bwMode="auto">
          <a:xfrm>
            <a:off x="5200650" y="1800049"/>
            <a:ext cx="20840" cy="1077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700" b="1">
                <a:solidFill>
                  <a:srgbClr val="000000"/>
                </a:solidFill>
                <a:cs typeface="Arial" charset="0"/>
              </a:rPr>
              <a:t> </a:t>
            </a:r>
            <a:endParaRPr lang="ru-RU" sz="2400">
              <a:cs typeface="Arial" charset="0"/>
            </a:endParaRPr>
          </a:p>
        </p:txBody>
      </p:sp>
      <p:sp>
        <p:nvSpPr>
          <p:cNvPr id="2058" name="Rectangle 24"/>
          <p:cNvSpPr>
            <a:spLocks noChangeArrowheads="1"/>
          </p:cNvSpPr>
          <p:nvPr/>
        </p:nvSpPr>
        <p:spPr bwMode="auto">
          <a:xfrm>
            <a:off x="4923693" y="1997252"/>
            <a:ext cx="20840" cy="1077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700" b="1">
                <a:solidFill>
                  <a:srgbClr val="000000"/>
                </a:solidFill>
                <a:cs typeface="Arial" charset="0"/>
              </a:rPr>
              <a:t> </a:t>
            </a:r>
            <a:endParaRPr lang="ru-RU" sz="2400">
              <a:cs typeface="Arial" charset="0"/>
            </a:endParaRPr>
          </a:p>
        </p:txBody>
      </p:sp>
      <p:sp>
        <p:nvSpPr>
          <p:cNvPr id="2059" name="Rectangle 25"/>
          <p:cNvSpPr>
            <a:spLocks noChangeArrowheads="1"/>
          </p:cNvSpPr>
          <p:nvPr/>
        </p:nvSpPr>
        <p:spPr bwMode="auto">
          <a:xfrm>
            <a:off x="5223730" y="1997252"/>
            <a:ext cx="20840" cy="1077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700" b="1">
                <a:solidFill>
                  <a:srgbClr val="000000"/>
                </a:solidFill>
                <a:cs typeface="Arial" charset="0"/>
              </a:rPr>
              <a:t> </a:t>
            </a:r>
            <a:endParaRPr lang="ru-RU" sz="2400">
              <a:cs typeface="Arial" charset="0"/>
            </a:endParaRPr>
          </a:p>
        </p:txBody>
      </p:sp>
      <p:sp>
        <p:nvSpPr>
          <p:cNvPr id="2060" name="Text Box 47"/>
          <p:cNvSpPr txBox="1">
            <a:spLocks noChangeArrowheads="1"/>
          </p:cNvSpPr>
          <p:nvPr/>
        </p:nvSpPr>
        <p:spPr bwMode="auto">
          <a:xfrm>
            <a:off x="571480" y="2452670"/>
            <a:ext cx="1880455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200" b="1" dirty="0">
                <a:solidFill>
                  <a:srgbClr val="003300"/>
                </a:solidFill>
                <a:latin typeface="Arial" charset="0"/>
                <a:cs typeface="Arial" charset="0"/>
              </a:rPr>
              <a:t>2016 год = 1 221 429,12</a:t>
            </a:r>
          </a:p>
          <a:p>
            <a:pPr algn="ctr">
              <a:spcBef>
                <a:spcPct val="50000"/>
              </a:spcBef>
            </a:pPr>
            <a:r>
              <a:rPr lang="ru-RU" sz="1200" b="1" dirty="0">
                <a:solidFill>
                  <a:srgbClr val="003300"/>
                </a:solidFill>
                <a:latin typeface="Arial" charset="0"/>
                <a:cs typeface="Arial" charset="0"/>
              </a:rPr>
              <a:t>(бюджет города)</a:t>
            </a:r>
          </a:p>
        </p:txBody>
      </p:sp>
      <p:sp>
        <p:nvSpPr>
          <p:cNvPr id="2061" name="Text Box 48"/>
          <p:cNvSpPr txBox="1">
            <a:spLocks noChangeArrowheads="1"/>
          </p:cNvSpPr>
          <p:nvPr/>
        </p:nvSpPr>
        <p:spPr bwMode="auto">
          <a:xfrm>
            <a:off x="4500570" y="2452670"/>
            <a:ext cx="1781541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200" b="1" dirty="0">
                <a:solidFill>
                  <a:srgbClr val="003300"/>
                </a:solidFill>
                <a:latin typeface="Arial" charset="0"/>
                <a:cs typeface="Arial" charset="0"/>
              </a:rPr>
              <a:t>2016 год = 526 398,85</a:t>
            </a:r>
          </a:p>
          <a:p>
            <a:pPr algn="ctr">
              <a:spcBef>
                <a:spcPct val="50000"/>
              </a:spcBef>
            </a:pPr>
            <a:r>
              <a:rPr lang="ru-RU" sz="1200" b="1" dirty="0">
                <a:solidFill>
                  <a:srgbClr val="003300"/>
                </a:solidFill>
                <a:latin typeface="Arial" charset="0"/>
                <a:cs typeface="Arial" charset="0"/>
              </a:rPr>
              <a:t>(местный бюджет)</a:t>
            </a:r>
          </a:p>
        </p:txBody>
      </p:sp>
      <p:sp>
        <p:nvSpPr>
          <p:cNvPr id="2062" name="Text Box 49"/>
          <p:cNvSpPr txBox="1">
            <a:spLocks noChangeArrowheads="1"/>
          </p:cNvSpPr>
          <p:nvPr/>
        </p:nvSpPr>
        <p:spPr bwMode="auto">
          <a:xfrm>
            <a:off x="2857496" y="2524108"/>
            <a:ext cx="1071570" cy="276999"/>
          </a:xfrm>
          <a:prstGeom prst="rect">
            <a:avLst/>
          </a:prstGeom>
          <a:noFill/>
          <a:ln w="25400" cap="rnd">
            <a:solidFill>
              <a:srgbClr val="008000"/>
            </a:solidFill>
            <a:prstDash val="sysDot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- 695 030,27</a:t>
            </a:r>
          </a:p>
        </p:txBody>
      </p:sp>
      <p:sp>
        <p:nvSpPr>
          <p:cNvPr id="2063" name="Line 53"/>
          <p:cNvSpPr>
            <a:spLocks noChangeShapeType="1"/>
          </p:cNvSpPr>
          <p:nvPr/>
        </p:nvSpPr>
        <p:spPr bwMode="auto">
          <a:xfrm flipH="1">
            <a:off x="3929066" y="2738422"/>
            <a:ext cx="539628" cy="0"/>
          </a:xfrm>
          <a:prstGeom prst="line">
            <a:avLst/>
          </a:prstGeom>
          <a:noFill/>
          <a:ln w="15875">
            <a:solidFill>
              <a:srgbClr val="339966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064" name="Line 54"/>
          <p:cNvSpPr>
            <a:spLocks noChangeShapeType="1"/>
          </p:cNvSpPr>
          <p:nvPr/>
        </p:nvSpPr>
        <p:spPr bwMode="auto">
          <a:xfrm>
            <a:off x="2357430" y="2738422"/>
            <a:ext cx="485775" cy="0"/>
          </a:xfrm>
          <a:prstGeom prst="line">
            <a:avLst/>
          </a:prstGeom>
          <a:noFill/>
          <a:ln w="15875">
            <a:solidFill>
              <a:srgbClr val="339966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066" name="Text Box 36"/>
          <p:cNvSpPr txBox="1">
            <a:spLocks noChangeArrowheads="1"/>
          </p:cNvSpPr>
          <p:nvPr/>
        </p:nvSpPr>
        <p:spPr bwMode="auto">
          <a:xfrm>
            <a:off x="5214950" y="3452802"/>
            <a:ext cx="132213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  <a:cs typeface="Arial" charset="0"/>
              </a:rPr>
              <a:t>тыс.рублей</a:t>
            </a:r>
            <a:endParaRPr lang="ru-RU" sz="1200" b="1" dirty="0">
              <a:solidFill>
                <a:schemeClr val="accent5">
                  <a:lumMod val="50000"/>
                </a:schemeClr>
              </a:solidFill>
              <a:cs typeface="Arial" charset="0"/>
            </a:endParaRPr>
          </a:p>
        </p:txBody>
      </p:sp>
      <p:sp>
        <p:nvSpPr>
          <p:cNvPr id="50193" name="Rectangle 17"/>
          <p:cNvSpPr>
            <a:spLocks noChangeArrowheads="1"/>
          </p:cNvSpPr>
          <p:nvPr/>
        </p:nvSpPr>
        <p:spPr bwMode="auto">
          <a:xfrm>
            <a:off x="-24179" y="-176566"/>
            <a:ext cx="18473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 bIns="0" anchor="ctr">
            <a:spAutoFit/>
          </a:bodyPr>
          <a:lstStyle/>
          <a:p>
            <a:pPr>
              <a:defRPr/>
            </a:pPr>
            <a:endParaRPr lang="ru-RU">
              <a:cs typeface="Arial" pitchFamily="34" charset="0"/>
            </a:endParaRPr>
          </a:p>
        </p:txBody>
      </p:sp>
      <p:sp>
        <p:nvSpPr>
          <p:cNvPr id="50194" name="Rectangle 18"/>
          <p:cNvSpPr>
            <a:spLocks noChangeArrowheads="1"/>
          </p:cNvSpPr>
          <p:nvPr/>
        </p:nvSpPr>
        <p:spPr bwMode="auto">
          <a:xfrm>
            <a:off x="1484802" y="5785380"/>
            <a:ext cx="1048685" cy="1092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 bIns="0" anchor="ctr">
            <a:spAutoFit/>
          </a:bodyPr>
          <a:lstStyle/>
          <a:p>
            <a:pPr eaLnBrk="0" hangingPunct="0">
              <a:defRPr/>
            </a:pPr>
            <a:endParaRPr lang="ru-RU" sz="1600" b="1">
              <a:cs typeface="Times New Roman" pitchFamily="18" charset="0"/>
            </a:endParaRPr>
          </a:p>
          <a:p>
            <a:pPr eaLnBrk="0" hangingPunct="0">
              <a:defRPr/>
            </a:pPr>
            <a:r>
              <a:rPr lang="ru-RU" b="1">
                <a:latin typeface="Bookman Old Style" pitchFamily="18" charset="0"/>
                <a:cs typeface="Times New Roman" pitchFamily="18" charset="0"/>
              </a:rPr>
              <a:t>           </a:t>
            </a:r>
            <a:endParaRPr lang="ru-RU" sz="1600" b="1">
              <a:cs typeface="Times New Roman" pitchFamily="18" charset="0"/>
            </a:endParaRPr>
          </a:p>
          <a:p>
            <a:pPr eaLnBrk="0" hangingPunct="0">
              <a:defRPr/>
            </a:pPr>
            <a:r>
              <a:rPr lang="ru-RU" sz="1600" b="1">
                <a:cs typeface="Times New Roman" pitchFamily="18" charset="0"/>
              </a:rPr>
              <a:t>        </a:t>
            </a:r>
          </a:p>
          <a:p>
            <a:pPr eaLnBrk="0" hangingPunct="0">
              <a:defRPr/>
            </a:pPr>
            <a:endParaRPr lang="ru-RU">
              <a:cs typeface="Arial" pitchFamily="34" charset="0"/>
            </a:endParaRPr>
          </a:p>
        </p:txBody>
      </p:sp>
      <p:graphicFrame>
        <p:nvGraphicFramePr>
          <p:cNvPr id="39" name="Object 19"/>
          <p:cNvGraphicFramePr>
            <a:graphicFrameLocks noChangeAspect="1"/>
          </p:cNvGraphicFramePr>
          <p:nvPr/>
        </p:nvGraphicFramePr>
        <p:xfrm>
          <a:off x="642918" y="4095744"/>
          <a:ext cx="3643338" cy="2857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069" name="Rectangle 22"/>
          <p:cNvSpPr>
            <a:spLocks noChangeArrowheads="1"/>
          </p:cNvSpPr>
          <p:nvPr/>
        </p:nvSpPr>
        <p:spPr bwMode="auto">
          <a:xfrm>
            <a:off x="785794" y="7381892"/>
            <a:ext cx="108804" cy="206375"/>
          </a:xfrm>
          <a:prstGeom prst="rect">
            <a:avLst/>
          </a:prstGeom>
          <a:solidFill>
            <a:srgbClr val="FF5050">
              <a:alpha val="69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18466" name="Text Box 34"/>
          <p:cNvSpPr txBox="1">
            <a:spLocks noChangeArrowheads="1"/>
          </p:cNvSpPr>
          <p:nvPr/>
        </p:nvSpPr>
        <p:spPr bwMode="auto">
          <a:xfrm>
            <a:off x="1000108" y="7310454"/>
            <a:ext cx="296960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cs typeface="Arial" charset="0"/>
              </a:rPr>
              <a:t>Общегосударственные</a:t>
            </a:r>
            <a:r>
              <a:rPr lang="ru-RU" sz="1200" b="1" dirty="0">
                <a:solidFill>
                  <a:schemeClr val="accent2"/>
                </a:solidFill>
                <a:cs typeface="Arial" charset="0"/>
              </a:rPr>
              <a:t> </a:t>
            </a: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cs typeface="Arial" charset="0"/>
              </a:rPr>
              <a:t>вопросы</a:t>
            </a:r>
          </a:p>
        </p:txBody>
      </p:sp>
      <p:sp>
        <p:nvSpPr>
          <p:cNvPr id="2071" name="Rectangle 22"/>
          <p:cNvSpPr>
            <a:spLocks noChangeArrowheads="1"/>
          </p:cNvSpPr>
          <p:nvPr/>
        </p:nvSpPr>
        <p:spPr bwMode="auto">
          <a:xfrm>
            <a:off x="785794" y="7739082"/>
            <a:ext cx="108804" cy="206375"/>
          </a:xfrm>
          <a:prstGeom prst="rect">
            <a:avLst/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2" name="Text Box 34"/>
          <p:cNvSpPr txBox="1">
            <a:spLocks noChangeArrowheads="1"/>
          </p:cNvSpPr>
          <p:nvPr/>
        </p:nvSpPr>
        <p:spPr bwMode="auto">
          <a:xfrm>
            <a:off x="1000108" y="7596206"/>
            <a:ext cx="296960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cs typeface="Arial" charset="0"/>
              </a:rPr>
              <a:t>Нац. безопасность и правоохр. деятельность</a:t>
            </a:r>
          </a:p>
        </p:txBody>
      </p:sp>
      <p:sp>
        <p:nvSpPr>
          <p:cNvPr id="2073" name="Rectangle 22"/>
          <p:cNvSpPr>
            <a:spLocks noChangeArrowheads="1"/>
          </p:cNvSpPr>
          <p:nvPr/>
        </p:nvSpPr>
        <p:spPr bwMode="auto">
          <a:xfrm>
            <a:off x="785794" y="8096272"/>
            <a:ext cx="108804" cy="206375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3" name="Text Box 34"/>
          <p:cNvSpPr txBox="1">
            <a:spLocks noChangeArrowheads="1"/>
          </p:cNvSpPr>
          <p:nvPr/>
        </p:nvSpPr>
        <p:spPr bwMode="auto">
          <a:xfrm>
            <a:off x="1000108" y="8096272"/>
            <a:ext cx="296960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cs typeface="Arial" charset="0"/>
              </a:rPr>
              <a:t>Национальная экономика</a:t>
            </a:r>
          </a:p>
        </p:txBody>
      </p:sp>
      <p:sp>
        <p:nvSpPr>
          <p:cNvPr id="2075" name="Rectangle 22"/>
          <p:cNvSpPr>
            <a:spLocks noChangeArrowheads="1"/>
          </p:cNvSpPr>
          <p:nvPr/>
        </p:nvSpPr>
        <p:spPr bwMode="auto">
          <a:xfrm>
            <a:off x="3714752" y="7381892"/>
            <a:ext cx="107706" cy="208669"/>
          </a:xfrm>
          <a:prstGeom prst="rect">
            <a:avLst/>
          </a:prstGeom>
          <a:solidFill>
            <a:srgbClr val="FF99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2076" name="Rectangle 22"/>
          <p:cNvSpPr>
            <a:spLocks noChangeArrowheads="1"/>
          </p:cNvSpPr>
          <p:nvPr/>
        </p:nvSpPr>
        <p:spPr bwMode="auto">
          <a:xfrm>
            <a:off x="3714752" y="7739082"/>
            <a:ext cx="107706" cy="206375"/>
          </a:xfrm>
          <a:prstGeom prst="rect">
            <a:avLst/>
          </a:prstGeom>
          <a:solidFill>
            <a:srgbClr val="99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4" name="Text Box 34"/>
          <p:cNvSpPr txBox="1">
            <a:spLocks noChangeArrowheads="1"/>
          </p:cNvSpPr>
          <p:nvPr/>
        </p:nvSpPr>
        <p:spPr bwMode="auto">
          <a:xfrm>
            <a:off x="3860922" y="7310454"/>
            <a:ext cx="299707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12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 </a:t>
            </a: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cs typeface="Arial" charset="0"/>
              </a:rPr>
              <a:t>Культура, кинематография</a:t>
            </a:r>
          </a:p>
        </p:txBody>
      </p:sp>
      <p:sp>
        <p:nvSpPr>
          <p:cNvPr id="5" name="Text Box 34"/>
          <p:cNvSpPr txBox="1">
            <a:spLocks noChangeArrowheads="1"/>
          </p:cNvSpPr>
          <p:nvPr/>
        </p:nvSpPr>
        <p:spPr bwMode="auto">
          <a:xfrm>
            <a:off x="3916973" y="7667644"/>
            <a:ext cx="2941027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cs typeface="Arial" charset="0"/>
              </a:rPr>
              <a:t>Социальная политика</a:t>
            </a:r>
          </a:p>
        </p:txBody>
      </p:sp>
      <p:sp>
        <p:nvSpPr>
          <p:cNvPr id="6" name="Text Box 34"/>
          <p:cNvSpPr txBox="1">
            <a:spLocks noChangeArrowheads="1"/>
          </p:cNvSpPr>
          <p:nvPr/>
        </p:nvSpPr>
        <p:spPr bwMode="auto">
          <a:xfrm>
            <a:off x="3888398" y="8024834"/>
            <a:ext cx="296960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cs typeface="Arial" charset="0"/>
              </a:rPr>
              <a:t>Физическая культура и спорт</a:t>
            </a:r>
          </a:p>
        </p:txBody>
      </p:sp>
      <p:sp>
        <p:nvSpPr>
          <p:cNvPr id="2080" name="Rectangle 22"/>
          <p:cNvSpPr>
            <a:spLocks noChangeArrowheads="1"/>
          </p:cNvSpPr>
          <p:nvPr/>
        </p:nvSpPr>
        <p:spPr bwMode="auto">
          <a:xfrm>
            <a:off x="785794" y="8382024"/>
            <a:ext cx="108804" cy="206375"/>
          </a:xfrm>
          <a:prstGeom prst="rect">
            <a:avLst/>
          </a:prstGeom>
          <a:solidFill>
            <a:srgbClr val="00FFFF">
              <a:alpha val="44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7" name="Text Box 34"/>
          <p:cNvSpPr txBox="1">
            <a:spLocks noChangeArrowheads="1"/>
          </p:cNvSpPr>
          <p:nvPr/>
        </p:nvSpPr>
        <p:spPr bwMode="auto">
          <a:xfrm>
            <a:off x="1000108" y="8382024"/>
            <a:ext cx="296960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cs typeface="Arial" charset="0"/>
              </a:rPr>
              <a:t>Жилищно-коммунальное хозяйство</a:t>
            </a:r>
          </a:p>
        </p:txBody>
      </p:sp>
      <p:sp>
        <p:nvSpPr>
          <p:cNvPr id="8" name="Text Box 34"/>
          <p:cNvSpPr txBox="1">
            <a:spLocks noChangeArrowheads="1"/>
          </p:cNvSpPr>
          <p:nvPr/>
        </p:nvSpPr>
        <p:spPr bwMode="auto">
          <a:xfrm>
            <a:off x="1000108" y="8739214"/>
            <a:ext cx="296960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cs typeface="Arial" charset="0"/>
              </a:rPr>
              <a:t>Образование</a:t>
            </a:r>
          </a:p>
        </p:txBody>
      </p:sp>
      <p:sp>
        <p:nvSpPr>
          <p:cNvPr id="9" name="Text Box 34"/>
          <p:cNvSpPr txBox="1">
            <a:spLocks noChangeArrowheads="1"/>
          </p:cNvSpPr>
          <p:nvPr/>
        </p:nvSpPr>
        <p:spPr bwMode="auto">
          <a:xfrm>
            <a:off x="3860922" y="8382024"/>
            <a:ext cx="299707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sz="12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 </a:t>
            </a: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cs typeface="Arial" charset="0"/>
              </a:rPr>
              <a:t>Обслуживание муниципального </a:t>
            </a:r>
            <a:endParaRPr lang="ru-RU" sz="1200" b="1" dirty="0" smtClean="0">
              <a:solidFill>
                <a:schemeClr val="accent5">
                  <a:lumMod val="50000"/>
                </a:schemeClr>
              </a:solidFill>
              <a:cs typeface="Arial" charset="0"/>
            </a:endParaRPr>
          </a:p>
          <a:p>
            <a:pPr>
              <a:defRPr/>
            </a:pPr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  <a:cs typeface="Arial" charset="0"/>
              </a:rPr>
              <a:t>долга</a:t>
            </a:r>
            <a:endParaRPr lang="ru-RU" sz="1200" b="1" dirty="0">
              <a:solidFill>
                <a:schemeClr val="accent5">
                  <a:lumMod val="50000"/>
                </a:schemeClr>
              </a:solidFill>
              <a:cs typeface="Arial" charset="0"/>
            </a:endParaRPr>
          </a:p>
        </p:txBody>
      </p:sp>
      <p:sp>
        <p:nvSpPr>
          <p:cNvPr id="2085" name="Rectangle 22"/>
          <p:cNvSpPr>
            <a:spLocks noChangeArrowheads="1"/>
          </p:cNvSpPr>
          <p:nvPr/>
        </p:nvSpPr>
        <p:spPr bwMode="auto">
          <a:xfrm>
            <a:off x="3714752" y="8096272"/>
            <a:ext cx="107706" cy="206375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2086" name="Rectangle 22"/>
          <p:cNvSpPr>
            <a:spLocks noChangeArrowheads="1"/>
          </p:cNvSpPr>
          <p:nvPr/>
        </p:nvSpPr>
        <p:spPr bwMode="auto">
          <a:xfrm>
            <a:off x="3714752" y="8453462"/>
            <a:ext cx="107706" cy="206375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Arial" charset="0"/>
              <a:cs typeface="Arial" charset="0"/>
            </a:endParaRPr>
          </a:p>
        </p:txBody>
      </p:sp>
      <p:graphicFrame>
        <p:nvGraphicFramePr>
          <p:cNvPr id="40" name="Object 41"/>
          <p:cNvGraphicFramePr>
            <a:graphicFrameLocks noChangeAspect="1"/>
          </p:cNvGraphicFramePr>
          <p:nvPr/>
        </p:nvGraphicFramePr>
        <p:xfrm>
          <a:off x="3571876" y="3952868"/>
          <a:ext cx="3286124" cy="30718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0239" name="Line 63"/>
          <p:cNvSpPr>
            <a:spLocks noChangeShapeType="1"/>
          </p:cNvSpPr>
          <p:nvPr/>
        </p:nvSpPr>
        <p:spPr bwMode="auto">
          <a:xfrm>
            <a:off x="1916723" y="4223808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>
            <a:prstShdw prst="shdw17" dist="17961" dir="2700000">
              <a:schemeClr val="tx1">
                <a:gamma/>
                <a:shade val="60000"/>
                <a:invGamma/>
              </a:schemeClr>
            </a:prstShdw>
          </a:effectLst>
        </p:spPr>
        <p:txBody>
          <a:bodyPr/>
          <a:lstStyle/>
          <a:p>
            <a:pPr>
              <a:defRPr/>
            </a:pPr>
            <a:endParaRPr lang="ru-RU">
              <a:cs typeface="Arial" pitchFamily="34" charset="0"/>
            </a:endParaRPr>
          </a:p>
        </p:txBody>
      </p:sp>
      <p:sp>
        <p:nvSpPr>
          <p:cNvPr id="41" name="Rectangle 22"/>
          <p:cNvSpPr>
            <a:spLocks noChangeArrowheads="1"/>
          </p:cNvSpPr>
          <p:nvPr/>
        </p:nvSpPr>
        <p:spPr bwMode="auto">
          <a:xfrm>
            <a:off x="785794" y="8810652"/>
            <a:ext cx="108804" cy="206375"/>
          </a:xfrm>
          <a:prstGeom prst="rect">
            <a:avLst/>
          </a:prstGeom>
          <a:solidFill>
            <a:srgbClr val="FFFF00">
              <a:alpha val="64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43" name="Багетная рамка 42"/>
          <p:cNvSpPr/>
          <p:nvPr/>
        </p:nvSpPr>
        <p:spPr>
          <a:xfrm>
            <a:off x="1000108" y="1023910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  <a:cs typeface="Times New Roman" pitchFamily="18" charset="0"/>
              </a:rPr>
              <a:t>КАК СКЛАДЫВАЕТСЯ ФУНКЦИОНАЛЬНАЯ СТРУКТУРА РАСХОДОВ БЮДЖЕТА ГОРОДА?  </a:t>
            </a:r>
            <a:endParaRPr lang="ru-RU" sz="16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sp>
        <p:nvSpPr>
          <p:cNvPr id="47" name="Номер слайда 4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30</a:t>
            </a:fld>
            <a:endParaRPr lang="ru-RU" dirty="0"/>
          </a:p>
        </p:txBody>
      </p:sp>
      <p:pic>
        <p:nvPicPr>
          <p:cNvPr id="44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92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9" grpId="0">
        <p:bldAsOne/>
      </p:bldGraphic>
      <p:bldGraphic spid="40" grpId="0">
        <p:bldAsOne/>
      </p:bldGraphic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Багетная рамка 5"/>
          <p:cNvSpPr/>
          <p:nvPr/>
        </p:nvSpPr>
        <p:spPr>
          <a:xfrm>
            <a:off x="642918" y="1095348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Что такое расходные обязательства?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92" y="0"/>
            <a:ext cx="2286017" cy="1095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31</a:t>
            </a:fld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857232" y="2238356"/>
            <a:ext cx="57150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000" dirty="0" smtClean="0"/>
          </a:p>
          <a:p>
            <a:endParaRPr lang="ru-RU" sz="1000" dirty="0" smtClean="0"/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571480" y="2238356"/>
            <a:ext cx="5500726" cy="85725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/>
          <a:p>
            <a:pPr marR="0" lvl="0" algn="just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Расходные обязательства</a:t>
            </a: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- это возникающие на основе закона, иного нормативного правового акта, договора или соглашения обязанности публично-правового образования или действующего от его имени бюджетного учреждения предоставить физическому или юридическому лицу, иному публично-правовому образованию средства из соответствующего бюджета.</a:t>
            </a:r>
          </a:p>
        </p:txBody>
      </p:sp>
      <p:sp>
        <p:nvSpPr>
          <p:cNvPr id="11" name="AutoShape 6"/>
          <p:cNvSpPr>
            <a:spLocks noChangeArrowheads="1"/>
          </p:cNvSpPr>
          <p:nvPr/>
        </p:nvSpPr>
        <p:spPr bwMode="auto">
          <a:xfrm>
            <a:off x="1000108" y="3095612"/>
            <a:ext cx="5000660" cy="1500198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19050">
            <a:solidFill>
              <a:srgbClr val="FFFF00"/>
            </a:solidFill>
            <a:round/>
            <a:headEnd/>
            <a:tailEnd/>
          </a:ln>
        </p:spPr>
        <p:txBody>
          <a:bodyPr lIns="126000" rIns="126000" anchor="ctr"/>
          <a:lstStyle/>
          <a:p>
            <a:pPr algn="just"/>
            <a:r>
              <a:rPr lang="ru-RU" sz="1200" b="1" dirty="0">
                <a:solidFill>
                  <a:srgbClr val="0000FF"/>
                </a:solidFill>
              </a:rPr>
              <a:t>Публичные</a:t>
            </a:r>
            <a:r>
              <a:rPr lang="ru-RU" sz="1200" dirty="0">
                <a:solidFill>
                  <a:srgbClr val="0000FF"/>
                </a:solidFill>
              </a:rPr>
              <a:t> - возникающие на основе закона, иного нормативного </a:t>
            </a:r>
            <a:endParaRPr lang="ru-RU" sz="1200" dirty="0" smtClean="0">
              <a:solidFill>
                <a:srgbClr val="0000FF"/>
              </a:solidFill>
            </a:endParaRPr>
          </a:p>
          <a:p>
            <a:pPr algn="just"/>
            <a:r>
              <a:rPr lang="ru-RU" sz="1200" dirty="0" smtClean="0">
                <a:solidFill>
                  <a:srgbClr val="0000FF"/>
                </a:solidFill>
              </a:rPr>
              <a:t>правового </a:t>
            </a:r>
            <a:r>
              <a:rPr lang="ru-RU" sz="1200" dirty="0">
                <a:solidFill>
                  <a:srgbClr val="0000FF"/>
                </a:solidFill>
              </a:rPr>
              <a:t>акта публично-правового образования перед физическим </a:t>
            </a:r>
            <a:endParaRPr lang="ru-RU" sz="1200" dirty="0" smtClean="0">
              <a:solidFill>
                <a:srgbClr val="0000FF"/>
              </a:solidFill>
            </a:endParaRPr>
          </a:p>
          <a:p>
            <a:pPr algn="just"/>
            <a:r>
              <a:rPr lang="ru-RU" sz="1200" dirty="0" smtClean="0">
                <a:solidFill>
                  <a:srgbClr val="0000FF"/>
                </a:solidFill>
              </a:rPr>
              <a:t>или </a:t>
            </a:r>
            <a:r>
              <a:rPr lang="ru-RU" sz="1200" dirty="0">
                <a:solidFill>
                  <a:srgbClr val="0000FF"/>
                </a:solidFill>
              </a:rPr>
              <a:t>юридическим лицом, иным публично-правовым образованием, </a:t>
            </a:r>
            <a:endParaRPr lang="ru-RU" sz="1200" dirty="0" smtClean="0">
              <a:solidFill>
                <a:srgbClr val="0000FF"/>
              </a:solidFill>
            </a:endParaRPr>
          </a:p>
          <a:p>
            <a:pPr algn="just"/>
            <a:r>
              <a:rPr lang="ru-RU" sz="1200" dirty="0" smtClean="0">
                <a:solidFill>
                  <a:srgbClr val="0000FF"/>
                </a:solidFill>
              </a:rPr>
              <a:t>подлежащие </a:t>
            </a:r>
            <a:r>
              <a:rPr lang="ru-RU" sz="1200" dirty="0">
                <a:solidFill>
                  <a:srgbClr val="0000FF"/>
                </a:solidFill>
              </a:rPr>
              <a:t>исполнению в установленном соответствующим законом, </a:t>
            </a:r>
            <a:r>
              <a:rPr lang="ru-RU" sz="1200" dirty="0" smtClean="0">
                <a:solidFill>
                  <a:srgbClr val="0000FF"/>
                </a:solidFill>
              </a:rPr>
              <a:t>иным </a:t>
            </a:r>
            <a:r>
              <a:rPr lang="ru-RU" sz="1200" dirty="0">
                <a:solidFill>
                  <a:srgbClr val="0000FF"/>
                </a:solidFill>
              </a:rPr>
              <a:t>нормативным правовым актом размере или имеющие </a:t>
            </a:r>
            <a:r>
              <a:rPr lang="ru-RU" sz="1200" dirty="0" smtClean="0">
                <a:solidFill>
                  <a:srgbClr val="0000FF"/>
                </a:solidFill>
              </a:rPr>
              <a:t>установленный </a:t>
            </a:r>
            <a:r>
              <a:rPr lang="ru-RU" sz="1200" dirty="0">
                <a:solidFill>
                  <a:srgbClr val="0000FF"/>
                </a:solidFill>
              </a:rPr>
              <a:t>указанным законом, актом порядок его определения</a:t>
            </a:r>
          </a:p>
        </p:txBody>
      </p:sp>
      <p:sp>
        <p:nvSpPr>
          <p:cNvPr id="12" name="AutoShape 7"/>
          <p:cNvSpPr>
            <a:spLocks noChangeArrowheads="1"/>
          </p:cNvSpPr>
          <p:nvPr/>
        </p:nvSpPr>
        <p:spPr bwMode="auto">
          <a:xfrm>
            <a:off x="1000108" y="5810256"/>
            <a:ext cx="5072098" cy="1000132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19050">
            <a:solidFill>
              <a:srgbClr val="FFFF00"/>
            </a:solidFill>
            <a:round/>
            <a:headEnd/>
            <a:tailEnd/>
          </a:ln>
        </p:spPr>
        <p:txBody>
          <a:bodyPr lIns="126000" rIns="126000" anchor="ctr"/>
          <a:lstStyle/>
          <a:p>
            <a:r>
              <a:rPr lang="ru-RU" sz="1200" b="1" dirty="0">
                <a:solidFill>
                  <a:srgbClr val="0000FF"/>
                </a:solidFill>
              </a:rPr>
              <a:t>Публичные нормативные -</a:t>
            </a:r>
            <a:r>
              <a:rPr lang="ru-RU" sz="1200" dirty="0">
                <a:solidFill>
                  <a:srgbClr val="0000FF"/>
                </a:solidFill>
              </a:rPr>
              <a:t> публичные обязательства перед физическим </a:t>
            </a:r>
            <a:r>
              <a:rPr lang="ru-RU" sz="1200" dirty="0" smtClean="0">
                <a:solidFill>
                  <a:srgbClr val="0000FF"/>
                </a:solidFill>
              </a:rPr>
              <a:t>лицом</a:t>
            </a:r>
            <a:r>
              <a:rPr lang="ru-RU" sz="1200" dirty="0">
                <a:solidFill>
                  <a:srgbClr val="0000FF"/>
                </a:solidFill>
              </a:rPr>
              <a:t>, подлежащие исполнению в денежной форме в установленном </a:t>
            </a:r>
            <a:r>
              <a:rPr lang="ru-RU" sz="1200" dirty="0" smtClean="0">
                <a:solidFill>
                  <a:srgbClr val="0000FF"/>
                </a:solidFill>
              </a:rPr>
              <a:t>соответствующим </a:t>
            </a:r>
            <a:r>
              <a:rPr lang="ru-RU" sz="1200" dirty="0">
                <a:solidFill>
                  <a:srgbClr val="0000FF"/>
                </a:solidFill>
              </a:rPr>
              <a:t>законом, иным нормативным правовым актом </a:t>
            </a:r>
            <a:r>
              <a:rPr lang="ru-RU" sz="1200" dirty="0" smtClean="0">
                <a:solidFill>
                  <a:srgbClr val="0000FF"/>
                </a:solidFill>
              </a:rPr>
              <a:t>размере </a:t>
            </a:r>
            <a:r>
              <a:rPr lang="ru-RU" sz="1200" dirty="0">
                <a:solidFill>
                  <a:srgbClr val="0000FF"/>
                </a:solidFill>
              </a:rPr>
              <a:t>или имеющие установленный порядок его индексации</a:t>
            </a:r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500042" y="6810388"/>
            <a:ext cx="5572164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rIns="18000"/>
          <a:lstStyle/>
          <a:p>
            <a:pPr indent="176213" algn="just"/>
            <a:r>
              <a:rPr lang="ru-RU" sz="1200" dirty="0" smtClean="0"/>
              <a:t>          В </a:t>
            </a:r>
            <a:r>
              <a:rPr lang="ru-RU" sz="1200" dirty="0"/>
              <a:t>целях надлежащего контроля за осуществлением расходных обязательств </a:t>
            </a:r>
            <a:endParaRPr lang="ru-RU" sz="1200" dirty="0" smtClean="0"/>
          </a:p>
          <a:p>
            <a:pPr indent="176213" algn="just"/>
            <a:r>
              <a:rPr lang="ru-RU" sz="1200" dirty="0" smtClean="0"/>
              <a:t>на </a:t>
            </a:r>
            <a:r>
              <a:rPr lang="ru-RU" sz="1200" dirty="0"/>
              <a:t>органы государственной и муниципальной власти возложена обязанность </a:t>
            </a:r>
            <a:r>
              <a:rPr lang="ru-RU" sz="1200" dirty="0" smtClean="0"/>
              <a:t>по </a:t>
            </a:r>
          </a:p>
          <a:p>
            <a:pPr indent="176213" algn="just"/>
            <a:r>
              <a:rPr lang="ru-RU" sz="1200" dirty="0" smtClean="0"/>
              <a:t>ведению </a:t>
            </a:r>
            <a:r>
              <a:rPr lang="ru-RU" sz="1200" dirty="0"/>
              <a:t>реестра расходных обязательств. </a:t>
            </a:r>
          </a:p>
          <a:p>
            <a:pPr indent="176213" algn="just"/>
            <a:r>
              <a:rPr lang="ru-RU" sz="1200" b="1" u="sng" dirty="0"/>
              <a:t>Реестр расходных обязательств</a:t>
            </a:r>
            <a:r>
              <a:rPr lang="ru-RU" sz="1200" dirty="0"/>
              <a:t> — используемый при составлении проекта </a:t>
            </a:r>
            <a:endParaRPr lang="ru-RU" sz="1200" dirty="0" smtClean="0"/>
          </a:p>
          <a:p>
            <a:pPr indent="176213" algn="just"/>
            <a:r>
              <a:rPr lang="ru-RU" sz="1200" dirty="0" smtClean="0"/>
              <a:t>бюджета</a:t>
            </a:r>
            <a:r>
              <a:rPr lang="ru-RU" sz="1200" dirty="0"/>
              <a:t>, свод (перечень) законов, иных нормативных правовых актов, </a:t>
            </a:r>
            <a:endParaRPr lang="ru-RU" sz="1200" dirty="0" smtClean="0"/>
          </a:p>
          <a:p>
            <a:pPr indent="176213" algn="just"/>
            <a:r>
              <a:rPr lang="ru-RU" sz="1200" dirty="0" smtClean="0"/>
              <a:t>муниципальных </a:t>
            </a:r>
            <a:r>
              <a:rPr lang="ru-RU" sz="1200" dirty="0"/>
              <a:t>правовых актов, обуславливающих публичные нормативные </a:t>
            </a:r>
            <a:endParaRPr lang="ru-RU" sz="1200" dirty="0" smtClean="0"/>
          </a:p>
          <a:p>
            <a:pPr indent="176213" algn="just"/>
            <a:r>
              <a:rPr lang="ru-RU" sz="1200" dirty="0" smtClean="0"/>
              <a:t>обязательства </a:t>
            </a:r>
            <a:r>
              <a:rPr lang="ru-RU" sz="1200" dirty="0"/>
              <a:t>и (или) правовые основания для иных расходных </a:t>
            </a:r>
            <a:endParaRPr lang="ru-RU" sz="1200" dirty="0" smtClean="0"/>
          </a:p>
          <a:p>
            <a:pPr indent="176213" algn="just"/>
            <a:r>
              <a:rPr lang="ru-RU" sz="1200" dirty="0" smtClean="0"/>
              <a:t>обязательств </a:t>
            </a:r>
            <a:r>
              <a:rPr lang="ru-RU" sz="1200" dirty="0"/>
              <a:t>с указанием соответствующих положений (статей, частей, пунктов, </a:t>
            </a:r>
            <a:endParaRPr lang="ru-RU" sz="1200" dirty="0" smtClean="0"/>
          </a:p>
          <a:p>
            <a:pPr indent="176213" algn="just"/>
            <a:r>
              <a:rPr lang="ru-RU" sz="1200" dirty="0" smtClean="0"/>
              <a:t>подпунктов</a:t>
            </a:r>
            <a:r>
              <a:rPr lang="ru-RU" sz="1200" dirty="0"/>
              <a:t>, абзацев) законов и иных нормативных правовых актов с оценкой </a:t>
            </a:r>
            <a:endParaRPr lang="ru-RU" sz="1200" dirty="0" smtClean="0"/>
          </a:p>
          <a:p>
            <a:pPr indent="176213" algn="just"/>
            <a:r>
              <a:rPr lang="ru-RU" sz="1200" dirty="0" smtClean="0"/>
              <a:t>объёмов </a:t>
            </a:r>
            <a:r>
              <a:rPr lang="ru-RU" sz="1200" dirty="0"/>
              <a:t>бюджетных ассигнований, необходимых для исполнения включённых в </a:t>
            </a:r>
            <a:endParaRPr lang="ru-RU" sz="1200" dirty="0" smtClean="0"/>
          </a:p>
          <a:p>
            <a:pPr indent="176213" algn="just"/>
            <a:r>
              <a:rPr lang="ru-RU" sz="1200" dirty="0" smtClean="0"/>
              <a:t>реестр </a:t>
            </a:r>
            <a:r>
              <a:rPr lang="ru-RU" sz="1200" dirty="0"/>
              <a:t>обязательств.</a:t>
            </a:r>
          </a:p>
        </p:txBody>
      </p:sp>
      <p:sp>
        <p:nvSpPr>
          <p:cNvPr id="17" name="Выноска со стрелками влево/вправо 16"/>
          <p:cNvSpPr/>
          <p:nvPr/>
        </p:nvSpPr>
        <p:spPr>
          <a:xfrm rot="16200000">
            <a:off x="2892362" y="2703556"/>
            <a:ext cx="1216152" cy="5000660"/>
          </a:xfrm>
          <a:prstGeom prst="leftRightArrowCallout">
            <a:avLst>
              <a:gd name="adj1" fmla="val 26566"/>
              <a:gd name="adj2" fmla="val 25000"/>
              <a:gd name="adj3" fmla="val 25000"/>
              <a:gd name="adj4" fmla="val 24627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ru-RU" dirty="0" smtClean="0">
                <a:solidFill>
                  <a:srgbClr val="0000FF"/>
                </a:solidFill>
              </a:rPr>
              <a:t>Расходные обязательства</a:t>
            </a:r>
            <a:endParaRPr lang="ru-RU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11" grpId="0" animBg="1"/>
      <p:bldP spid="12" grpId="0" animBg="1"/>
      <p:bldP spid="1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Багетная рамка 5"/>
          <p:cNvSpPr/>
          <p:nvPr/>
        </p:nvSpPr>
        <p:spPr>
          <a:xfrm>
            <a:off x="928670" y="1095348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Какие публично-нормативные обязательства предусмотрены в бюджете 2016 года?</a:t>
            </a:r>
            <a:endParaRPr lang="ru-RU" sz="16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92" y="0"/>
            <a:ext cx="2286017" cy="1095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32</a:t>
            </a:fld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857232" y="2238356"/>
            <a:ext cx="57150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000" dirty="0" smtClean="0"/>
          </a:p>
          <a:p>
            <a:endParaRPr lang="ru-RU" sz="1000" dirty="0" smtClean="0"/>
          </a:p>
        </p:txBody>
      </p:sp>
      <p:graphicFrame>
        <p:nvGraphicFramePr>
          <p:cNvPr id="8" name="Group 483"/>
          <p:cNvGraphicFramePr>
            <a:graphicFrameLocks noGrp="1"/>
          </p:cNvGraphicFramePr>
          <p:nvPr/>
        </p:nvGraphicFramePr>
        <p:xfrm>
          <a:off x="428604" y="2166918"/>
          <a:ext cx="5929354" cy="7498405"/>
        </p:xfrm>
        <a:graphic>
          <a:graphicData uri="http://schemas.openxmlformats.org/drawingml/2006/table">
            <a:tbl>
              <a:tblPr/>
              <a:tblGrid>
                <a:gridCol w="5000660"/>
                <a:gridCol w="928694"/>
              </a:tblGrid>
              <a:tr h="42378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/>
                          <a:latin typeface="+mn-lt"/>
                        </a:rPr>
                        <a:t>Наименование публичного нормативного обязательства</a:t>
                      </a:r>
                    </a:p>
                  </a:txBody>
                  <a:tcPr marL="90000" marR="18000" marT="18000" marB="18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7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/>
                          <a:latin typeface="+mn-lt"/>
                        </a:rPr>
                        <a:t>Объем расходов, тыс.  руб.</a:t>
                      </a:r>
                    </a:p>
                  </a:txBody>
                  <a:tcPr marL="0" marR="0" marT="18000" marB="18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</a:tr>
              <a:tr h="220984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7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/>
                          <a:latin typeface="+mn-lt"/>
                          <a:cs typeface="Arial" charset="0"/>
                        </a:rPr>
                        <a:t>Выплаты денежных средств на содержание ребенка опекуну (попечителю) </a:t>
                      </a:r>
                      <a:endParaRPr kumimoji="0" lang="ru-RU" sz="87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+mn-lt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/>
                          <a:latin typeface="+mn-lt"/>
                          <a:cs typeface="Arial" charset="0"/>
                        </a:rPr>
                        <a:t>6 156,51</a:t>
                      </a:r>
                      <a:endParaRPr kumimoji="0" lang="ru-RU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+mn-lt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80059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7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/>
                          <a:latin typeface="+mn-lt"/>
                          <a:cs typeface="Arial" charset="0"/>
                        </a:rPr>
                        <a:t>Обеспечение бесплатного проезда детей-сирот и детей, оставшихся без попечения родителей, находящихся под опекой (попечительством), обучающихся в муниципальных образовательных учреждениях Ставропольского края</a:t>
                      </a:r>
                      <a:endParaRPr kumimoji="0" lang="ru-RU" sz="87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+mn-lt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/>
                          <a:latin typeface="+mn-lt"/>
                          <a:cs typeface="Arial" charset="0"/>
                        </a:rPr>
                        <a:t>70,79</a:t>
                      </a:r>
                      <a:endParaRPr kumimoji="0" lang="ru-RU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+mn-lt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0522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7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/>
                          <a:latin typeface="+mn-lt"/>
                          <a:cs typeface="Arial" charset="0"/>
                        </a:rPr>
                        <a:t>Выплаты на содержание детей-сирот и детей, оставшихся без попечения родителей, в приемных семьях, а также на вознаграждение, причитающееся приемным родителям</a:t>
                      </a:r>
                      <a:endParaRPr kumimoji="0" lang="ru-RU" sz="87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+mn-lt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/>
                          <a:latin typeface="+mn-lt"/>
                          <a:cs typeface="Arial" charset="0"/>
                        </a:rPr>
                        <a:t>1 700,13</a:t>
                      </a:r>
                      <a:endParaRPr kumimoji="0" lang="ru-RU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+mn-lt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20984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7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/>
                          <a:latin typeface="+mn-lt"/>
                          <a:cs typeface="Arial" charset="0"/>
                        </a:rPr>
                        <a:t>Выплата единовременного пособия усыновителям</a:t>
                      </a:r>
                      <a:endParaRPr kumimoji="0" lang="ru-RU" sz="87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+mn-lt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/>
                          <a:latin typeface="+mn-lt"/>
                          <a:cs typeface="Arial" charset="0"/>
                        </a:rPr>
                        <a:t>285,00</a:t>
                      </a:r>
                      <a:endParaRPr kumimoji="0" lang="ru-RU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+mn-lt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0522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7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/>
                          <a:latin typeface="+mn-lt"/>
                          <a:cs typeface="Arial" charset="0"/>
                        </a:rPr>
                        <a:t>Осуществление ежегодной денежной выплаты лицам, награжденным нагрудным знаком "Почетный донор России"</a:t>
                      </a:r>
                      <a:endParaRPr kumimoji="0" lang="ru-RU" sz="87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+mn-lt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/>
                          <a:latin typeface="+mn-lt"/>
                          <a:cs typeface="Arial" charset="0"/>
                        </a:rPr>
                        <a:t>4 238,80</a:t>
                      </a:r>
                      <a:endParaRPr kumimoji="0" lang="ru-RU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+mn-lt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20984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7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/>
                          <a:latin typeface="+mn-lt"/>
                          <a:cs typeface="Arial" charset="0"/>
                        </a:rPr>
                        <a:t>Обеспечение мер социальной поддержки ветеранов труда Ставропольского края</a:t>
                      </a:r>
                      <a:endParaRPr kumimoji="0" lang="ru-RU" sz="87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+mn-lt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/>
                          <a:latin typeface="+mn-lt"/>
                          <a:cs typeface="Arial" charset="0"/>
                        </a:rPr>
                        <a:t>42 204,24</a:t>
                      </a:r>
                      <a:endParaRPr kumimoji="0" lang="ru-RU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+mn-lt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0522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7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/>
                          <a:latin typeface="+mn-lt"/>
                          <a:cs typeface="Arial" charset="0"/>
                        </a:rPr>
                        <a:t>Обеспечение мер социальной поддержки реабилитированных лиц и лиц, признанных пострадавшими от политических репрессий</a:t>
                      </a:r>
                      <a:endParaRPr kumimoji="0" lang="ru-RU" sz="87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+mn-lt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/>
                          <a:latin typeface="+mn-lt"/>
                          <a:cs typeface="Arial" charset="0"/>
                        </a:rPr>
                        <a:t>2 374,04</a:t>
                      </a:r>
                      <a:endParaRPr kumimoji="0" lang="ru-RU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+mn-lt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20984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7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/>
                          <a:latin typeface="+mn-lt"/>
                          <a:cs typeface="Arial" charset="0"/>
                        </a:rPr>
                        <a:t>Выплата социального пособия на погребение</a:t>
                      </a:r>
                      <a:endParaRPr kumimoji="0" lang="ru-RU" sz="87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+mn-lt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/>
                          <a:latin typeface="+mn-lt"/>
                          <a:cs typeface="Arial" charset="0"/>
                        </a:rPr>
                        <a:t>438,01</a:t>
                      </a:r>
                      <a:endParaRPr kumimoji="0" lang="ru-RU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+mn-lt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0984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7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/>
                          <a:latin typeface="+mn-lt"/>
                          <a:cs typeface="Arial" charset="0"/>
                        </a:rPr>
                        <a:t>Обеспечение мер социальной поддержки ветеранов труда и тружеников тыла</a:t>
                      </a:r>
                      <a:endParaRPr kumimoji="0" lang="ru-RU" sz="87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+mn-lt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/>
                          <a:latin typeface="+mn-lt"/>
                          <a:cs typeface="Arial" charset="0"/>
                        </a:rPr>
                        <a:t>73 080,77</a:t>
                      </a:r>
                      <a:endParaRPr kumimoji="0" lang="ru-RU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+mn-lt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50522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7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/>
                          <a:latin typeface="+mn-lt"/>
                        </a:rPr>
                        <a:t>Ежемесячная доплата к пенсии гражданам, ставшим инвалидами при исполнении служебных обязанностей в районах боевых действий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/>
                          <a:latin typeface="+mn-lt"/>
                        </a:rPr>
                        <a:t>8,46</a:t>
                      </a:r>
                    </a:p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+mn-lt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0984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7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/>
                          <a:latin typeface="+mn-lt"/>
                          <a:cs typeface="Arial" charset="0"/>
                        </a:rPr>
                        <a:t>Выплата ежегодного социального пособия на проезд учащимся (студентам)</a:t>
                      </a:r>
                      <a:endParaRPr kumimoji="0" lang="ru-RU" sz="87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+mn-lt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/>
                          <a:latin typeface="+mn-lt"/>
                          <a:cs typeface="Arial" charset="0"/>
                        </a:rPr>
                        <a:t>78,64</a:t>
                      </a:r>
                      <a:endParaRPr kumimoji="0" lang="ru-RU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+mn-lt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20984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7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/>
                          <a:latin typeface="+mn-lt"/>
                        </a:rPr>
                        <a:t>Ежемесячные денежные выплаты семьям  погибших ветеранов боевых действий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/>
                          <a:latin typeface="+mn-lt"/>
                        </a:rPr>
                        <a:t>59,04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6331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7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/>
                          <a:latin typeface="+mn-lt"/>
                          <a:cs typeface="Arial" charset="0"/>
                        </a:rPr>
                        <a:t>Выплаты государственных пособий лицам, не подлежащим обязательному социальному страхованию на случай временной нетрудоспособности и в связи с материнством, и лицам, уволенным в связи с ликвидацией организаций (прекращением деятельности, полномочий физическими лицами), в соответствии с Федеральным законом от 19 мая 1995 года № 81-ФЗ "О государственных пособиях гражданам, имеющим детей"</a:t>
                      </a:r>
                      <a:endParaRPr kumimoji="0" lang="ru-RU" sz="87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/>
                          <a:latin typeface="+mn-lt"/>
                          <a:cs typeface="Arial" charset="0"/>
                        </a:rPr>
                        <a:t>34 288,20</a:t>
                      </a:r>
                      <a:endParaRPr kumimoji="0" lang="ru-RU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+mn-lt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48412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7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/>
                          <a:latin typeface="+mn-lt"/>
                          <a:cs typeface="Arial" charset="0"/>
                        </a:rPr>
                        <a:t>Выплата ежемесячной денежной компенсации на каждого ребенка в возрасте до 18 лет многодетным семьям</a:t>
                      </a:r>
                      <a:endParaRPr kumimoji="0" lang="ru-RU" sz="87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/>
                          <a:latin typeface="+mn-lt"/>
                          <a:cs typeface="Arial" charset="0"/>
                        </a:rPr>
                        <a:t>6 245,62</a:t>
                      </a:r>
                      <a:endParaRPr kumimoji="0" lang="ru-RU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+mn-lt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4232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7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/>
                          <a:latin typeface="+mn-lt"/>
                          <a:cs typeface="Arial" charset="0"/>
                        </a:rPr>
                        <a:t>Выплата ежегодной денежной компенсации многодетным семьям на каждого из детей не старше 18 лет, обучающихся в общеобразовательных организациях, на приобретение комплекта школьной одежды, спортивной одежды и обуви и школьных письменных принадлежностей</a:t>
                      </a:r>
                      <a:endParaRPr kumimoji="0" lang="ru-RU" sz="87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/>
                          <a:latin typeface="+mn-lt"/>
                          <a:cs typeface="Arial" charset="0"/>
                        </a:rPr>
                        <a:t>534,97</a:t>
                      </a:r>
                      <a:endParaRPr kumimoji="0" lang="ru-RU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+mn-lt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77949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7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/>
                          <a:latin typeface="+mn-lt"/>
                          <a:cs typeface="Arial" charset="0"/>
                        </a:rPr>
                        <a:t>Ежемесячная денежная выплата, назначаемая в случае рождения третьего ребенка или последующих детей до достижения ребенком возраста трех лет, за счет средств федерального бюджета</a:t>
                      </a:r>
                      <a:endParaRPr kumimoji="0" lang="ru-RU" sz="87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/>
                          <a:latin typeface="+mn-lt"/>
                          <a:cs typeface="Arial" charset="0"/>
                        </a:rPr>
                        <a:t>11 758,51</a:t>
                      </a:r>
                      <a:endParaRPr kumimoji="0" lang="ru-RU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+mn-lt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949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7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/>
                          <a:latin typeface="+mn-lt"/>
                          <a:cs typeface="Arial" charset="0"/>
                        </a:rPr>
                        <a:t>Единовременное пособие беременной жене военнослужащего, проходящего военную службу по призыву, а также ежемесячное пособие на ребенка военнослужащего, проходящего военную службу по призыву</a:t>
                      </a:r>
                      <a:endParaRPr kumimoji="0" lang="ru-RU" sz="87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/>
                          <a:latin typeface="+mn-lt"/>
                          <a:cs typeface="Arial" charset="0"/>
                        </a:rPr>
                        <a:t>156,60</a:t>
                      </a:r>
                      <a:endParaRPr kumimoji="0" lang="ru-RU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+mn-lt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18874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7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/>
                          <a:latin typeface="+mn-lt"/>
                          <a:cs typeface="Arial" charset="0"/>
                        </a:rPr>
                        <a:t>Ежемесячное пособие на ребенка</a:t>
                      </a:r>
                      <a:endParaRPr kumimoji="0" lang="ru-RU" sz="87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/>
                          <a:latin typeface="+mn-lt"/>
                          <a:cs typeface="Arial" charset="0"/>
                        </a:rPr>
                        <a:t>27 465,93</a:t>
                      </a:r>
                      <a:endParaRPr kumimoji="0" lang="ru-RU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+mn-lt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181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7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/>
                          <a:latin typeface="+mn-lt"/>
                          <a:cs typeface="Arial" charset="0"/>
                        </a:rPr>
                        <a:t>Ежемесячная денежная выплата, назначаемая в случае рождения третьего ребенка или последующих детей до достижения ребенком возраста трех лет, за счет средств краевого бюджета</a:t>
                      </a:r>
                      <a:endParaRPr kumimoji="0" lang="ru-RU" sz="87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/>
                          <a:latin typeface="+mn-lt"/>
                          <a:cs typeface="Arial" charset="0"/>
                        </a:rPr>
                        <a:t>5 636,00</a:t>
                      </a:r>
                      <a:endParaRPr kumimoji="0" lang="ru-RU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+mn-lt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18874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7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/>
                          <a:latin typeface="+mn-lt"/>
                          <a:cs typeface="Arial" charset="0"/>
                        </a:rPr>
                        <a:t>Всего:</a:t>
                      </a:r>
                      <a:endParaRPr kumimoji="0" lang="ru-RU" sz="87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/>
                          <a:latin typeface="+mn-lt"/>
                          <a:cs typeface="Arial" charset="0"/>
                        </a:rPr>
                        <a:t>216 780,26</a:t>
                      </a:r>
                      <a:endParaRPr kumimoji="0" lang="ru-RU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+mn-lt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агетная рамка 4"/>
          <p:cNvSpPr/>
          <p:nvPr/>
        </p:nvSpPr>
        <p:spPr>
          <a:xfrm>
            <a:off x="548680" y="992560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50000"/>
              </a:spcBef>
              <a:defRPr/>
            </a:pP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  <a:cs typeface="Arial" charset="0"/>
              </a:rPr>
              <a:t>КАК РЕАЛИЗУЮТСЯ «МАЙСКИЕ УКАЗЫ» ПРЕЗИДЕНТА РФ?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  <a:cs typeface="Arial" charset="0"/>
            </a:endParaRPr>
          </a:p>
        </p:txBody>
      </p:sp>
      <p:graphicFrame>
        <p:nvGraphicFramePr>
          <p:cNvPr id="6" name="Group 80"/>
          <p:cNvGraphicFramePr>
            <a:graphicFrameLocks noGrp="1"/>
          </p:cNvGraphicFramePr>
          <p:nvPr/>
        </p:nvGraphicFramePr>
        <p:xfrm>
          <a:off x="642919" y="2524109"/>
          <a:ext cx="5929352" cy="6983749"/>
        </p:xfrm>
        <a:graphic>
          <a:graphicData uri="http://schemas.openxmlformats.org/drawingml/2006/table">
            <a:tbl>
              <a:tblPr/>
              <a:tblGrid>
                <a:gridCol w="1446183"/>
                <a:gridCol w="742977"/>
                <a:gridCol w="769164"/>
                <a:gridCol w="700715"/>
                <a:gridCol w="706529"/>
                <a:gridCol w="781892"/>
                <a:gridCol w="781892"/>
              </a:tblGrid>
              <a:tr h="141554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Численность пед. работников на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01.01. 2016 г.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vert="vert27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Динамика индикативных значений соотношения средней заработной платы по категории работников и средней заработной платы в Ставропольском крае</a:t>
                      </a:r>
                      <a:endParaRPr kumimoji="0" lang="ru-RU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Средняя заработная плата по категории работников, руб.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9624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 год («дорожные карты»)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22 360,00</a:t>
                      </a: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руб.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 год («дорожные карты»)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21 167,20  руб.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План на 2015 год («дорожные карты»)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22 360,00</a:t>
                      </a: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руб.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Фактически за 2015 год руб.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 год («дорожные карты»)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21 167,20  руб.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6706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</a:rPr>
                        <a:t>Педагогические работники образовательных учреждений общего образования </a:t>
                      </a:r>
                    </a:p>
                  </a:txBody>
                  <a:tcPr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403</a:t>
                      </a:r>
                    </a:p>
                  </a:txBody>
                  <a:tcPr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100%</a:t>
                      </a:r>
                    </a:p>
                  </a:txBody>
                  <a:tcPr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100%</a:t>
                      </a:r>
                    </a:p>
                  </a:txBody>
                  <a:tcPr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22 360</a:t>
                      </a:r>
                    </a:p>
                  </a:txBody>
                  <a:tcPr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24 131</a:t>
                      </a:r>
                    </a:p>
                  </a:txBody>
                  <a:tcPr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21 167,20</a:t>
                      </a:r>
                    </a:p>
                  </a:txBody>
                  <a:tcPr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22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</a:rPr>
                        <a:t>Педагогические работники дошкольных </a:t>
                      </a:r>
                      <a:r>
                        <a:rPr kumimoji="0" lang="uk-UA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</a:rPr>
                        <a:t>образовательных </a:t>
                      </a: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</a:rPr>
                        <a:t>учреждений </a:t>
                      </a:r>
                    </a:p>
                  </a:txBody>
                  <a:tcPr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335</a:t>
                      </a:r>
                    </a:p>
                  </a:txBody>
                  <a:tcPr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100%</a:t>
                      </a:r>
                    </a:p>
                  </a:txBody>
                  <a:tcPr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100%</a:t>
                      </a:r>
                    </a:p>
                  </a:txBody>
                  <a:tcPr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19 677</a:t>
                      </a:r>
                    </a:p>
                  </a:txBody>
                  <a:tcPr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19 828</a:t>
                      </a:r>
                    </a:p>
                  </a:txBody>
                  <a:tcPr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20 187,00</a:t>
                      </a:r>
                    </a:p>
                  </a:txBody>
                  <a:tcPr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61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Работники муниципальных учреждений культуры</a:t>
                      </a:r>
                      <a:endParaRPr kumimoji="0" lang="ru-RU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116</a:t>
                      </a:r>
                      <a:endParaRPr kumimoji="0" lang="ru-RU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64,9%</a:t>
                      </a:r>
                      <a:endParaRPr kumimoji="0" lang="ru-RU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82,4%</a:t>
                      </a:r>
                    </a:p>
                  </a:txBody>
                  <a:tcPr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14 512</a:t>
                      </a:r>
                    </a:p>
                  </a:txBody>
                  <a:tcPr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16 207</a:t>
                      </a:r>
                    </a:p>
                  </a:txBody>
                  <a:tcPr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17 441,77</a:t>
                      </a:r>
                    </a:p>
                  </a:txBody>
                  <a:tcPr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27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Педагогические работники муниципальных организаций дополнительного образования детей в сфере культуры</a:t>
                      </a:r>
                      <a:endParaRPr kumimoji="0" lang="ru-RU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121</a:t>
                      </a:r>
                      <a:endParaRPr kumimoji="0" lang="ru-RU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80,0%</a:t>
                      </a:r>
                      <a:endParaRPr kumimoji="0" lang="ru-RU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90,0%</a:t>
                      </a:r>
                    </a:p>
                  </a:txBody>
                  <a:tcPr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17 888</a:t>
                      </a:r>
                      <a:endParaRPr kumimoji="0" lang="ru-RU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19 556</a:t>
                      </a:r>
                    </a:p>
                  </a:txBody>
                  <a:tcPr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19 050,48</a:t>
                      </a:r>
                    </a:p>
                  </a:txBody>
                  <a:tcPr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27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Педагогические работники муниципальных организаций дополнительного образования детей в сфере образования</a:t>
                      </a:r>
                      <a:endParaRPr kumimoji="0" lang="ru-RU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121</a:t>
                      </a:r>
                      <a:endParaRPr kumimoji="0" lang="ru-RU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80,0%</a:t>
                      </a:r>
                      <a:endParaRPr kumimoji="0" lang="ru-RU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90,0%</a:t>
                      </a:r>
                    </a:p>
                  </a:txBody>
                  <a:tcPr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17 888</a:t>
                      </a:r>
                      <a:endParaRPr kumimoji="0" lang="ru-RU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18 300</a:t>
                      </a:r>
                    </a:p>
                  </a:txBody>
                  <a:tcPr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19 050,48</a:t>
                      </a:r>
                    </a:p>
                  </a:txBody>
                  <a:tcPr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017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Педагогические работники муниципальных образовательных организаций для детей, нуждающихся в психолого-педагогической и медико-социальной помощи</a:t>
                      </a:r>
                      <a:endParaRPr kumimoji="0" lang="ru-RU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kumimoji="0" lang="ru-RU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80,0%</a:t>
                      </a:r>
                      <a:endParaRPr kumimoji="0" lang="ru-RU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90,00%</a:t>
                      </a:r>
                    </a:p>
                  </a:txBody>
                  <a:tcPr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17 888</a:t>
                      </a:r>
                      <a:endParaRPr kumimoji="0" lang="ru-RU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18 796</a:t>
                      </a:r>
                    </a:p>
                  </a:txBody>
                  <a:tcPr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19 050,48</a:t>
                      </a:r>
                    </a:p>
                  </a:txBody>
                  <a:tcPr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77272" y="1280592"/>
            <a:ext cx="500066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33</a:t>
            </a:fld>
            <a:endParaRPr lang="ru-RU"/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8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агетная рамка 4"/>
          <p:cNvSpPr/>
          <p:nvPr/>
        </p:nvSpPr>
        <p:spPr>
          <a:xfrm>
            <a:off x="642918" y="1023910"/>
            <a:ext cx="5286412" cy="714380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Что такое программно-целевой метод бюджетирования?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graphicFrame>
        <p:nvGraphicFramePr>
          <p:cNvPr id="6" name="Object 6"/>
          <p:cNvGraphicFramePr>
            <a:graphicFrameLocks noGrp="1" noChangeAspect="1"/>
          </p:cNvGraphicFramePr>
          <p:nvPr/>
        </p:nvGraphicFramePr>
        <p:xfrm>
          <a:off x="357166" y="4524372"/>
          <a:ext cx="5643602" cy="23574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Багетная рамка 6"/>
          <p:cNvSpPr/>
          <p:nvPr/>
        </p:nvSpPr>
        <p:spPr>
          <a:xfrm>
            <a:off x="714356" y="6953264"/>
            <a:ext cx="5286412" cy="613788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Объем  бюджетных ассигнований, направленный на реализацию муниципальных программ в 2016 году</a:t>
            </a:r>
            <a:endParaRPr lang="ru-RU" sz="12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graphicFrame>
        <p:nvGraphicFramePr>
          <p:cNvPr id="8" name="Group 59"/>
          <p:cNvGraphicFramePr>
            <a:graphicFrameLocks noGrp="1"/>
          </p:cNvGraphicFramePr>
          <p:nvPr>
            <p:ph idx="4294967295"/>
          </p:nvPr>
        </p:nvGraphicFramePr>
        <p:xfrm>
          <a:off x="571480" y="7596206"/>
          <a:ext cx="5523526" cy="2183025"/>
        </p:xfrm>
        <a:graphic>
          <a:graphicData uri="http://schemas.openxmlformats.org/drawingml/2006/table">
            <a:tbl>
              <a:tblPr/>
              <a:tblGrid>
                <a:gridCol w="4155374"/>
                <a:gridCol w="1368152"/>
              </a:tblGrid>
              <a:tr h="45907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Наименование муниципальной программы города </a:t>
                      </a:r>
                      <a:endParaRPr kumimoji="0" lang="ru-RU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0000" marR="90000" marT="18000" marB="18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Объем средств, предусмотренный в бюджете города на 2016 год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(тыс. рублей)</a:t>
                      </a:r>
                    </a:p>
                  </a:txBody>
                  <a:tcPr marL="90000" marR="90000" marT="18000" marB="18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154702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</a:rPr>
                        <a:t>Развитие образования и молодёжной политики</a:t>
                      </a:r>
                    </a:p>
                  </a:txBody>
                  <a:tcPr marL="90000" marR="90000" marT="18000" marB="18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</a:rPr>
                        <a:t>615 616,55</a:t>
                      </a:r>
                    </a:p>
                  </a:txBody>
                  <a:tcPr marL="90000" marR="90000" marT="18000" marB="18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138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</a:rPr>
                        <a:t>Развитие жилищно-коммунального хозяйства, защита населения и территории от чрезвычайных ситуаций</a:t>
                      </a:r>
                    </a:p>
                  </a:txBody>
                  <a:tcPr marL="90000" marR="90000" marT="18000" marB="18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</a:rPr>
                        <a:t>75 112,39</a:t>
                      </a:r>
                    </a:p>
                  </a:txBody>
                  <a:tcPr marL="90000" marR="90000" marT="18000" marB="18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47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</a:rPr>
                        <a:t>Развитие культуры и спорта</a:t>
                      </a:r>
                    </a:p>
                  </a:txBody>
                  <a:tcPr marL="90000" marR="90000" marT="18000" marB="18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</a:rPr>
                        <a:t>31 584,95</a:t>
                      </a:r>
                    </a:p>
                  </a:txBody>
                  <a:tcPr marL="90000" marR="90000" marT="18000" marB="18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47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</a:rPr>
                        <a:t>Социальная поддержка граждан </a:t>
                      </a:r>
                    </a:p>
                  </a:txBody>
                  <a:tcPr marL="90000" marR="90000" marT="18000" marB="18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</a:rPr>
                        <a:t>368 398,89</a:t>
                      </a:r>
                    </a:p>
                  </a:txBody>
                  <a:tcPr marL="90000" marR="90000" marT="18000" marB="18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4702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</a:rPr>
                        <a:t>Обеспечение безопасности дорожного движения</a:t>
                      </a:r>
                    </a:p>
                  </a:txBody>
                  <a:tcPr marL="90000" marR="90000" marT="18000" marB="18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</a:rPr>
                        <a:t>20 121,51</a:t>
                      </a:r>
                    </a:p>
                  </a:txBody>
                  <a:tcPr marL="90000" marR="90000" marT="18000" marB="18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4702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</a:rPr>
                        <a:t>Управление финансами </a:t>
                      </a:r>
                    </a:p>
                  </a:txBody>
                  <a:tcPr marL="90000" marR="90000" marT="18000" marB="18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</a:rPr>
                        <a:t>27 438,31</a:t>
                      </a:r>
                    </a:p>
                  </a:txBody>
                  <a:tcPr marL="90000" marR="90000" marT="18000" marB="18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4702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</a:rPr>
                        <a:t>Управление имуществом </a:t>
                      </a:r>
                    </a:p>
                  </a:txBody>
                  <a:tcPr marL="90000" marR="90000" marT="18000" marB="18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</a:rPr>
                        <a:t>8 880,00</a:t>
                      </a:r>
                    </a:p>
                  </a:txBody>
                  <a:tcPr marL="90000" marR="90000" marT="18000" marB="18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138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</a:rPr>
                        <a:t>Повышение открытости и эффективности деятельности администрации города Георгиевска </a:t>
                      </a:r>
                    </a:p>
                  </a:txBody>
                  <a:tcPr marL="90000" marR="90000" marT="18000" marB="18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</a:rPr>
                        <a:t>64 676,52</a:t>
                      </a:r>
                    </a:p>
                  </a:txBody>
                  <a:tcPr marL="90000" marR="90000" marT="18000" marB="18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752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</a:rPr>
                        <a:t>Всего:</a:t>
                      </a:r>
                    </a:p>
                  </a:txBody>
                  <a:tcPr marL="90000" marR="90000" marT="18000" marB="18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</a:rPr>
                        <a:t>1 211 829,12</a:t>
                      </a:r>
                    </a:p>
                  </a:txBody>
                  <a:tcPr marL="90000" marR="90000" marT="18000" marB="18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34</a:t>
            </a:fld>
            <a:endParaRPr lang="ru-RU"/>
          </a:p>
        </p:txBody>
      </p:sp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92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Багетная рамка 9"/>
          <p:cNvSpPr/>
          <p:nvPr/>
        </p:nvSpPr>
        <p:spPr>
          <a:xfrm>
            <a:off x="642918" y="3738554"/>
            <a:ext cx="5286412" cy="68522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Процент бюджетных ассигнований,  запланированных в рамках муниципальных программ, в общем объеме бюджета</a:t>
            </a:r>
            <a:endParaRPr lang="ru-RU" sz="12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00042" y="1809728"/>
            <a:ext cx="5957080" cy="18928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/>
              <a:t>          Основной целью любого современного демократического государства является рост качества и уровня </a:t>
            </a:r>
          </a:p>
          <a:p>
            <a:r>
              <a:rPr lang="ru-RU" sz="900" dirty="0" smtClean="0"/>
              <a:t>жизни населения, главным фактором которого является эффективное государственное финансовое управление и </a:t>
            </a:r>
          </a:p>
          <a:p>
            <a:r>
              <a:rPr lang="ru-RU" sz="900" dirty="0" smtClean="0"/>
              <a:t>качественное бюджетное планирование. В большинстве стран мира под качественным бюджетным планированием </a:t>
            </a:r>
          </a:p>
          <a:p>
            <a:r>
              <a:rPr lang="ru-RU" sz="900" dirty="0" smtClean="0"/>
              <a:t>понимается бюджетирование, ориентированное на результат, основным инструментом которого выступает </a:t>
            </a:r>
          </a:p>
          <a:p>
            <a:r>
              <a:rPr lang="ru-RU" sz="900" dirty="0" smtClean="0"/>
              <a:t>программно-целевой метод.</a:t>
            </a:r>
          </a:p>
          <a:p>
            <a:r>
              <a:rPr lang="ru-RU" sz="900" i="1" dirty="0" smtClean="0"/>
              <a:t>          </a:t>
            </a:r>
            <a:r>
              <a:rPr lang="ru-RU" sz="900" b="1" i="1" u="sng" dirty="0" smtClean="0"/>
              <a:t>Программно-целевой метод</a:t>
            </a:r>
            <a:r>
              <a:rPr lang="ru-RU" sz="900" b="1" u="sng" dirty="0" smtClean="0"/>
              <a:t> </a:t>
            </a:r>
            <a:r>
              <a:rPr lang="ru-RU" sz="900" dirty="0" smtClean="0"/>
              <a:t>– основной способ решения крупных социально-экономических проблем </a:t>
            </a:r>
          </a:p>
          <a:p>
            <a:r>
              <a:rPr lang="ru-RU" sz="900" dirty="0" smtClean="0"/>
              <a:t>посредством разработки и реализации органами местного самоуправления взаимосвязанных программных мер, </a:t>
            </a:r>
          </a:p>
          <a:p>
            <a:r>
              <a:rPr lang="ru-RU" sz="900" dirty="0" smtClean="0"/>
              <a:t>направленных на решение задач в различных сферах жизнедеятельности общества. Специфическими чертами </a:t>
            </a:r>
          </a:p>
          <a:p>
            <a:r>
              <a:rPr lang="ru-RU" sz="900" dirty="0" smtClean="0"/>
              <a:t>программно-целевого планирования являются: четкие формулировки и систематизация целей («древо целей и </a:t>
            </a:r>
          </a:p>
          <a:p>
            <a:r>
              <a:rPr lang="ru-RU" sz="900" dirty="0" smtClean="0"/>
              <a:t>задач»); обусловленность реализуемых мероприятий поставленными целями (система «целереализующих» </a:t>
            </a:r>
          </a:p>
          <a:p>
            <a:r>
              <a:rPr lang="ru-RU" sz="900" dirty="0" smtClean="0"/>
              <a:t>действий); изначальное установление средств и ресурсов осуществления программных мероприятий; системный </a:t>
            </a:r>
          </a:p>
          <a:p>
            <a:r>
              <a:rPr lang="ru-RU" sz="900" dirty="0" smtClean="0"/>
              <a:t>подход к управлению программой и контроль за реализацией мер со стороны органов управления.</a:t>
            </a:r>
          </a:p>
          <a:p>
            <a:r>
              <a:rPr lang="ru-RU" sz="1000" b="1" dirty="0" smtClean="0"/>
              <a:t>           В городе Георгиевске переход к программно-целевому методу осуществлен в 2014 году.</a:t>
            </a:r>
            <a:endParaRPr lang="ru-RU" sz="1000" b="1" dirty="0"/>
          </a:p>
        </p:txBody>
      </p:sp>
    </p:spTree>
  </p:cSld>
  <p:clrMapOvr>
    <a:masterClrMapping/>
  </p:clrMapOvr>
  <p:transition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P spid="7" grpId="0" animBg="1"/>
      <p:bldP spid="10" grpId="0" animBg="1"/>
      <p:bldP spid="11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1956288" y="1080030"/>
            <a:ext cx="5313955" cy="1077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700" b="1">
                <a:solidFill>
                  <a:srgbClr val="000000"/>
                </a:solidFill>
                <a:cs typeface="Arial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endParaRPr lang="ru-RU" sz="2400">
              <a:cs typeface="Arial" charset="0"/>
            </a:endParaRPr>
          </a:p>
        </p:txBody>
      </p:sp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5939204" y="1080030"/>
            <a:ext cx="604333" cy="1077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700" b="1">
                <a:solidFill>
                  <a:srgbClr val="000000"/>
                </a:solidFill>
                <a:cs typeface="Arial" charset="0"/>
              </a:rPr>
              <a:t>                             </a:t>
            </a:r>
            <a:endParaRPr lang="ru-RU" sz="2400">
              <a:cs typeface="Arial" charset="0"/>
            </a:endParaRPr>
          </a:p>
        </p:txBody>
      </p:sp>
      <p:sp>
        <p:nvSpPr>
          <p:cNvPr id="5127" name="Rectangle 8"/>
          <p:cNvSpPr>
            <a:spLocks noChangeArrowheads="1"/>
          </p:cNvSpPr>
          <p:nvPr/>
        </p:nvSpPr>
        <p:spPr bwMode="auto">
          <a:xfrm>
            <a:off x="57150" y="1946805"/>
            <a:ext cx="20840" cy="1077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700" b="1">
                <a:solidFill>
                  <a:srgbClr val="000000"/>
                </a:solidFill>
                <a:cs typeface="Arial" charset="0"/>
              </a:rPr>
              <a:t> </a:t>
            </a:r>
            <a:endParaRPr lang="ru-RU" sz="2400">
              <a:cs typeface="Arial" charset="0"/>
            </a:endParaRPr>
          </a:p>
        </p:txBody>
      </p:sp>
      <p:sp>
        <p:nvSpPr>
          <p:cNvPr id="5128" name="Rectangle 11"/>
          <p:cNvSpPr>
            <a:spLocks noChangeArrowheads="1"/>
          </p:cNvSpPr>
          <p:nvPr/>
        </p:nvSpPr>
        <p:spPr bwMode="auto">
          <a:xfrm>
            <a:off x="1314450" y="1800049"/>
            <a:ext cx="20840" cy="1077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700" b="1">
                <a:solidFill>
                  <a:srgbClr val="000000"/>
                </a:solidFill>
                <a:cs typeface="Arial" charset="0"/>
              </a:rPr>
              <a:t> </a:t>
            </a:r>
            <a:endParaRPr lang="ru-RU" sz="2400">
              <a:cs typeface="Arial" charset="0"/>
            </a:endParaRPr>
          </a:p>
        </p:txBody>
      </p:sp>
      <p:sp>
        <p:nvSpPr>
          <p:cNvPr id="5129" name="Rectangle 16"/>
          <p:cNvSpPr>
            <a:spLocks noChangeArrowheads="1"/>
          </p:cNvSpPr>
          <p:nvPr/>
        </p:nvSpPr>
        <p:spPr bwMode="auto">
          <a:xfrm>
            <a:off x="5200650" y="1800049"/>
            <a:ext cx="20840" cy="1077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700" b="1">
                <a:solidFill>
                  <a:srgbClr val="000000"/>
                </a:solidFill>
                <a:cs typeface="Arial" charset="0"/>
              </a:rPr>
              <a:t> </a:t>
            </a:r>
            <a:endParaRPr lang="ru-RU" sz="2400">
              <a:cs typeface="Arial" charset="0"/>
            </a:endParaRPr>
          </a:p>
        </p:txBody>
      </p:sp>
      <p:sp>
        <p:nvSpPr>
          <p:cNvPr id="5130" name="Rectangle 24"/>
          <p:cNvSpPr>
            <a:spLocks noChangeArrowheads="1"/>
          </p:cNvSpPr>
          <p:nvPr/>
        </p:nvSpPr>
        <p:spPr bwMode="auto">
          <a:xfrm>
            <a:off x="4923693" y="1997252"/>
            <a:ext cx="20840" cy="1077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700" b="1">
                <a:solidFill>
                  <a:srgbClr val="000000"/>
                </a:solidFill>
                <a:cs typeface="Arial" charset="0"/>
              </a:rPr>
              <a:t> </a:t>
            </a:r>
            <a:endParaRPr lang="ru-RU" sz="2400">
              <a:cs typeface="Arial" charset="0"/>
            </a:endParaRPr>
          </a:p>
        </p:txBody>
      </p:sp>
      <p:sp>
        <p:nvSpPr>
          <p:cNvPr id="5131" name="Rectangle 25"/>
          <p:cNvSpPr>
            <a:spLocks noChangeArrowheads="1"/>
          </p:cNvSpPr>
          <p:nvPr/>
        </p:nvSpPr>
        <p:spPr bwMode="auto">
          <a:xfrm>
            <a:off x="5223730" y="1997252"/>
            <a:ext cx="20840" cy="1077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700" b="1">
                <a:solidFill>
                  <a:srgbClr val="000000"/>
                </a:solidFill>
                <a:cs typeface="Arial" charset="0"/>
              </a:rPr>
              <a:t> </a:t>
            </a:r>
            <a:endParaRPr lang="ru-RU" sz="2400">
              <a:cs typeface="Arial" charset="0"/>
            </a:endParaRPr>
          </a:p>
        </p:txBody>
      </p:sp>
      <p:sp>
        <p:nvSpPr>
          <p:cNvPr id="5132" name="Text Box 47"/>
          <p:cNvSpPr txBox="1">
            <a:spLocks noChangeArrowheads="1"/>
          </p:cNvSpPr>
          <p:nvPr/>
        </p:nvSpPr>
        <p:spPr bwMode="auto">
          <a:xfrm>
            <a:off x="1196752" y="2288704"/>
            <a:ext cx="188045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2015 год</a:t>
            </a: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 </a:t>
            </a:r>
            <a:endParaRPr lang="ru-RU" sz="1200" b="1" dirty="0">
              <a:solidFill>
                <a:schemeClr val="accent5">
                  <a:lumMod val="50000"/>
                </a:schemeClr>
              </a:solidFill>
              <a:latin typeface="Arial" charset="0"/>
              <a:cs typeface="Arial" charset="0"/>
            </a:endParaRPr>
          </a:p>
        </p:txBody>
      </p:sp>
      <p:sp>
        <p:nvSpPr>
          <p:cNvPr id="5133" name="Text Box 48"/>
          <p:cNvSpPr txBox="1">
            <a:spLocks noChangeArrowheads="1"/>
          </p:cNvSpPr>
          <p:nvPr/>
        </p:nvSpPr>
        <p:spPr bwMode="auto">
          <a:xfrm>
            <a:off x="4149080" y="2288704"/>
            <a:ext cx="19299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2016</a:t>
            </a:r>
            <a:r>
              <a:rPr lang="ru-RU" b="1" dirty="0">
                <a:solidFill>
                  <a:srgbClr val="FF3300"/>
                </a:solidFill>
                <a:latin typeface="Arial" charset="0"/>
                <a:cs typeface="Arial" charset="0"/>
              </a:rPr>
              <a:t>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год</a:t>
            </a:r>
          </a:p>
        </p:txBody>
      </p:sp>
      <p:sp>
        <p:nvSpPr>
          <p:cNvPr id="5135" name="Text Box 36"/>
          <p:cNvSpPr txBox="1">
            <a:spLocks noChangeArrowheads="1"/>
          </p:cNvSpPr>
          <p:nvPr/>
        </p:nvSpPr>
        <p:spPr bwMode="auto">
          <a:xfrm>
            <a:off x="3140968" y="2360712"/>
            <a:ext cx="114300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200" b="1" i="1" dirty="0">
                <a:solidFill>
                  <a:schemeClr val="accent5">
                    <a:lumMod val="50000"/>
                  </a:schemeClr>
                </a:solidFill>
                <a:cs typeface="Arial" charset="0"/>
              </a:rPr>
              <a:t>(тыс.рублей)</a:t>
            </a:r>
          </a:p>
        </p:txBody>
      </p:sp>
      <p:sp>
        <p:nvSpPr>
          <p:cNvPr id="50193" name="Rectangle 17"/>
          <p:cNvSpPr>
            <a:spLocks noChangeArrowheads="1"/>
          </p:cNvSpPr>
          <p:nvPr/>
        </p:nvSpPr>
        <p:spPr bwMode="auto">
          <a:xfrm>
            <a:off x="-24179" y="-176566"/>
            <a:ext cx="18473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 bIns="0" anchor="ctr">
            <a:spAutoFit/>
          </a:bodyPr>
          <a:lstStyle/>
          <a:p>
            <a:pPr>
              <a:defRPr/>
            </a:pPr>
            <a:endParaRPr lang="ru-RU">
              <a:cs typeface="Arial" pitchFamily="34" charset="0"/>
            </a:endParaRPr>
          </a:p>
        </p:txBody>
      </p:sp>
      <p:sp>
        <p:nvSpPr>
          <p:cNvPr id="50194" name="Rectangle 18"/>
          <p:cNvSpPr>
            <a:spLocks noChangeArrowheads="1"/>
          </p:cNvSpPr>
          <p:nvPr/>
        </p:nvSpPr>
        <p:spPr bwMode="auto">
          <a:xfrm>
            <a:off x="1484802" y="5785380"/>
            <a:ext cx="1048685" cy="1092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 bIns="0" anchor="ctr">
            <a:spAutoFit/>
          </a:bodyPr>
          <a:lstStyle/>
          <a:p>
            <a:pPr eaLnBrk="0" hangingPunct="0">
              <a:defRPr/>
            </a:pPr>
            <a:endParaRPr lang="ru-RU" sz="1600" b="1">
              <a:cs typeface="Times New Roman" pitchFamily="18" charset="0"/>
            </a:endParaRPr>
          </a:p>
          <a:p>
            <a:pPr eaLnBrk="0" hangingPunct="0">
              <a:defRPr/>
            </a:pPr>
            <a:r>
              <a:rPr lang="ru-RU" b="1">
                <a:latin typeface="Bookman Old Style" pitchFamily="18" charset="0"/>
                <a:cs typeface="Times New Roman" pitchFamily="18" charset="0"/>
              </a:rPr>
              <a:t>           </a:t>
            </a:r>
            <a:endParaRPr lang="ru-RU" sz="1600" b="1">
              <a:cs typeface="Times New Roman" pitchFamily="18" charset="0"/>
            </a:endParaRPr>
          </a:p>
          <a:p>
            <a:pPr eaLnBrk="0" hangingPunct="0">
              <a:defRPr/>
            </a:pPr>
            <a:r>
              <a:rPr lang="ru-RU" sz="1600" b="1">
                <a:cs typeface="Times New Roman" pitchFamily="18" charset="0"/>
              </a:rPr>
              <a:t>        </a:t>
            </a:r>
          </a:p>
          <a:p>
            <a:pPr eaLnBrk="0" hangingPunct="0">
              <a:defRPr/>
            </a:pPr>
            <a:endParaRPr lang="ru-RU">
              <a:cs typeface="Arial" pitchFamily="34" charset="0"/>
            </a:endParaRPr>
          </a:p>
        </p:txBody>
      </p:sp>
      <p:graphicFrame>
        <p:nvGraphicFramePr>
          <p:cNvPr id="36" name="Object 19"/>
          <p:cNvGraphicFramePr>
            <a:graphicFrameLocks noChangeAspect="1"/>
          </p:cNvGraphicFramePr>
          <p:nvPr/>
        </p:nvGraphicFramePr>
        <p:xfrm>
          <a:off x="332656" y="2648744"/>
          <a:ext cx="3429024" cy="32147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138" name="Rectangle 22"/>
          <p:cNvSpPr>
            <a:spLocks noChangeArrowheads="1"/>
          </p:cNvSpPr>
          <p:nvPr/>
        </p:nvSpPr>
        <p:spPr bwMode="auto">
          <a:xfrm>
            <a:off x="857232" y="5953132"/>
            <a:ext cx="108805" cy="2063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18466" name="Text Box 34"/>
          <p:cNvSpPr txBox="1">
            <a:spLocks noChangeArrowheads="1"/>
          </p:cNvSpPr>
          <p:nvPr/>
        </p:nvSpPr>
        <p:spPr bwMode="auto">
          <a:xfrm>
            <a:off x="1000108" y="5881694"/>
            <a:ext cx="296960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12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Развитие образования </a:t>
            </a:r>
            <a:r>
              <a:rPr lang="ru-RU" sz="1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и молодежной политики</a:t>
            </a:r>
            <a:endParaRPr lang="ru-RU" dirty="0">
              <a:latin typeface="Arial" charset="0"/>
            </a:endParaRPr>
          </a:p>
        </p:txBody>
      </p:sp>
      <p:sp>
        <p:nvSpPr>
          <p:cNvPr id="5140" name="Rectangle 22"/>
          <p:cNvSpPr>
            <a:spLocks noChangeArrowheads="1"/>
          </p:cNvSpPr>
          <p:nvPr/>
        </p:nvSpPr>
        <p:spPr bwMode="auto">
          <a:xfrm>
            <a:off x="857232" y="6524636"/>
            <a:ext cx="108805" cy="206375"/>
          </a:xfrm>
          <a:prstGeom prst="rect">
            <a:avLst/>
          </a:prstGeom>
          <a:solidFill>
            <a:srgbClr val="FF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2" name="Text Box 34"/>
          <p:cNvSpPr txBox="1">
            <a:spLocks noChangeArrowheads="1"/>
          </p:cNvSpPr>
          <p:nvPr/>
        </p:nvSpPr>
        <p:spPr bwMode="auto">
          <a:xfrm>
            <a:off x="1000108" y="6453198"/>
            <a:ext cx="295311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12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Развитие жилищно-коммунального хозяйства, защита населения и территории от чрезвычайных ситуаций</a:t>
            </a:r>
            <a:endParaRPr lang="ru-RU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42" name="Rectangle 22"/>
          <p:cNvSpPr>
            <a:spLocks noChangeArrowheads="1"/>
          </p:cNvSpPr>
          <p:nvPr/>
        </p:nvSpPr>
        <p:spPr bwMode="auto">
          <a:xfrm>
            <a:off x="857232" y="7453330"/>
            <a:ext cx="108805" cy="206375"/>
          </a:xfrm>
          <a:prstGeom prst="rect">
            <a:avLst/>
          </a:prstGeom>
          <a:solidFill>
            <a:srgbClr val="99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3" name="Text Box 34"/>
          <p:cNvSpPr txBox="1">
            <a:spLocks noChangeArrowheads="1"/>
          </p:cNvSpPr>
          <p:nvPr/>
        </p:nvSpPr>
        <p:spPr bwMode="auto">
          <a:xfrm>
            <a:off x="1000108" y="7310454"/>
            <a:ext cx="296960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12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Развитие культуры и спорта</a:t>
            </a:r>
            <a:r>
              <a:rPr lang="ru-RU" dirty="0">
                <a:latin typeface="Arial" charset="0"/>
              </a:rPr>
              <a:t> </a:t>
            </a:r>
          </a:p>
        </p:txBody>
      </p:sp>
      <p:sp>
        <p:nvSpPr>
          <p:cNvPr id="5144" name="Rectangle 22"/>
          <p:cNvSpPr>
            <a:spLocks noChangeArrowheads="1"/>
          </p:cNvSpPr>
          <p:nvPr/>
        </p:nvSpPr>
        <p:spPr bwMode="auto">
          <a:xfrm>
            <a:off x="3714752" y="6953264"/>
            <a:ext cx="107706" cy="208669"/>
          </a:xfrm>
          <a:prstGeom prst="rect">
            <a:avLst/>
          </a:prstGeom>
          <a:solidFill>
            <a:srgbClr val="CCE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5145" name="Rectangle 22"/>
          <p:cNvSpPr>
            <a:spLocks noChangeArrowheads="1"/>
          </p:cNvSpPr>
          <p:nvPr/>
        </p:nvSpPr>
        <p:spPr bwMode="auto">
          <a:xfrm>
            <a:off x="3714752" y="7453330"/>
            <a:ext cx="103312" cy="192065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4" name="Text Box 34"/>
          <p:cNvSpPr txBox="1">
            <a:spLocks noChangeArrowheads="1"/>
          </p:cNvSpPr>
          <p:nvPr/>
        </p:nvSpPr>
        <p:spPr bwMode="auto">
          <a:xfrm>
            <a:off x="3857628" y="6810388"/>
            <a:ext cx="300037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200" b="1" kern="1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 </a:t>
            </a:r>
            <a:r>
              <a:rPr lang="ru-RU" sz="1200" b="1" kern="1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Социальная </a:t>
            </a:r>
            <a:r>
              <a:rPr lang="ru-RU" sz="1200" b="1" kern="1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поддержка</a:t>
            </a:r>
          </a:p>
          <a:p>
            <a:pPr>
              <a:defRPr/>
            </a:pPr>
            <a:r>
              <a:rPr lang="ru-RU" sz="1200" b="1" kern="1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граждан</a:t>
            </a:r>
            <a:endParaRPr lang="ru-RU" kern="1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" name="Text Box 34"/>
          <p:cNvSpPr txBox="1">
            <a:spLocks noChangeArrowheads="1"/>
          </p:cNvSpPr>
          <p:nvPr/>
        </p:nvSpPr>
        <p:spPr bwMode="auto">
          <a:xfrm>
            <a:off x="3916973" y="7310454"/>
            <a:ext cx="294102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12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Управление финансами</a:t>
            </a:r>
            <a:r>
              <a:rPr lang="ru-RU" dirty="0">
                <a:solidFill>
                  <a:srgbClr val="000000"/>
                </a:solidFill>
                <a:latin typeface="Arial" charset="0"/>
              </a:rPr>
              <a:t> </a:t>
            </a:r>
          </a:p>
        </p:txBody>
      </p:sp>
      <p:sp>
        <p:nvSpPr>
          <p:cNvPr id="6" name="Text Box 34"/>
          <p:cNvSpPr txBox="1">
            <a:spLocks noChangeArrowheads="1"/>
          </p:cNvSpPr>
          <p:nvPr/>
        </p:nvSpPr>
        <p:spPr bwMode="auto">
          <a:xfrm>
            <a:off x="3888398" y="7881958"/>
            <a:ext cx="296960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12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Управление имуществом</a:t>
            </a:r>
            <a:r>
              <a:rPr lang="ru-RU" dirty="0">
                <a:solidFill>
                  <a:srgbClr val="000000"/>
                </a:solidFill>
                <a:latin typeface="Arial" charset="0"/>
              </a:rPr>
              <a:t> </a:t>
            </a:r>
          </a:p>
        </p:txBody>
      </p:sp>
      <p:sp>
        <p:nvSpPr>
          <p:cNvPr id="5149" name="Rectangle 22"/>
          <p:cNvSpPr>
            <a:spLocks noChangeArrowheads="1"/>
          </p:cNvSpPr>
          <p:nvPr/>
        </p:nvSpPr>
        <p:spPr bwMode="auto">
          <a:xfrm>
            <a:off x="857232" y="7953396"/>
            <a:ext cx="108805" cy="206375"/>
          </a:xfrm>
          <a:prstGeom prst="rect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5150" name="Rectangle 22"/>
          <p:cNvSpPr>
            <a:spLocks noChangeArrowheads="1"/>
          </p:cNvSpPr>
          <p:nvPr/>
        </p:nvSpPr>
        <p:spPr bwMode="auto">
          <a:xfrm>
            <a:off x="857232" y="8524900"/>
            <a:ext cx="108805" cy="206375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7" name="Text Box 34"/>
          <p:cNvSpPr txBox="1">
            <a:spLocks noChangeArrowheads="1"/>
          </p:cNvSpPr>
          <p:nvPr/>
        </p:nvSpPr>
        <p:spPr bwMode="auto">
          <a:xfrm>
            <a:off x="1000108" y="7810520"/>
            <a:ext cx="296960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12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Обеспечение безопасности дорожного движения</a:t>
            </a:r>
            <a:r>
              <a:rPr lang="ru-RU" sz="1200" dirty="0">
                <a:latin typeface="Arial" charset="0"/>
              </a:rPr>
              <a:t> </a:t>
            </a:r>
          </a:p>
        </p:txBody>
      </p:sp>
      <p:sp>
        <p:nvSpPr>
          <p:cNvPr id="8" name="Text Box 34"/>
          <p:cNvSpPr txBox="1">
            <a:spLocks noChangeArrowheads="1"/>
          </p:cNvSpPr>
          <p:nvPr/>
        </p:nvSpPr>
        <p:spPr bwMode="auto">
          <a:xfrm>
            <a:off x="1000109" y="8453462"/>
            <a:ext cx="2643206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Модернизация экономики,  </a:t>
            </a:r>
          </a:p>
          <a:p>
            <a:pPr>
              <a:defRPr/>
            </a:pPr>
            <a:r>
              <a:rPr lang="ru-RU" sz="1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развитие инноваций</a:t>
            </a:r>
            <a:r>
              <a:rPr lang="ru-RU" sz="12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, малого </a:t>
            </a:r>
            <a:endParaRPr lang="ru-RU" sz="1200" b="1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pPr>
              <a:defRPr/>
            </a:pPr>
            <a:r>
              <a:rPr lang="ru-RU" sz="1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и </a:t>
            </a:r>
            <a:r>
              <a:rPr lang="ru-RU" sz="12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среднего бизнеса, туризма </a:t>
            </a:r>
            <a:endParaRPr lang="ru-RU" sz="1200" b="1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pPr>
              <a:defRPr/>
            </a:pPr>
            <a:r>
              <a:rPr lang="ru-RU" sz="1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и </a:t>
            </a:r>
            <a:r>
              <a:rPr lang="ru-RU" sz="12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улучшение инвестиционного </a:t>
            </a:r>
            <a:endParaRPr lang="ru-RU" sz="1200" b="1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pPr>
              <a:defRPr/>
            </a:pPr>
            <a:r>
              <a:rPr lang="ru-RU" sz="1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климата</a:t>
            </a:r>
            <a:r>
              <a:rPr lang="ru-RU" sz="1200" dirty="0" smtClean="0">
                <a:solidFill>
                  <a:srgbClr val="000000"/>
                </a:solidFill>
                <a:latin typeface="Arial" charset="0"/>
              </a:rPr>
              <a:t> </a:t>
            </a:r>
            <a:endParaRPr lang="ru-RU" sz="12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9" name="Text Box 34"/>
          <p:cNvSpPr txBox="1">
            <a:spLocks noChangeArrowheads="1"/>
          </p:cNvSpPr>
          <p:nvPr/>
        </p:nvSpPr>
        <p:spPr bwMode="auto">
          <a:xfrm>
            <a:off x="3860922" y="8453462"/>
            <a:ext cx="299707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sz="12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 </a:t>
            </a:r>
            <a:r>
              <a:rPr lang="ru-RU" sz="12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Повышение открытости и эффективности деятельности администрации </a:t>
            </a:r>
            <a:r>
              <a:rPr lang="ru-RU" sz="1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города</a:t>
            </a:r>
          </a:p>
          <a:p>
            <a:pPr>
              <a:defRPr/>
            </a:pPr>
            <a:r>
              <a:rPr lang="ru-RU" sz="1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Георгиевска</a:t>
            </a:r>
            <a:endParaRPr lang="ru-RU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54" name="Rectangle 22"/>
          <p:cNvSpPr>
            <a:spLocks noChangeArrowheads="1"/>
          </p:cNvSpPr>
          <p:nvPr/>
        </p:nvSpPr>
        <p:spPr bwMode="auto">
          <a:xfrm>
            <a:off x="3714752" y="7953396"/>
            <a:ext cx="107706" cy="206375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5155" name="Rectangle 22"/>
          <p:cNvSpPr>
            <a:spLocks noChangeArrowheads="1"/>
          </p:cNvSpPr>
          <p:nvPr/>
        </p:nvSpPr>
        <p:spPr bwMode="auto">
          <a:xfrm>
            <a:off x="3714752" y="8524900"/>
            <a:ext cx="107706" cy="206375"/>
          </a:xfrm>
          <a:prstGeom prst="rect">
            <a:avLst/>
          </a:prstGeom>
          <a:solidFill>
            <a:srgbClr val="9900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Arial" charset="0"/>
              <a:cs typeface="Arial" charset="0"/>
            </a:endParaRPr>
          </a:p>
        </p:txBody>
      </p:sp>
      <p:graphicFrame>
        <p:nvGraphicFramePr>
          <p:cNvPr id="37" name="Object 41"/>
          <p:cNvGraphicFramePr>
            <a:graphicFrameLocks noChangeAspect="1"/>
          </p:cNvGraphicFramePr>
          <p:nvPr/>
        </p:nvGraphicFramePr>
        <p:xfrm>
          <a:off x="3429000" y="2864768"/>
          <a:ext cx="3214686" cy="29289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0239" name="Line 63"/>
          <p:cNvSpPr>
            <a:spLocks noChangeShapeType="1"/>
          </p:cNvSpPr>
          <p:nvPr/>
        </p:nvSpPr>
        <p:spPr bwMode="auto">
          <a:xfrm>
            <a:off x="1916723" y="4223808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>
            <a:prstShdw prst="shdw17" dist="17961" dir="2700000">
              <a:schemeClr val="tx1">
                <a:gamma/>
                <a:shade val="60000"/>
                <a:invGamma/>
              </a:schemeClr>
            </a:prstShdw>
          </a:effectLst>
        </p:spPr>
        <p:txBody>
          <a:bodyPr/>
          <a:lstStyle/>
          <a:p>
            <a:pPr>
              <a:defRPr/>
            </a:pPr>
            <a:endParaRPr lang="ru-RU">
              <a:cs typeface="Arial" pitchFamily="34" charset="0"/>
            </a:endParaRPr>
          </a:p>
        </p:txBody>
      </p:sp>
      <p:sp>
        <p:nvSpPr>
          <p:cNvPr id="39" name="Багетная рамка 38"/>
          <p:cNvSpPr/>
          <p:nvPr/>
        </p:nvSpPr>
        <p:spPr>
          <a:xfrm>
            <a:off x="620688" y="992560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Объемы средств, направленные на реализацию муниципальных программ города Георгиевска </a:t>
            </a:r>
            <a:endParaRPr lang="ru-RU" sz="16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43" name="Номер слайда 4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35</a:t>
            </a:fld>
            <a:endParaRPr lang="ru-RU"/>
          </a:p>
        </p:txBody>
      </p:sp>
      <p:pic>
        <p:nvPicPr>
          <p:cNvPr id="40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57430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30" y="1238224"/>
            <a:ext cx="498455" cy="498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6" grpId="0">
        <p:bldAsOne/>
      </p:bldGraphic>
      <p:bldGraphic spid="37" grpId="0">
        <p:bldAsOne/>
      </p:bldGraphic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агетная рамка 4"/>
          <p:cNvSpPr/>
          <p:nvPr/>
        </p:nvSpPr>
        <p:spPr>
          <a:xfrm>
            <a:off x="428604" y="1023910"/>
            <a:ext cx="5429288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КАКИЕ ОСНОВНЫЕ СОЦИАЛЬНО НАПРАВЛЕННЫЕ МУНИЦИПАЛЬНЫЕ ПРОГРАММЫ РЕАЛИЗУЮТСЯ В ГОРОДЕ  В  2016  ГОДУ?</a:t>
            </a:r>
            <a:endParaRPr lang="ru-RU" sz="14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500042" y="3095612"/>
          <a:ext cx="5786478" cy="65008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786058" y="8239148"/>
            <a:ext cx="12859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000" b="1" dirty="0" smtClean="0">
                <a:solidFill>
                  <a:schemeClr val="tx2">
                    <a:lumMod val="75000"/>
                  </a:schemeClr>
                </a:solidFill>
              </a:rPr>
              <a:t>Дополнительное </a:t>
            </a:r>
          </a:p>
          <a:p>
            <a:pPr algn="ctr"/>
            <a:r>
              <a:rPr lang="ru-RU" sz="1000" b="1" dirty="0" smtClean="0">
                <a:solidFill>
                  <a:schemeClr val="tx2">
                    <a:lumMod val="75000"/>
                  </a:schemeClr>
                </a:solidFill>
              </a:rPr>
              <a:t>образование в </a:t>
            </a:r>
          </a:p>
          <a:p>
            <a:pPr algn="ctr"/>
            <a:r>
              <a:rPr lang="ru-RU" sz="1000" b="1" dirty="0" smtClean="0">
                <a:solidFill>
                  <a:schemeClr val="tx2">
                    <a:lumMod val="75000"/>
                  </a:schemeClr>
                </a:solidFill>
              </a:rPr>
              <a:t>сфере культуры </a:t>
            </a:r>
          </a:p>
          <a:p>
            <a:pPr algn="ctr"/>
            <a:r>
              <a:rPr lang="ru-RU" sz="1000" b="1" dirty="0" smtClean="0">
                <a:solidFill>
                  <a:schemeClr val="tx2">
                    <a:lumMod val="75000"/>
                  </a:schemeClr>
                </a:solidFill>
              </a:rPr>
              <a:t>города Георгиевска</a:t>
            </a:r>
            <a:endParaRPr lang="ru-RU" sz="1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85794" y="7024702"/>
            <a:ext cx="128592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000" b="1" dirty="0" smtClean="0">
                <a:solidFill>
                  <a:schemeClr val="tx2">
                    <a:lumMod val="75000"/>
                  </a:schemeClr>
                </a:solidFill>
              </a:rPr>
              <a:t>Строительство и </a:t>
            </a:r>
          </a:p>
          <a:p>
            <a:pPr algn="ctr"/>
            <a:r>
              <a:rPr lang="ru-RU" sz="1000" b="1" dirty="0" smtClean="0">
                <a:solidFill>
                  <a:schemeClr val="tx2">
                    <a:lumMod val="75000"/>
                  </a:schemeClr>
                </a:solidFill>
              </a:rPr>
              <a:t>реконструкция </a:t>
            </a:r>
          </a:p>
          <a:p>
            <a:pPr algn="ctr"/>
            <a:r>
              <a:rPr lang="ru-RU" sz="1000" b="1" dirty="0" smtClean="0">
                <a:solidFill>
                  <a:schemeClr val="tx2">
                    <a:lumMod val="75000"/>
                  </a:schemeClr>
                </a:solidFill>
              </a:rPr>
              <a:t>объектов </a:t>
            </a:r>
          </a:p>
          <a:p>
            <a:pPr algn="ctr"/>
            <a:r>
              <a:rPr lang="ru-RU" sz="1000" b="1" dirty="0" smtClean="0">
                <a:solidFill>
                  <a:schemeClr val="tx2">
                    <a:lumMod val="75000"/>
                  </a:schemeClr>
                </a:solidFill>
              </a:rPr>
              <a:t>муниципальной </a:t>
            </a:r>
          </a:p>
          <a:p>
            <a:pPr algn="ctr"/>
            <a:r>
              <a:rPr lang="ru-RU" sz="1000" b="1" dirty="0" smtClean="0">
                <a:solidFill>
                  <a:schemeClr val="tx2">
                    <a:lumMod val="75000"/>
                  </a:schemeClr>
                </a:solidFill>
              </a:rPr>
              <a:t>собственности </a:t>
            </a:r>
          </a:p>
          <a:p>
            <a:pPr algn="ctr"/>
            <a:r>
              <a:rPr lang="ru-RU" sz="1000" b="1" dirty="0" smtClean="0">
                <a:solidFill>
                  <a:schemeClr val="tx2">
                    <a:lumMod val="75000"/>
                  </a:schemeClr>
                </a:solidFill>
              </a:rPr>
              <a:t>города Георгиевска</a:t>
            </a:r>
            <a:endParaRPr lang="ru-RU" sz="1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57892" y="2309794"/>
            <a:ext cx="500066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Месяц 8"/>
          <p:cNvSpPr/>
          <p:nvPr/>
        </p:nvSpPr>
        <p:spPr>
          <a:xfrm rot="16200000">
            <a:off x="3107529" y="4202901"/>
            <a:ext cx="714380" cy="1357322"/>
          </a:xfrm>
          <a:prstGeom prst="moon">
            <a:avLst>
              <a:gd name="adj" fmla="val 65757"/>
            </a:avLst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</a:rPr>
              <a:t>534 172,26</a:t>
            </a:r>
            <a:endParaRPr lang="ru-RU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0" name="Месяц 9"/>
          <p:cNvSpPr/>
          <p:nvPr/>
        </p:nvSpPr>
        <p:spPr>
          <a:xfrm rot="16200000">
            <a:off x="964389" y="5488785"/>
            <a:ext cx="785818" cy="1285884"/>
          </a:xfrm>
          <a:prstGeom prst="moon">
            <a:avLst>
              <a:gd name="adj" fmla="val 62122"/>
            </a:avLst>
          </a:prstGeom>
          <a:solidFill>
            <a:srgbClr val="CC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</a:rPr>
              <a:t>28 565,13</a:t>
            </a:r>
            <a:endParaRPr lang="ru-RU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1" name="Месяц 10"/>
          <p:cNvSpPr/>
          <p:nvPr/>
        </p:nvSpPr>
        <p:spPr>
          <a:xfrm rot="16200000">
            <a:off x="5000636" y="5524504"/>
            <a:ext cx="714380" cy="1285884"/>
          </a:xfrm>
          <a:prstGeom prst="moon">
            <a:avLst>
              <a:gd name="adj" fmla="val 68377"/>
            </a:avLst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</a:rPr>
              <a:t>28 839,27</a:t>
            </a:r>
            <a:endParaRPr lang="ru-RU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2" name="Месяц 11"/>
          <p:cNvSpPr/>
          <p:nvPr/>
        </p:nvSpPr>
        <p:spPr>
          <a:xfrm rot="16200000">
            <a:off x="1071546" y="7739082"/>
            <a:ext cx="785818" cy="1357322"/>
          </a:xfrm>
          <a:prstGeom prst="moon">
            <a:avLst>
              <a:gd name="adj" fmla="val 62698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</a:rPr>
              <a:t>8 000,00</a:t>
            </a:r>
            <a:endParaRPr lang="ru-RU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3" name="Месяц 12"/>
          <p:cNvSpPr/>
          <p:nvPr/>
        </p:nvSpPr>
        <p:spPr>
          <a:xfrm rot="16200000">
            <a:off x="5036355" y="7774801"/>
            <a:ext cx="714380" cy="1214446"/>
          </a:xfrm>
          <a:prstGeom prst="moon">
            <a:avLst>
              <a:gd name="adj" fmla="val 64667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</a:rPr>
              <a:t>883,82</a:t>
            </a:r>
            <a:endParaRPr lang="ru-RU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4" name="Месяц 13"/>
          <p:cNvSpPr/>
          <p:nvPr/>
        </p:nvSpPr>
        <p:spPr>
          <a:xfrm rot="16200000">
            <a:off x="3071810" y="8810652"/>
            <a:ext cx="714380" cy="1285884"/>
          </a:xfrm>
          <a:prstGeom prst="moon">
            <a:avLst>
              <a:gd name="adj" fmla="val 64815"/>
            </a:avLst>
          </a:prstGeom>
          <a:solidFill>
            <a:srgbClr val="CC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</a:rPr>
              <a:t>15 156,07</a:t>
            </a:r>
            <a:endParaRPr lang="ru-RU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36</a:t>
            </a:fld>
            <a:endParaRPr lang="ru-RU"/>
          </a:p>
        </p:txBody>
      </p:sp>
      <p:pic>
        <p:nvPicPr>
          <p:cNvPr id="15" name="Picture 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85992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Багетная рамка 15"/>
          <p:cNvSpPr/>
          <p:nvPr/>
        </p:nvSpPr>
        <p:spPr>
          <a:xfrm>
            <a:off x="428604" y="2095480"/>
            <a:ext cx="5429288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МУНИЦИПАЛЬНАЯ ПРОГРАММА </a:t>
            </a:r>
          </a:p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города Георгиевска «Развитие образования и молодежной политики»</a:t>
            </a:r>
            <a:endParaRPr lang="ru-RU" sz="16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advTm="10000">
    <p:wheel spokes="8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агетная рамка 4"/>
          <p:cNvSpPr/>
          <p:nvPr/>
        </p:nvSpPr>
        <p:spPr>
          <a:xfrm>
            <a:off x="1000108" y="1023910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МУНИЦИПАЛЬНАЯ ПРОГРАММА </a:t>
            </a:r>
          </a:p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города Георгиевска «Развитие образования и молодежной политики»</a:t>
            </a:r>
            <a:endParaRPr lang="ru-RU" sz="16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graphicFrame>
        <p:nvGraphicFramePr>
          <p:cNvPr id="7" name="Схема 6"/>
          <p:cNvGraphicFramePr/>
          <p:nvPr/>
        </p:nvGraphicFramePr>
        <p:xfrm>
          <a:off x="692696" y="2792760"/>
          <a:ext cx="5715040" cy="68580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714488" y="9024966"/>
            <a:ext cx="17732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ru-RU" sz="800" dirty="0" smtClean="0"/>
              <a:t>создание   условий для реализации </a:t>
            </a:r>
          </a:p>
          <a:p>
            <a:pPr algn="ctr">
              <a:defRPr/>
            </a:pPr>
            <a:r>
              <a:rPr lang="ru-RU" sz="800" dirty="0" smtClean="0"/>
              <a:t>мероприятий муниципальной </a:t>
            </a:r>
          </a:p>
          <a:p>
            <a:pPr algn="ctr">
              <a:defRPr/>
            </a:pPr>
            <a:r>
              <a:rPr lang="ru-RU" sz="800" dirty="0" smtClean="0"/>
              <a:t>программы города Георгиевска </a:t>
            </a:r>
          </a:p>
          <a:p>
            <a:pPr algn="ctr">
              <a:defRPr/>
            </a:pPr>
            <a:r>
              <a:rPr lang="ru-RU" sz="800" dirty="0" smtClean="0"/>
              <a:t>«Развитие  образования и </a:t>
            </a:r>
          </a:p>
          <a:p>
            <a:pPr algn="ctr">
              <a:defRPr/>
            </a:pPr>
            <a:r>
              <a:rPr lang="ru-RU" sz="800" dirty="0" smtClean="0"/>
              <a:t>молодёжной политики»</a:t>
            </a:r>
            <a:endParaRPr lang="ru-RU" sz="800" dirty="0"/>
          </a:p>
        </p:txBody>
      </p:sp>
      <p:sp>
        <p:nvSpPr>
          <p:cNvPr id="9" name="TextBox 8"/>
          <p:cNvSpPr txBox="1"/>
          <p:nvPr/>
        </p:nvSpPr>
        <p:spPr>
          <a:xfrm>
            <a:off x="3717032" y="9057456"/>
            <a:ext cx="181652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ru-RU" sz="800" dirty="0" smtClean="0"/>
              <a:t>создание   условий обеспечения </a:t>
            </a:r>
          </a:p>
          <a:p>
            <a:pPr algn="ctr">
              <a:defRPr/>
            </a:pPr>
            <a:r>
              <a:rPr lang="ru-RU" sz="800" dirty="0" smtClean="0"/>
              <a:t>качества образовательного процесса</a:t>
            </a:r>
            <a:endParaRPr lang="ru-RU" sz="800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980728" y="2166918"/>
            <a:ext cx="5328592" cy="57150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ОСНОВНЫЕ ЦЕЛИ</a:t>
            </a:r>
          </a:p>
          <a:p>
            <a:pPr algn="ctr">
              <a:defRPr/>
            </a:pPr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МУНИЦИПАЛЬНОЙ  ПРОГРАММЫ города Георгиевска</a:t>
            </a:r>
          </a:p>
          <a:p>
            <a:pPr algn="ctr">
              <a:defRPr/>
            </a:pPr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«Развитие образования и молодежной политики»</a:t>
            </a:r>
            <a:endParaRPr lang="ru-RU" sz="12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4" name="Номер слайда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37</a:t>
            </a:fld>
            <a:endParaRPr lang="ru-RU"/>
          </a:p>
        </p:txBody>
      </p:sp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85992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8" grpId="0"/>
      <p:bldP spid="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агетная рамка 4"/>
          <p:cNvSpPr/>
          <p:nvPr/>
        </p:nvSpPr>
        <p:spPr>
          <a:xfrm>
            <a:off x="714356" y="1023910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МУНИЦИПАЛЬНАЯ ПРОГРАММА </a:t>
            </a:r>
          </a:p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города Георгиевска «Развитие образования и молодежной политики»</a:t>
            </a:r>
            <a:endParaRPr lang="ru-RU" sz="16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6" name="Picture 2" descr="C:\Users\User\Desktop\1shkol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96752" y="4232920"/>
            <a:ext cx="4143404" cy="2761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92696" y="2144688"/>
            <a:ext cx="5448479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defRPr/>
            </a:pPr>
            <a:r>
              <a:rPr lang="ru-RU" b="1" dirty="0" smtClean="0"/>
              <a:t>Бюджетные инвестиции в объекты капитального </a:t>
            </a:r>
          </a:p>
          <a:p>
            <a:pPr algn="just">
              <a:defRPr/>
            </a:pPr>
            <a:r>
              <a:rPr lang="ru-RU" b="1" dirty="0" smtClean="0"/>
              <a:t>строительства собственности города Георгиевска  :</a:t>
            </a:r>
          </a:p>
          <a:p>
            <a:pPr algn="just">
              <a:defRPr/>
            </a:pPr>
            <a:endParaRPr lang="ru-RU" sz="900" b="1" dirty="0" smtClean="0"/>
          </a:p>
          <a:p>
            <a:pPr algn="just">
              <a:buFont typeface="Wingdings" pitchFamily="2" charset="2"/>
              <a:buChar char="v"/>
              <a:defRPr/>
            </a:pPr>
            <a:r>
              <a:rPr lang="ru-RU" sz="1600" dirty="0" smtClean="0"/>
              <a:t>Комплекс работ по ликвидации аварийности здания </a:t>
            </a:r>
          </a:p>
          <a:p>
            <a:pPr algn="just">
              <a:defRPr/>
            </a:pPr>
            <a:r>
              <a:rPr lang="ru-RU" sz="1600" dirty="0" smtClean="0"/>
              <a:t>МОУ СОШ №1, включающий проектно – изыскательные </a:t>
            </a:r>
          </a:p>
          <a:p>
            <a:pPr algn="just">
              <a:defRPr/>
            </a:pPr>
            <a:r>
              <a:rPr lang="ru-RU" sz="1600" dirty="0" smtClean="0"/>
              <a:t>работы, капитальный ремонт с противоаварийными </a:t>
            </a:r>
          </a:p>
          <a:p>
            <a:pPr algn="just">
              <a:defRPr/>
            </a:pPr>
            <a:r>
              <a:rPr lang="ru-RU" sz="1600" dirty="0" smtClean="0"/>
              <a:t>мероприятиями, строительство нового корпуса МОУ СОШ </a:t>
            </a:r>
          </a:p>
          <a:p>
            <a:pPr algn="just">
              <a:defRPr/>
            </a:pPr>
            <a:r>
              <a:rPr lang="ru-RU" sz="1600" dirty="0" smtClean="0"/>
              <a:t>№1 с двумя спортивными залами, столовой и мастерскими.</a:t>
            </a:r>
            <a:endParaRPr lang="ru-RU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714356" y="7024702"/>
            <a:ext cx="55212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b="1" dirty="0" smtClean="0"/>
              <a:t>На  территории города Георгиевска функционируют: </a:t>
            </a:r>
            <a:endParaRPr lang="ru-RU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42918" y="7351455"/>
            <a:ext cx="5857916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Wingdings" pitchFamily="2" charset="2"/>
              <a:buChar char="v"/>
              <a:defRPr/>
            </a:pPr>
            <a:r>
              <a:rPr lang="ru-RU" sz="1600" dirty="0">
                <a:effectLst/>
              </a:rPr>
              <a:t>17 муниципальных дошкольных образовательных организаций</a:t>
            </a:r>
          </a:p>
          <a:p>
            <a:pPr algn="l">
              <a:buFont typeface="Wingdings" pitchFamily="2" charset="2"/>
              <a:buChar char="v"/>
              <a:defRPr/>
            </a:pPr>
            <a:r>
              <a:rPr lang="ru-RU" sz="1600" dirty="0">
                <a:effectLst/>
              </a:rPr>
              <a:t>10 муниципальных общеобразовательных организаций</a:t>
            </a:r>
          </a:p>
          <a:p>
            <a:pPr algn="l">
              <a:buFont typeface="Wingdings" pitchFamily="2" charset="2"/>
              <a:buChar char="v"/>
              <a:defRPr/>
            </a:pPr>
            <a:r>
              <a:rPr lang="ru-RU" sz="1600" dirty="0">
                <a:effectLst/>
              </a:rPr>
              <a:t>3 </a:t>
            </a:r>
            <a:r>
              <a:rPr lang="ru-RU" sz="1600" dirty="0" smtClean="0">
                <a:effectLst/>
              </a:rPr>
              <a:t>муниципальные </a:t>
            </a:r>
            <a:r>
              <a:rPr lang="ru-RU" sz="1600" dirty="0">
                <a:effectLst/>
              </a:rPr>
              <a:t>организации дополнительного образования детей</a:t>
            </a:r>
          </a:p>
          <a:p>
            <a:pPr algn="l">
              <a:buFont typeface="Wingdings" pitchFamily="2" charset="2"/>
              <a:buChar char="v"/>
              <a:defRPr/>
            </a:pPr>
            <a:r>
              <a:rPr lang="ru-RU" sz="1600" dirty="0">
                <a:effectLst/>
              </a:rPr>
              <a:t>2 </a:t>
            </a:r>
            <a:r>
              <a:rPr lang="ru-RU" sz="1600" dirty="0" smtClean="0">
                <a:effectLst/>
              </a:rPr>
              <a:t>муниципальные </a:t>
            </a:r>
            <a:r>
              <a:rPr lang="ru-RU" sz="1600" dirty="0">
                <a:effectLst/>
              </a:rPr>
              <a:t>организации дополнительного образования детей в сфере культуры</a:t>
            </a:r>
          </a:p>
          <a:p>
            <a:pPr algn="l">
              <a:buFont typeface="Wingdings" pitchFamily="2" charset="2"/>
              <a:buChar char="v"/>
              <a:defRPr/>
            </a:pPr>
            <a:r>
              <a:rPr lang="ru-RU" sz="1600" dirty="0">
                <a:effectLst/>
              </a:rPr>
              <a:t>Центр психолого-педагогической реабилитации и коррекции «ЛИРА»</a:t>
            </a:r>
          </a:p>
          <a:p>
            <a:pPr algn="l">
              <a:buFont typeface="Wingdings" pitchFamily="2" charset="2"/>
              <a:buChar char="v"/>
              <a:defRPr/>
            </a:pPr>
            <a:r>
              <a:rPr lang="ru-RU" sz="1600" dirty="0">
                <a:effectLst/>
              </a:rPr>
              <a:t>Муниципальное учреждение Центр молодежных проектов </a:t>
            </a:r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38</a:t>
            </a:fld>
            <a:endParaRPr lang="ru-RU"/>
          </a:p>
        </p:txBody>
      </p:sp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92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агетная рамка 4"/>
          <p:cNvSpPr/>
          <p:nvPr/>
        </p:nvSpPr>
        <p:spPr>
          <a:xfrm>
            <a:off x="836712" y="992560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МУНИЦИПАЛЬНАЯ ПРОГРАММА </a:t>
            </a:r>
          </a:p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города Георгиевска «Развитие образования и молодежной политики»</a:t>
            </a:r>
            <a:endParaRPr lang="ru-RU" sz="16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4704" y="2238356"/>
            <a:ext cx="56654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          В 2015 году введен в эксплуатацию новый детский сад № 15 </a:t>
            </a:r>
          </a:p>
          <a:p>
            <a:r>
              <a:rPr lang="ru-RU" sz="1400" dirty="0" smtClean="0"/>
              <a:t>«Улыбка» на 280 мест.</a:t>
            </a:r>
          </a:p>
          <a:p>
            <a:r>
              <a:rPr lang="ru-RU" sz="1400" dirty="0" smtClean="0"/>
              <a:t>          В апреле 2016 года в детском саду № 15 «Улыбка» появилась </a:t>
            </a:r>
          </a:p>
          <a:p>
            <a:r>
              <a:rPr lang="ru-RU" sz="1400" dirty="0" smtClean="0"/>
              <a:t>первая в городе сенсорная комната.</a:t>
            </a:r>
            <a:endParaRPr lang="ru-RU" sz="1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94" y="3238488"/>
            <a:ext cx="3309934" cy="220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 descr="C:\My_Documents\Мои рисунки\20160404_1134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20" y="5515684"/>
            <a:ext cx="3576664" cy="2009083"/>
          </a:xfrm>
          <a:prstGeom prst="rect">
            <a:avLst/>
          </a:prstGeom>
          <a:noFill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57298" y="7596206"/>
            <a:ext cx="3571900" cy="2118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4143380" y="3309926"/>
            <a:ext cx="2214578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Сенсорная комната - специально </a:t>
            </a:r>
          </a:p>
          <a:p>
            <a:r>
              <a:rPr lang="ru-RU" sz="1000" dirty="0" smtClean="0"/>
              <a:t>оборудованное помещение, </a:t>
            </a:r>
          </a:p>
          <a:p>
            <a:r>
              <a:rPr lang="ru-RU" sz="1000" dirty="0" smtClean="0"/>
              <a:t>предназначенное для проведения </a:t>
            </a:r>
          </a:p>
          <a:p>
            <a:r>
              <a:rPr lang="ru-RU" sz="1000" dirty="0" smtClean="0"/>
              <a:t>лечебно-профилактических сеансов, </a:t>
            </a:r>
          </a:p>
          <a:p>
            <a:r>
              <a:rPr lang="ru-RU" sz="1000" dirty="0" smtClean="0"/>
              <a:t>необходимых детям для улучшения </a:t>
            </a:r>
          </a:p>
          <a:p>
            <a:r>
              <a:rPr lang="ru-RU" sz="1000" dirty="0" smtClean="0"/>
              <a:t>самочувствия и релаксации. </a:t>
            </a:r>
            <a:br>
              <a:rPr lang="ru-RU" sz="1000" dirty="0" smtClean="0"/>
            </a:br>
            <a:r>
              <a:rPr lang="ru-RU" sz="1000" dirty="0" smtClean="0"/>
              <a:t>Здесь, в понимании детей, происходит настоящая сказка – все светится, звучит, переливается, манит и настраивает на положительные эмоции. </a:t>
            </a:r>
            <a:endParaRPr lang="ru-RU" sz="1000" dirty="0"/>
          </a:p>
        </p:txBody>
      </p:sp>
      <p:sp>
        <p:nvSpPr>
          <p:cNvPr id="9" name="TextBox 8"/>
          <p:cNvSpPr txBox="1"/>
          <p:nvPr/>
        </p:nvSpPr>
        <p:spPr>
          <a:xfrm>
            <a:off x="642918" y="5595942"/>
            <a:ext cx="207170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По мнению психологов подобные </a:t>
            </a:r>
          </a:p>
          <a:p>
            <a:r>
              <a:rPr lang="ru-RU" sz="1000" dirty="0" smtClean="0"/>
              <a:t>релаксационные тренинги уменьшают тревожное состояние, снижают агрессию и развивают личность. А использование </a:t>
            </a:r>
          </a:p>
          <a:p>
            <a:r>
              <a:rPr lang="ru-RU" sz="1000" dirty="0" smtClean="0"/>
              <a:t>многофункционального </a:t>
            </a:r>
          </a:p>
          <a:p>
            <a:r>
              <a:rPr lang="ru-RU" sz="1000" dirty="0" smtClean="0"/>
              <a:t>комплекса способно </a:t>
            </a:r>
          </a:p>
          <a:p>
            <a:r>
              <a:rPr lang="ru-RU" sz="1000" dirty="0" smtClean="0"/>
              <a:t>значительно оптимизировать </a:t>
            </a:r>
          </a:p>
          <a:p>
            <a:r>
              <a:rPr lang="ru-RU" sz="1000" dirty="0" smtClean="0"/>
              <a:t>развитие ребенка, обогатить </a:t>
            </a:r>
          </a:p>
          <a:p>
            <a:r>
              <a:rPr lang="ru-RU" sz="1000" dirty="0" smtClean="0"/>
              <a:t>развивающую предметно-пространственную </a:t>
            </a:r>
          </a:p>
          <a:p>
            <a:r>
              <a:rPr lang="ru-RU" sz="1000" dirty="0" smtClean="0"/>
              <a:t>среду.</a:t>
            </a:r>
            <a:endParaRPr lang="ru-RU" sz="1000" dirty="0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39</a:t>
            </a:fld>
            <a:endParaRPr lang="ru-RU"/>
          </a:p>
        </p:txBody>
      </p:sp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5992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агетная рамка 4"/>
          <p:cNvSpPr/>
          <p:nvPr/>
        </p:nvSpPr>
        <p:spPr>
          <a:xfrm>
            <a:off x="785794" y="1023910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МУНИЦИПАЛЬНАЯ ПРОГРАММА </a:t>
            </a:r>
          </a:p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города Георгиевска «Развитие образования и молодежной политики»</a:t>
            </a:r>
            <a:endParaRPr lang="ru-RU" sz="16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85794" y="2238356"/>
            <a:ext cx="5357850" cy="500066"/>
          </a:xfrm>
          <a:prstGeom prst="roundRect">
            <a:avLst/>
          </a:prstGeom>
          <a:solidFill>
            <a:srgbClr val="CCECFF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105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ОСНОВНЫЕ МЕРОПРИЯТИЯ МУНИЦИПАЛЬНОЙ  ПРОГРАММЫ города Георгиевска «Развитие образования и молодежной политики»</a:t>
            </a:r>
            <a:endParaRPr lang="ru-RU" sz="105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571480" y="2881298"/>
          <a:ext cx="5572164" cy="67637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19031"/>
                <a:gridCol w="953133"/>
              </a:tblGrid>
              <a:tr h="362914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НАИМЕНОВАНИЕ ОСНОВНОГО МЕРОПРИЯТИЯ</a:t>
                      </a:r>
                      <a:endParaRPr lang="ru-RU" sz="1600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99FF">
                        <a:alpha val="42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План на 2016 г.</a:t>
                      </a:r>
                    </a:p>
                    <a:p>
                      <a:pPr algn="ctr"/>
                      <a:r>
                        <a:rPr lang="ru-RU" sz="9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(тыс. рублей)</a:t>
                      </a:r>
                      <a:endParaRPr lang="ru-RU" sz="900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99FF">
                        <a:alpha val="42000"/>
                      </a:srgbClr>
                    </a:solidFill>
                  </a:tcPr>
                </a:tc>
              </a:tr>
              <a:tr h="508103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Обеспечение и предоставление бесплатного дошкольного образования</a:t>
                      </a:r>
                      <a:endParaRPr lang="ru-RU" sz="1400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>
                          <a:latin typeface="Times New Roman"/>
                        </a:rPr>
                        <a:t>252 782,27</a:t>
                      </a: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08103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Обеспечение предоставления бесплатного общего и дополнительного образования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>
                          <a:latin typeface="Times New Roman"/>
                        </a:rPr>
                        <a:t>281 389,99</a:t>
                      </a:r>
                    </a:p>
                  </a:txBody>
                  <a:tcPr marL="9525" marR="9525" marT="9525" marB="0" anchor="b"/>
                </a:tc>
              </a:tr>
              <a:tr h="362914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Организация отдыха детей и молодежи</a:t>
                      </a:r>
                      <a:endParaRPr lang="ru-RU" sz="1400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>
                          <a:latin typeface="Times New Roman"/>
                        </a:rPr>
                        <a:t>4 048,03</a:t>
                      </a: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717322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Обеспечение деятельности организаций, оказывающих психолого-педагогическую и медико-социальную помощь населению города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>
                          <a:latin typeface="Times New Roman"/>
                        </a:rPr>
                        <a:t>3 031,27</a:t>
                      </a:r>
                    </a:p>
                  </a:txBody>
                  <a:tcPr marL="9525" marR="9525" marT="9525" marB="0" anchor="b"/>
                </a:tc>
              </a:tr>
              <a:tr h="508103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Выплаты пособий, компенсаций и иные выплаты гражданам</a:t>
                      </a:r>
                      <a:endParaRPr lang="ru-RU" sz="1400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>
                          <a:latin typeface="Times New Roman"/>
                        </a:rPr>
                        <a:t>21 759,97</a:t>
                      </a: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08103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Обеспечение деятельности учреждений в области организационно-воспитательной работы с молодежью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>
                          <a:latin typeface="Times New Roman"/>
                        </a:rPr>
                        <a:t>883,82</a:t>
                      </a:r>
                    </a:p>
                  </a:txBody>
                  <a:tcPr marL="9525" marR="9525" marT="9525" marB="0" anchor="b"/>
                </a:tc>
              </a:tr>
              <a:tr h="508103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Организация деятельности (оказание услуг) организаций по внешкольной работе с детьми в области культуры</a:t>
                      </a:r>
                      <a:endParaRPr lang="ru-RU" sz="1400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>
                          <a:latin typeface="Times New Roman"/>
                        </a:rPr>
                        <a:t>15 156,07</a:t>
                      </a: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717322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Расходы на осуществление деятельности управления образования и молодежной политики администрации города Георгиевска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>
                          <a:latin typeface="Times New Roman"/>
                        </a:rPr>
                        <a:t>7 289,21</a:t>
                      </a:r>
                    </a:p>
                  </a:txBody>
                  <a:tcPr marL="9525" marR="9525" marT="9525" marB="0" anchor="b"/>
                </a:tc>
              </a:tr>
              <a:tr h="717322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Обеспечение методического, технического и бухгалтерского обслуживания организаций города Георгиевска</a:t>
                      </a:r>
                      <a:endParaRPr lang="ru-RU" sz="1400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>
                          <a:latin typeface="Times New Roman"/>
                        </a:rPr>
                        <a:t>20 277,23</a:t>
                      </a: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08103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Организация и осуществление деятельности по опеке и попечительству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>
                          <a:latin typeface="Times New Roman"/>
                        </a:rPr>
                        <a:t>998,69</a:t>
                      </a:r>
                    </a:p>
                  </a:txBody>
                  <a:tcPr marL="9525" marR="9525" marT="9525" marB="0" anchor="b"/>
                </a:tc>
              </a:tr>
              <a:tr h="717322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Бюджетные инвестиции в объекты капитального строительства собственности муниципальных образований</a:t>
                      </a:r>
                      <a:endParaRPr lang="ru-RU" sz="1400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>
                          <a:latin typeface="Times New Roman"/>
                        </a:rPr>
                        <a:t>8 000,00</a:t>
                      </a: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40</a:t>
            </a:fld>
            <a:endParaRPr lang="ru-RU"/>
          </a:p>
        </p:txBody>
      </p:sp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92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агетная рамка 4"/>
          <p:cNvSpPr/>
          <p:nvPr/>
        </p:nvSpPr>
        <p:spPr>
          <a:xfrm>
            <a:off x="714356" y="1023910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МУНИЦИПАЛЬНАЯ ПРОГРАММА </a:t>
            </a:r>
          </a:p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города Георгиевска </a:t>
            </a:r>
          </a:p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«Развитие культуры и спорта»</a:t>
            </a:r>
            <a:endParaRPr lang="ru-RU" sz="16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graphicFrame>
        <p:nvGraphicFramePr>
          <p:cNvPr id="7" name="Схема 6"/>
          <p:cNvGraphicFramePr/>
          <p:nvPr/>
        </p:nvGraphicFramePr>
        <p:xfrm>
          <a:off x="571480" y="2309794"/>
          <a:ext cx="6072206" cy="70009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64704" y="4880992"/>
            <a:ext cx="199798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ПОДПРОГРАММЫ</a:t>
            </a:r>
          </a:p>
          <a:p>
            <a:pPr algn="ctr"/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ПРОГРАММЫ</a:t>
            </a:r>
          </a:p>
          <a:p>
            <a:pPr algn="ctr"/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(2016 год,</a:t>
            </a:r>
          </a:p>
          <a:p>
            <a:pPr algn="ctr"/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</a:rPr>
              <a:t>тыс. рублей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)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00768" y="1381100"/>
            <a:ext cx="428628" cy="42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41</a:t>
            </a:fld>
            <a:endParaRPr lang="ru-RU"/>
          </a:p>
        </p:txBody>
      </p:sp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85992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10000">
    <p:wheel spokes="8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агетная рамка 4"/>
          <p:cNvSpPr/>
          <p:nvPr/>
        </p:nvSpPr>
        <p:spPr>
          <a:xfrm>
            <a:off x="857232" y="1023910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МУНИЦИПАЛЬНАЯ ПРОГРАММА </a:t>
            </a:r>
          </a:p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города Георгиевска </a:t>
            </a:r>
          </a:p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«Развитие культуры и спорта»</a:t>
            </a:r>
            <a:endParaRPr lang="ru-RU" sz="16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57232" y="2452670"/>
            <a:ext cx="5286412" cy="64294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ОСНОВНЫЕ ЦЕЛИ МУНИЦИПАЛЬНОЙ ПРОГРАММЫ </a:t>
            </a:r>
          </a:p>
          <a:p>
            <a:pPr algn="ctr"/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города Георгиевска «Развитие культуры и спорта»</a:t>
            </a:r>
            <a:endParaRPr lang="ru-RU" sz="14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graphicFrame>
        <p:nvGraphicFramePr>
          <p:cNvPr id="7" name="Схема 6"/>
          <p:cNvGraphicFramePr/>
          <p:nvPr/>
        </p:nvGraphicFramePr>
        <p:xfrm>
          <a:off x="836712" y="3224808"/>
          <a:ext cx="5429288" cy="59531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42</a:t>
            </a:fld>
            <a:endParaRPr lang="ru-RU"/>
          </a:p>
        </p:txBody>
      </p:sp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85992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агетная рамка 4"/>
          <p:cNvSpPr/>
          <p:nvPr/>
        </p:nvSpPr>
        <p:spPr>
          <a:xfrm>
            <a:off x="857232" y="1023910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МУНИЦИПАЛЬНАЯ ПРОГРАММА </a:t>
            </a:r>
          </a:p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города Георгиевска </a:t>
            </a:r>
          </a:p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«Развитие культуры и спорта»</a:t>
            </a:r>
            <a:endParaRPr lang="ru-RU" sz="16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57232" y="2166918"/>
            <a:ext cx="5308072" cy="64294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ОСНОВНЫЕ МЕРОПРИЯТИЯ МУНИЦИПАЛЬНОЙ ПРОГРАММЫ города Георгиевска «Развитие культуры и спорта»</a:t>
            </a:r>
            <a:endParaRPr lang="ru-RU" sz="115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1000108" y="3095612"/>
          <a:ext cx="5500726" cy="2814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29152"/>
                <a:gridCol w="1071574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НАИМЕНОВАНИЕ ОСНОВНОГО МЕРОПРИЯТИЯ</a:t>
                      </a:r>
                      <a:endParaRPr lang="ru-RU" sz="1600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99FF">
                        <a:alpha val="43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План на 2016 г.</a:t>
                      </a:r>
                    </a:p>
                    <a:p>
                      <a:pPr algn="ctr"/>
                      <a:r>
                        <a:rPr lang="ru-RU" sz="9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(тыс. рублей)</a:t>
                      </a:r>
                      <a:endParaRPr lang="ru-RU" sz="900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99FF">
                        <a:alpha val="43000"/>
                      </a:srgb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Обеспечение деятельности учреждений, оказывающих услуги в области культуры</a:t>
                      </a:r>
                      <a:endParaRPr lang="ru-RU" sz="1400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>
                          <a:latin typeface="Times New Roman"/>
                        </a:rPr>
                        <a:t>23 662,58</a:t>
                      </a: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Комплектование книжных фондов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>
                          <a:latin typeface="Times New Roman"/>
                        </a:rPr>
                        <a:t>200,00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Прочие мероприятия в области культуры и кинематографии</a:t>
                      </a:r>
                      <a:endParaRPr lang="ru-RU" sz="1400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>
                          <a:latin typeface="Times New Roman"/>
                        </a:rPr>
                        <a:t>607,30</a:t>
                      </a: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Организация физкультурно-оздоровительной и спортивно-массовой работы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>
                          <a:latin typeface="Times New Roman"/>
                        </a:rPr>
                        <a:t>2 000,00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Расходы на осуществление деятельности комитета по культуре и спорту  администрации города Георгиевска</a:t>
                      </a:r>
                      <a:endParaRPr lang="ru-RU" sz="1400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>
                          <a:latin typeface="Times New Roman"/>
                        </a:rPr>
                        <a:t>5 115,07</a:t>
                      </a: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8" name="Picture 11" descr="IMG_55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46" y="7381892"/>
            <a:ext cx="1785950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My_Documents\Мои рисунки\img_029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46" y="6167446"/>
            <a:ext cx="1785950" cy="1149913"/>
          </a:xfrm>
          <a:prstGeom prst="rect">
            <a:avLst/>
          </a:prstGeom>
          <a:noFill/>
        </p:spPr>
      </p:pic>
      <p:pic>
        <p:nvPicPr>
          <p:cNvPr id="1027" name="Picture 3" descr="C:\My_Documents\Мои рисунки\pR-7L7qBfb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22" y="6167446"/>
            <a:ext cx="1717195" cy="1143008"/>
          </a:xfrm>
          <a:prstGeom prst="rect">
            <a:avLst/>
          </a:prstGeom>
          <a:noFill/>
        </p:spPr>
      </p:pic>
      <p:pic>
        <p:nvPicPr>
          <p:cNvPr id="1031" name="Picture 7" descr="http://ic.pics.livejournal.com/mingitau/10289118/18929/origina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00372" y="6167446"/>
            <a:ext cx="1643074" cy="1091631"/>
          </a:xfrm>
          <a:prstGeom prst="rect">
            <a:avLst/>
          </a:prstGeom>
          <a:noFill/>
        </p:spPr>
      </p:pic>
      <p:pic>
        <p:nvPicPr>
          <p:cNvPr id="16" name="Рисунок 85" descr="DSCN434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00372" y="8596338"/>
            <a:ext cx="1643074" cy="1181198"/>
          </a:xfrm>
          <a:prstGeom prst="rect">
            <a:avLst/>
          </a:prstGeom>
          <a:noFill/>
        </p:spPr>
      </p:pic>
      <p:pic>
        <p:nvPicPr>
          <p:cNvPr id="17" name="Рисунок 41" descr="БП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86322" y="7381892"/>
            <a:ext cx="1714511" cy="1071571"/>
          </a:xfrm>
          <a:prstGeom prst="rect">
            <a:avLst/>
          </a:prstGeom>
          <a:noFill/>
        </p:spPr>
      </p:pic>
      <p:sp>
        <p:nvSpPr>
          <p:cNvPr id="21" name="Номер слайда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43</a:t>
            </a:fld>
            <a:endParaRPr lang="ru-RU"/>
          </a:p>
        </p:txBody>
      </p:sp>
      <p:pic>
        <p:nvPicPr>
          <p:cNvPr id="18" name="Picture 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85992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58" name="Picture 2" descr="http://ia124.mycdn.me/image?t=3&amp;bid=817175829958&amp;id=817175829958&amp;plc=WEB&amp;tkn=*C7YaXo5kOlF_cTVuRK3W3cNxkxI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786322" y="8596338"/>
            <a:ext cx="1728192" cy="1214446"/>
          </a:xfrm>
          <a:prstGeom prst="rect">
            <a:avLst/>
          </a:prstGeom>
          <a:noFill/>
        </p:spPr>
      </p:pic>
      <p:pic>
        <p:nvPicPr>
          <p:cNvPr id="19460" name="Picture 4" descr="http://ia124.mycdn.me/image?t=3&amp;bid=564210997958&amp;id=564210997958&amp;plc=WEB&amp;tkn=*XclG8vi-qpW1MjmSXbA3iNzr1iM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071546" y="8596338"/>
            <a:ext cx="1800200" cy="1117249"/>
          </a:xfrm>
          <a:prstGeom prst="rect">
            <a:avLst/>
          </a:prstGeom>
          <a:noFill/>
        </p:spPr>
      </p:pic>
      <p:pic>
        <p:nvPicPr>
          <p:cNvPr id="19462" name="Picture 6" descr="ОТ МОСКВЫ ДО БРЕСТА… ДЕНЬ ПОБЕДЫ!!!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000372" y="7381893"/>
            <a:ext cx="1656184" cy="107157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агетная рамка 4"/>
          <p:cNvSpPr/>
          <p:nvPr/>
        </p:nvSpPr>
        <p:spPr>
          <a:xfrm>
            <a:off x="500042" y="952472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МУНИЦИПАЛЬНАЯ ПРОГРАММА </a:t>
            </a:r>
          </a:p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города Георгиевска </a:t>
            </a:r>
          </a:p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«Социальная поддержка граждан»</a:t>
            </a:r>
            <a:endParaRPr lang="ru-RU" sz="16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428604" y="2166918"/>
          <a:ext cx="5857916" cy="73581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86454" y="1238224"/>
            <a:ext cx="500066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44</a:t>
            </a:fld>
            <a:endParaRPr lang="ru-RU"/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28868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10000">
    <p:wheel spokes="8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агетная рамка 4"/>
          <p:cNvSpPr/>
          <p:nvPr/>
        </p:nvSpPr>
        <p:spPr>
          <a:xfrm>
            <a:off x="714356" y="1023910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МУНИЦИПАЛЬНАЯ ПРОГРАММА </a:t>
            </a:r>
          </a:p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города Георгиевска </a:t>
            </a:r>
          </a:p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«Социальная поддержка граждан»</a:t>
            </a:r>
            <a:endParaRPr lang="ru-RU" sz="16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14356" y="2166918"/>
            <a:ext cx="5286412" cy="57150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ОСНОВНЫЕ ЦЕЛИ МУНИЦИПАЛЬНОЙ ПРОГРАММЫ </a:t>
            </a:r>
          </a:p>
          <a:p>
            <a:pPr algn="ctr"/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города Георгиевска «Социальная поддержка граждан»</a:t>
            </a:r>
            <a:endParaRPr lang="ru-RU" sz="12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graphicFrame>
        <p:nvGraphicFramePr>
          <p:cNvPr id="7" name="Схема 6"/>
          <p:cNvGraphicFramePr/>
          <p:nvPr/>
        </p:nvGraphicFramePr>
        <p:xfrm>
          <a:off x="785794" y="3095612"/>
          <a:ext cx="5786478" cy="55721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786190" y="5667380"/>
            <a:ext cx="1439818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</a:rPr>
              <a:t>обеспечение </a:t>
            </a:r>
          </a:p>
          <a:p>
            <a:pPr algn="ctr"/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</a:rPr>
              <a:t>условий для </a:t>
            </a:r>
          </a:p>
          <a:p>
            <a:pPr algn="ctr"/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</a:rPr>
              <a:t>эффективной </a:t>
            </a:r>
          </a:p>
          <a:p>
            <a:pPr algn="ctr"/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</a:rPr>
              <a:t>деятельности </a:t>
            </a:r>
          </a:p>
          <a:p>
            <a:pPr algn="ctr"/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</a:rPr>
              <a:t>и развития </a:t>
            </a:r>
          </a:p>
          <a:p>
            <a:pPr algn="ctr"/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</a:rPr>
              <a:t>социально-</a:t>
            </a:r>
          </a:p>
          <a:p>
            <a:pPr algn="ctr"/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</a:rPr>
              <a:t>ориентированных </a:t>
            </a:r>
          </a:p>
          <a:p>
            <a:pPr algn="ctr"/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</a:rPr>
              <a:t>общественных </a:t>
            </a:r>
          </a:p>
          <a:p>
            <a:pPr algn="ctr"/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</a:rPr>
              <a:t>объединений и </a:t>
            </a:r>
          </a:p>
          <a:p>
            <a:pPr algn="ctr"/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</a:rPr>
              <a:t>иных </a:t>
            </a:r>
          </a:p>
          <a:p>
            <a:pPr algn="ctr"/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</a:rPr>
              <a:t>некоммерческих </a:t>
            </a:r>
          </a:p>
          <a:p>
            <a:pPr algn="ctr"/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</a:rPr>
              <a:t>организаций </a:t>
            </a:r>
          </a:p>
          <a:p>
            <a:pPr algn="ctr"/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</a:rPr>
              <a:t>города </a:t>
            </a:r>
          </a:p>
          <a:p>
            <a:pPr algn="ctr"/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</a:rPr>
              <a:t>Георгиевска</a:t>
            </a:r>
            <a:endParaRPr lang="ru-RU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45</a:t>
            </a:fld>
            <a:endParaRPr lang="ru-RU"/>
          </a:p>
        </p:txBody>
      </p:sp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85992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8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агетная рамка 4"/>
          <p:cNvSpPr/>
          <p:nvPr/>
        </p:nvSpPr>
        <p:spPr>
          <a:xfrm>
            <a:off x="714356" y="1023910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МУНИЦИПАЛЬНАЯ ПРОГРАММА </a:t>
            </a:r>
          </a:p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города Георгиевска </a:t>
            </a:r>
          </a:p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«Социальная поддержка граждан»</a:t>
            </a:r>
            <a:endParaRPr lang="ru-RU" sz="16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14356" y="2166918"/>
            <a:ext cx="5214974" cy="57150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ОСНОВНЫЕ МЕРОПРИЯТИЯ МУНИЦИПАЛЬНОЙ ПРОГРАММЫ </a:t>
            </a:r>
          </a:p>
          <a:p>
            <a:pPr algn="ctr"/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города Георгиевска «Социальная поддержка граждан»</a:t>
            </a:r>
            <a:endParaRPr lang="ru-RU" sz="12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571480" y="2809860"/>
          <a:ext cx="5643602" cy="15365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64386"/>
                <a:gridCol w="1279216"/>
              </a:tblGrid>
              <a:tr h="347796">
                <a:tc gridSpan="2">
                  <a:txBody>
                    <a:bodyPr/>
                    <a:lstStyle/>
                    <a:p>
                      <a:pPr lvl="0" algn="ctr"/>
                      <a:r>
                        <a:rPr lang="ru-RU" sz="1200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ПОДПРОГРАММА «Социальное обеспечение населения города Георгиевска»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20140"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Наименование основного мероприятия</a:t>
                      </a:r>
                      <a:endParaRPr lang="ru-RU" sz="1200" b="1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План на 2016 г.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(тыс. рублей)</a:t>
                      </a:r>
                      <a:endParaRPr lang="ru-RU" sz="1200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201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Предоставление мер социальной поддержки отдельным категориям граждан города Георгиевска</a:t>
                      </a:r>
                      <a:endParaRPr lang="ru-RU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 dirty="0">
                          <a:latin typeface="Times New Roman"/>
                        </a:rPr>
                        <a:t>265 475,68</a:t>
                      </a:r>
                    </a:p>
                  </a:txBody>
                  <a:tcPr marL="9525" marR="9525" marT="9525" marB="0" anchor="b">
                    <a:noFill/>
                  </a:tcPr>
                </a:tc>
              </a:tr>
              <a:tr h="252084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Предоставление мер социальной поддержки семьям и детям</a:t>
                      </a:r>
                      <a:endParaRPr lang="ru-RU" sz="1200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 dirty="0">
                          <a:latin typeface="Times New Roman"/>
                        </a:rPr>
                        <a:t>86 256,31</a:t>
                      </a: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66" y="4452934"/>
            <a:ext cx="2448272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66" y="6167446"/>
            <a:ext cx="2448273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46</a:t>
            </a:fld>
            <a:endParaRPr lang="ru-RU"/>
          </a:p>
        </p:txBody>
      </p:sp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92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2857496" y="4452934"/>
          <a:ext cx="3714776" cy="546287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79981"/>
                <a:gridCol w="728450"/>
                <a:gridCol w="706345"/>
              </a:tblGrid>
              <a:tr h="237673">
                <a:tc>
                  <a:txBody>
                    <a:bodyPr/>
                    <a:lstStyle/>
                    <a:p>
                      <a:pPr algn="ctr" fontAlgn="t"/>
                      <a:r>
                        <a:rPr lang="ru-RU" sz="8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8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r>
                        <a:rPr lang="ru-RU" sz="62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2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0575" marR="10575" marT="5948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6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</a:t>
                      </a:r>
                      <a:r>
                        <a:rPr lang="ru-RU" sz="6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lang="ru-RU" sz="6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ru-RU" sz="6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измерения</a:t>
                      </a:r>
                      <a:endParaRPr lang="ru-RU" sz="6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0575" marR="10575" marT="5948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6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План </a:t>
                      </a:r>
                      <a:r>
                        <a:rPr lang="ru-RU" sz="6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 2016 год</a:t>
                      </a:r>
                      <a:endParaRPr lang="ru-RU" sz="6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r>
                        <a:rPr lang="ru-RU" sz="6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0575" marR="10575" marT="5948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/>
                    </a:solidFill>
                  </a:tcPr>
                </a:tc>
              </a:tr>
              <a:tr h="315630">
                <a:tc>
                  <a:txBody>
                    <a:bodyPr/>
                    <a:lstStyle/>
                    <a:p>
                      <a:pPr marL="36000" algn="l" fontAlgn="b"/>
                      <a:r>
                        <a:rPr lang="ru-RU" sz="62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лиц, получивших ежегодную денежную выплату, награжденных нагрудным знаком "Почетный донор России"</a:t>
                      </a:r>
                      <a:endParaRPr lang="ru-RU" sz="62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0575" marR="10575" marT="5948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чел.</a:t>
                      </a:r>
                      <a:endParaRPr lang="ru-RU" sz="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0575" marR="10575" marT="5948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366</a:t>
                      </a:r>
                      <a:endParaRPr lang="ru-RU" sz="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0575" marR="10575" marT="5948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</a:tr>
              <a:tr h="495731">
                <a:tc>
                  <a:txBody>
                    <a:bodyPr/>
                    <a:lstStyle/>
                    <a:p>
                      <a:pPr marL="36000" algn="l" fontAlgn="t"/>
                      <a:r>
                        <a:rPr lang="ru-RU" sz="62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лиц, получающих компенсацию инвалидам страховых премий по договорам обязательного страхования гражданской ответственности владельцев транспортных средств</a:t>
                      </a:r>
                      <a:endParaRPr lang="ru-RU" sz="62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0575" marR="10575" marT="5948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6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чел.</a:t>
                      </a:r>
                      <a:endParaRPr lang="ru-RU" sz="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0575" marR="10575" marT="5948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6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0575" marR="10575" marT="5948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</a:tr>
              <a:tr h="237673">
                <a:tc>
                  <a:txBody>
                    <a:bodyPr/>
                    <a:lstStyle/>
                    <a:p>
                      <a:pPr marL="36000" algn="l" fontAlgn="t"/>
                      <a:r>
                        <a:rPr lang="ru-RU" sz="62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Отдельные категории граждан, получившие компенсацию за жилищно-коммунальные услуги</a:t>
                      </a:r>
                      <a:endParaRPr lang="ru-RU" sz="62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0575" marR="10575" marT="5948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6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чел.</a:t>
                      </a:r>
                      <a:endParaRPr lang="ru-RU" sz="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0575" marR="10575" marT="5948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6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4753</a:t>
                      </a:r>
                      <a:endParaRPr lang="ru-RU" sz="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0575" marR="10575" marT="5948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</a:tr>
              <a:tr h="237673">
                <a:tc>
                  <a:txBody>
                    <a:bodyPr/>
                    <a:lstStyle/>
                    <a:p>
                      <a:pPr marL="36000" algn="l" fontAlgn="t"/>
                      <a:r>
                        <a:rPr lang="ru-RU" sz="62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граждан, получающих субсидии на оплату жилого помещения и коммунальных услуг</a:t>
                      </a:r>
                      <a:endParaRPr lang="ru-RU" sz="62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0575" marR="10575" marT="5948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6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чел.</a:t>
                      </a:r>
                      <a:endParaRPr lang="ru-RU" sz="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0575" marR="10575" marT="5948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6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5042</a:t>
                      </a:r>
                      <a:endParaRPr lang="ru-RU" sz="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0575" marR="10575" marT="5948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</a:tr>
              <a:tr h="190132">
                <a:tc>
                  <a:txBody>
                    <a:bodyPr/>
                    <a:lstStyle/>
                    <a:p>
                      <a:pPr marL="36000" algn="l" fontAlgn="t"/>
                      <a:r>
                        <a:rPr lang="ru-RU" sz="62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Лица, получающие ежемесячное пособие на ребенка</a:t>
                      </a:r>
                      <a:endParaRPr lang="ru-RU" sz="62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0575" marR="10575" marT="5948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6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чел.</a:t>
                      </a:r>
                      <a:endParaRPr lang="ru-RU" sz="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0575" marR="10575" marT="5948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6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4531 детей</a:t>
                      </a:r>
                      <a:endParaRPr lang="ru-RU" sz="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0575" marR="10575" marT="5948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</a:tr>
              <a:tr h="260266">
                <a:tc>
                  <a:txBody>
                    <a:bodyPr/>
                    <a:lstStyle/>
                    <a:p>
                      <a:pPr algn="l" fontAlgn="t"/>
                      <a:r>
                        <a:rPr lang="ru-RU" sz="62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Ветераны труда и труженики тыла , получающие ежемесячные выплаты</a:t>
                      </a:r>
                      <a:endParaRPr lang="ru-RU" sz="62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94" marR="7394" marT="7394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6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чел.</a:t>
                      </a:r>
                      <a:endParaRPr lang="ru-RU" sz="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94" marR="7394" marT="7394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6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4490</a:t>
                      </a:r>
                      <a:endParaRPr lang="ru-RU" sz="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94" marR="7394" marT="7394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</a:tr>
              <a:tr h="260266">
                <a:tc>
                  <a:txBody>
                    <a:bodyPr/>
                    <a:lstStyle/>
                    <a:p>
                      <a:pPr algn="l" fontAlgn="t"/>
                      <a:r>
                        <a:rPr lang="ru-RU" sz="62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Реабилитированные лица и лица, признанные пострадавшими от политических репрессий, получающие ежемесячные выплаты</a:t>
                      </a:r>
                      <a:endParaRPr lang="ru-RU" sz="62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94" marR="7394" marT="7394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6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чел.</a:t>
                      </a:r>
                      <a:endParaRPr lang="ru-RU" sz="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94" marR="7394" marT="7394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6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146</a:t>
                      </a:r>
                      <a:endParaRPr lang="ru-RU" sz="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94" marR="7394" marT="7394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</a:tr>
              <a:tr h="260266">
                <a:tc>
                  <a:txBody>
                    <a:bodyPr/>
                    <a:lstStyle/>
                    <a:p>
                      <a:pPr algn="l" fontAlgn="t"/>
                      <a:r>
                        <a:rPr lang="ru-RU" sz="62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граждан, ставшим инвалидами при исполнении служебных обязанностей в районах боевых действий, получающие ежемесячную доплату к пенсии</a:t>
                      </a:r>
                      <a:endParaRPr lang="ru-RU" sz="62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94" marR="7394" marT="7394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6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чел.</a:t>
                      </a:r>
                      <a:endParaRPr lang="ru-RU" sz="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94" marR="7394" marT="7394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6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94" marR="7394" marT="7394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</a:tr>
              <a:tr h="260266">
                <a:tc>
                  <a:txBody>
                    <a:bodyPr/>
                    <a:lstStyle/>
                    <a:p>
                      <a:pPr algn="l" fontAlgn="t"/>
                      <a:r>
                        <a:rPr lang="ru-RU" sz="62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семей погибших ветеранов боевых действий, получающих ежемесячную выплату</a:t>
                      </a:r>
                      <a:endParaRPr lang="ru-RU" sz="62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94" marR="7394" marT="7394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6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семей</a:t>
                      </a:r>
                      <a:endParaRPr lang="ru-RU" sz="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94" marR="7394" marT="7394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6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94" marR="7394" marT="7394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</a:tr>
              <a:tr h="260266">
                <a:tc>
                  <a:txBody>
                    <a:bodyPr/>
                    <a:lstStyle/>
                    <a:p>
                      <a:pPr algn="l" fontAlgn="t"/>
                      <a:r>
                        <a:rPr lang="ru-RU" sz="62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Малоимущие семьи, малоимущие одиноко проживающие граждане, получающие социальную помощь</a:t>
                      </a:r>
                      <a:endParaRPr lang="ru-RU" sz="62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94" marR="7394" marT="7394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600" b="1" u="none" strike="noStrike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чел.</a:t>
                      </a:r>
                      <a:endParaRPr lang="ru-RU" sz="600" b="1" i="0" u="none" strike="noStrike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94" marR="7394" marT="7394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6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278</a:t>
                      </a:r>
                      <a:endParaRPr lang="ru-RU" sz="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94" marR="7394" marT="7394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</a:tr>
              <a:tr h="260266">
                <a:tc>
                  <a:txBody>
                    <a:bodyPr/>
                    <a:lstStyle/>
                    <a:p>
                      <a:pPr algn="l" fontAlgn="t"/>
                      <a:r>
                        <a:rPr lang="ru-RU" sz="62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многодетных семьей, получающих социальные выплаты</a:t>
                      </a:r>
                      <a:endParaRPr lang="ru-RU" sz="62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94" marR="7394" marT="7394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600" b="1" u="none" strike="noStrike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семей</a:t>
                      </a:r>
                      <a:endParaRPr lang="ru-RU" sz="600" b="1" i="0" u="none" strike="noStrike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94" marR="7394" marT="7394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6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1728</a:t>
                      </a:r>
                      <a:endParaRPr lang="ru-RU" sz="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94" marR="7394" marT="7394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</a:tr>
              <a:tr h="260266">
                <a:tc>
                  <a:txBody>
                    <a:bodyPr/>
                    <a:lstStyle/>
                    <a:p>
                      <a:pPr algn="l" fontAlgn="t"/>
                      <a:r>
                        <a:rPr lang="ru-RU" sz="62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учащихся (студентов), получающих социальное пособие на проезд</a:t>
                      </a:r>
                      <a:endParaRPr lang="ru-RU" sz="62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94" marR="7394" marT="7394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6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чел.</a:t>
                      </a:r>
                      <a:endParaRPr lang="ru-RU" sz="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94" marR="7394" marT="7394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6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71</a:t>
                      </a:r>
                      <a:endParaRPr lang="ru-RU" sz="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94" marR="7394" marT="7394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</a:tr>
              <a:tr h="260266">
                <a:tc>
                  <a:txBody>
                    <a:bodyPr/>
                    <a:lstStyle/>
                    <a:p>
                      <a:pPr algn="l" fontAlgn="t"/>
                      <a:r>
                        <a:rPr lang="ru-RU" sz="62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ветеранов труда Ставропольского края, получающих ежемесячные денежные выплаты</a:t>
                      </a:r>
                      <a:endParaRPr lang="ru-RU" sz="62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94" marR="7394" marT="7394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600" b="1" u="none" strike="noStrike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чел.</a:t>
                      </a:r>
                      <a:endParaRPr lang="ru-RU" sz="600" b="1" i="0" u="none" strike="noStrike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94" marR="7394" marT="7394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6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2770</a:t>
                      </a:r>
                      <a:endParaRPr lang="ru-RU" sz="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94" marR="7394" marT="7394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</a:tr>
              <a:tr h="260266">
                <a:tc>
                  <a:txBody>
                    <a:bodyPr/>
                    <a:lstStyle/>
                    <a:p>
                      <a:pPr algn="l" fontAlgn="t"/>
                      <a:r>
                        <a:rPr lang="ru-RU" sz="62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Осуществлена финансовая </a:t>
                      </a:r>
                      <a:r>
                        <a:rPr lang="ru-RU" sz="62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поддержка </a:t>
                      </a:r>
                      <a:r>
                        <a:rPr lang="ru-RU" sz="62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социально ориентированных некоммерческих организаций</a:t>
                      </a:r>
                      <a:endParaRPr lang="ru-RU" sz="62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94" marR="7394" marT="7394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600" b="1" u="none" strike="noStrike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шт</a:t>
                      </a:r>
                      <a:endParaRPr lang="ru-RU" sz="600" b="1" i="0" u="none" strike="noStrike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94" marR="7394" marT="7394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6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94" marR="7394" marT="7394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</a:tr>
              <a:tr h="260266">
                <a:tc>
                  <a:txBody>
                    <a:bodyPr/>
                    <a:lstStyle/>
                    <a:p>
                      <a:pPr algn="l" fontAlgn="t"/>
                      <a:r>
                        <a:rPr lang="ru-RU" sz="62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Ежемесячная денежная </a:t>
                      </a:r>
                      <a:r>
                        <a:rPr lang="ru-RU" sz="62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выплата, </a:t>
                      </a:r>
                      <a:r>
                        <a:rPr lang="ru-RU" sz="62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назначаемая в случае рождения третьего ребенка или последующих детей до достижения ребенком возраста трех лет за счет средств федерального бюджета</a:t>
                      </a:r>
                      <a:endParaRPr lang="ru-RU" sz="62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16" marR="7316" marT="731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6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чел.</a:t>
                      </a:r>
                      <a:endParaRPr lang="ru-RU" sz="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16" marR="7316" marT="7316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6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278</a:t>
                      </a:r>
                      <a:endParaRPr lang="ru-RU" sz="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16" marR="7316" marT="7316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</a:tr>
              <a:tr h="260266">
                <a:tc>
                  <a:txBody>
                    <a:bodyPr/>
                    <a:lstStyle/>
                    <a:p>
                      <a:pPr algn="l" fontAlgn="t"/>
                      <a:r>
                        <a:rPr lang="ru-RU" sz="62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Ежемесячная денежная </a:t>
                      </a:r>
                      <a:r>
                        <a:rPr lang="ru-RU" sz="62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выплата, </a:t>
                      </a:r>
                      <a:r>
                        <a:rPr lang="ru-RU" sz="62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назначаемая в случае рождения третьего ребенка или последующих детей до достижения ребенком возраста трех лет за счет средств краевого бюджета</a:t>
                      </a:r>
                      <a:endParaRPr lang="ru-RU" sz="62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16" marR="7316" marT="731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6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чел.</a:t>
                      </a:r>
                      <a:endParaRPr lang="ru-RU" sz="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16" marR="7316" marT="7316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6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278</a:t>
                      </a:r>
                      <a:endParaRPr lang="ru-RU" sz="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16" marR="7316" marT="7316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</a:tr>
              <a:tr h="260266">
                <a:tc>
                  <a:txBody>
                    <a:bodyPr/>
                    <a:lstStyle/>
                    <a:p>
                      <a:pPr algn="l" fontAlgn="t"/>
                      <a:r>
                        <a:rPr lang="ru-RU" sz="62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Выплаты государственных пособий лицам, не подлежащим обязательному социальному страхованию на случай временной нетрудоспособности и в связи с материнством, и лицам, уволенным в связи с ликвидацией организаций (прекращением деятельности, полномочий физическими лицами)</a:t>
                      </a:r>
                      <a:endParaRPr lang="ru-RU" sz="62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16" marR="7316" marT="731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6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семей</a:t>
                      </a:r>
                      <a:endParaRPr lang="ru-RU" sz="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16" marR="7316" marT="7316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6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единовременное  пособие -  266   чел.   ежемесячное пособие </a:t>
                      </a:r>
                      <a:r>
                        <a:rPr lang="ru-RU" sz="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– </a:t>
                      </a:r>
                    </a:p>
                    <a:p>
                      <a:pPr algn="ctr" fontAlgn="t"/>
                      <a:r>
                        <a:rPr lang="ru-RU" sz="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692 чел</a:t>
                      </a:r>
                      <a:r>
                        <a:rPr lang="ru-RU" sz="6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16" marR="7316" marT="7316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9FFCC">
                        <a:alpha val="37000"/>
                      </a:srgbClr>
                    </a:solidFill>
                  </a:tcPr>
                </a:tc>
              </a:tr>
            </a:tbl>
          </a:graphicData>
        </a:graphic>
      </p:graphicFrame>
      <p:pic>
        <p:nvPicPr>
          <p:cNvPr id="14338" name="Picture 2" descr="Краевой фестиваль художественного творчества инвалидов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18" y="7596206"/>
            <a:ext cx="1656184" cy="2210092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агетная рамка 4"/>
          <p:cNvSpPr/>
          <p:nvPr/>
        </p:nvSpPr>
        <p:spPr>
          <a:xfrm>
            <a:off x="928670" y="1023910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МУНИЦИПАЛЬНАЯ ПРОГРАММА </a:t>
            </a:r>
          </a:p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города Георгиевска </a:t>
            </a:r>
          </a:p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«Социальная поддержка граждан»</a:t>
            </a:r>
            <a:endParaRPr lang="ru-RU" sz="16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785794" y="2095480"/>
          <a:ext cx="5643602" cy="31410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64386"/>
                <a:gridCol w="1279216"/>
              </a:tblGrid>
              <a:tr h="763574">
                <a:tc gridSpan="2">
                  <a:txBody>
                    <a:bodyPr/>
                    <a:lstStyle/>
                    <a:p>
                      <a:pPr lvl="0" algn="ctr"/>
                      <a:r>
                        <a:rPr lang="ru-RU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ПОДПРОГРАММА «Доступная среда в городе Георгиевске»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42388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Наименование основного мероприятия</a:t>
                      </a:r>
                      <a:endParaRPr lang="ru-RU" sz="1400" b="1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План на 2016 г.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(тыс. рублей)</a:t>
                      </a:r>
                      <a:endParaRPr lang="ru-RU" sz="1200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42388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Создание условий для беспрепятственного доступа инвалидов и других маломобильных групп населения к учреждениям культуры и спорта</a:t>
                      </a:r>
                      <a:endParaRPr lang="ru-RU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 dirty="0">
                          <a:latin typeface="Times New Roman"/>
                        </a:rPr>
                        <a:t>756,60</a:t>
                      </a:r>
                    </a:p>
                  </a:txBody>
                  <a:tcPr marL="9525" marR="9525" marT="9525" marB="0" anchor="b">
                    <a:noFill/>
                  </a:tcPr>
                </a:tc>
              </a:tr>
              <a:tr h="442388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Создание условий для беспрепятственного доступа инвалидов и других маломобильных групп населения к учреждениям дошкольного и дополнительного образования</a:t>
                      </a:r>
                      <a:endParaRPr lang="ru-RU" sz="1200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 dirty="0">
                          <a:latin typeface="Times New Roman"/>
                        </a:rPr>
                        <a:t>242,40</a:t>
                      </a: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42388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Создание условий для беспрепятственного доступа инвалидов и других маломобильных групп населения к объектам транспорта и дорожно-транспортной инфраструктуры</a:t>
                      </a:r>
                      <a:endParaRPr lang="ru-RU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 dirty="0">
                          <a:latin typeface="Times New Roman"/>
                        </a:rPr>
                        <a:t>1 731,00</a:t>
                      </a:r>
                    </a:p>
                  </a:txBody>
                  <a:tcPr marL="9525" marR="9525" marT="9525" marB="0" anchor="b">
                    <a:noFill/>
                  </a:tcPr>
                </a:tc>
              </a:tr>
            </a:tbl>
          </a:graphicData>
        </a:graphic>
      </p:graphicFrame>
      <p:pic>
        <p:nvPicPr>
          <p:cNvPr id="7" name="Picture 2" descr="\\W2K3-SMALL\Share\утсзн\Всеобщая\Анализ работы Управления за 2014 год\фото\Соц такси\Изображение 00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714356" y="6810388"/>
            <a:ext cx="1912418" cy="14287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</a:extLst>
        </p:spPr>
      </p:pic>
      <p:pic>
        <p:nvPicPr>
          <p:cNvPr id="8" name="Picture 2" descr="Y:\утсзн\Всеобщая\Анализ работы Управления за 2014 год\фото\Безбарьерная\IMG_09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40" y="5310190"/>
            <a:ext cx="3385119" cy="1459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 descr="Y:\утсзн\Всеобщая\Анализ работы Управления за 2014 год\фото\Безбарьерная\IMG_096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56" y="8239148"/>
            <a:ext cx="2714644" cy="1466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E:\DCIM\100OLYMP\PA21102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44" y="6810388"/>
            <a:ext cx="2000264" cy="14375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\\Kapshhuk\d\My Documents\Мои рисунки\Отчет фото\Отчет фото 00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46" y="6881826"/>
            <a:ext cx="1846160" cy="128588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2" name="TextBox 11"/>
          <p:cNvSpPr txBox="1"/>
          <p:nvPr/>
        </p:nvSpPr>
        <p:spPr>
          <a:xfrm>
            <a:off x="4572008" y="6881826"/>
            <a:ext cx="1697901" cy="21544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sz="800" b="1" dirty="0" smtClean="0">
                <a:solidFill>
                  <a:schemeClr val="accent5">
                    <a:lumMod val="50000"/>
                  </a:schemeClr>
                </a:solidFill>
              </a:rPr>
              <a:t>Социальное такси для инвалидов</a:t>
            </a:r>
            <a:endParaRPr lang="ru-RU" sz="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00438" y="8239148"/>
            <a:ext cx="3071835" cy="1456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Box 12"/>
          <p:cNvSpPr txBox="1"/>
          <p:nvPr/>
        </p:nvSpPr>
        <p:spPr>
          <a:xfrm>
            <a:off x="3571876" y="9525032"/>
            <a:ext cx="968535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sz="600" b="1" dirty="0" smtClean="0"/>
              <a:t>Магазин, г. Георгиевск,</a:t>
            </a:r>
          </a:p>
          <a:p>
            <a:r>
              <a:rPr lang="ru-RU" sz="600" b="1" dirty="0" smtClean="0"/>
              <a:t>Ул. Горийская, д. 7</a:t>
            </a:r>
            <a:endParaRPr lang="ru-RU" sz="600" b="1" dirty="0"/>
          </a:p>
        </p:txBody>
      </p:sp>
      <p:sp>
        <p:nvSpPr>
          <p:cNvPr id="17" name="Номер слайда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47</a:t>
            </a:fld>
            <a:endParaRPr lang="ru-RU"/>
          </a:p>
        </p:txBody>
      </p:sp>
      <p:pic>
        <p:nvPicPr>
          <p:cNvPr id="14" name="Picture 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28868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агетная рамка 4"/>
          <p:cNvSpPr/>
          <p:nvPr/>
        </p:nvSpPr>
        <p:spPr>
          <a:xfrm>
            <a:off x="571480" y="1095348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МУНИЦИПАЛЬНАЯ ПРОГРАММА </a:t>
            </a:r>
          </a:p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города Георгиевска </a:t>
            </a:r>
          </a:p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«Социальная поддержка граждан»</a:t>
            </a:r>
            <a:endParaRPr lang="ru-RU" sz="16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500042" y="2095480"/>
          <a:ext cx="5643602" cy="2743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64386"/>
                <a:gridCol w="1279216"/>
              </a:tblGrid>
              <a:tr h="763574">
                <a:tc gridSpan="2">
                  <a:txBody>
                    <a:bodyPr/>
                    <a:lstStyle/>
                    <a:p>
                      <a:pPr lvl="0" algn="ctr"/>
                      <a:r>
                        <a:rPr lang="ru-RU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ПОДПРОГРАММА «Поддержка социально-ориентированных некоммерческих организаций города Георгиевска»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42388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Наименование основного мероприятия</a:t>
                      </a:r>
                      <a:endParaRPr lang="ru-RU" sz="1400" b="1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План на 2016 г.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(тыс. рублей)</a:t>
                      </a:r>
                      <a:endParaRPr lang="ru-RU" sz="1200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42388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Повышение уровня и качества жизни малоимущих членов и активистов социально-ориентированных общественных объединений и иных некоммерческих организаций города Георгиевска, укрепление роли общественных организаций в проведении мероприятий патриотической направленности</a:t>
                      </a:r>
                      <a:endParaRPr lang="ru-RU" sz="14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>
                          <a:latin typeface="Times New Roman"/>
                        </a:rPr>
                        <a:t>270,00</a:t>
                      </a:r>
                    </a:p>
                  </a:txBody>
                  <a:tcPr marL="9525" marR="9525" marT="9525" marB="0" anchor="ctr">
                    <a:noFill/>
                  </a:tcPr>
                </a:tc>
              </a:tr>
            </a:tbl>
          </a:graphicData>
        </a:graphic>
      </p:graphicFrame>
      <p:pic>
        <p:nvPicPr>
          <p:cNvPr id="7" name="Picture 3" descr="Z:\утсзн\Всеобщая\Фотоальбом\Поздравление ветерана ВОВ Степанова ФА\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80" y="4953000"/>
            <a:ext cx="2786183" cy="20002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571480" y="7024702"/>
          <a:ext cx="5643602" cy="216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64386"/>
                <a:gridCol w="1279216"/>
              </a:tblGrid>
              <a:tr h="763574">
                <a:tc gridSpan="2">
                  <a:txBody>
                    <a:bodyPr/>
                    <a:lstStyle/>
                    <a:p>
                      <a:pPr lvl="0" algn="ctr"/>
                      <a:r>
                        <a:rPr lang="ru-RU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ПОДПРОГРАММА «Обеспечение реализации муниципальной программы города Георгиевска «Социальная поддержка граждан» и общепрограммные мероприятия»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42388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Наименование основного мероприятия</a:t>
                      </a:r>
                      <a:endParaRPr lang="ru-RU" sz="1400" b="1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План на 2016 г.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(тыс. рублей)</a:t>
                      </a:r>
                      <a:endParaRPr lang="ru-RU" sz="1200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42388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Обеспечение деятельности по реализации Программы</a:t>
                      </a:r>
                      <a:endParaRPr lang="ru-RU" sz="14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>
                          <a:latin typeface="Times New Roman"/>
                        </a:rPr>
                        <a:t>13 666,90</a:t>
                      </a:r>
                    </a:p>
                  </a:txBody>
                  <a:tcPr marL="9525" marR="9525" marT="9525" marB="0" anchor="b">
                    <a:noFill/>
                  </a:tcPr>
                </a:tc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14" y="5024438"/>
            <a:ext cx="2643206" cy="1934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48</a:t>
            </a:fld>
            <a:endParaRPr lang="ru-RU"/>
          </a:p>
        </p:txBody>
      </p:sp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92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агетная рамка 4"/>
          <p:cNvSpPr/>
          <p:nvPr/>
        </p:nvSpPr>
        <p:spPr>
          <a:xfrm>
            <a:off x="785794" y="1023910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7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МУНИЦИПАЛЬНАЯ ПРОГРАММА </a:t>
            </a:r>
          </a:p>
          <a:p>
            <a:pPr algn="ctr"/>
            <a:r>
              <a:rPr lang="ru-RU" sz="137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города Георгиевска «Развитие жилищно-коммунального хозяйства, защита населения и территории от чрезвычайных ситуаций»</a:t>
            </a:r>
            <a:endParaRPr lang="ru-RU" sz="137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72206" y="1309662"/>
            <a:ext cx="450819" cy="450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Выноска со стрелкой вниз 6"/>
          <p:cNvSpPr/>
          <p:nvPr/>
        </p:nvSpPr>
        <p:spPr>
          <a:xfrm>
            <a:off x="785794" y="2166918"/>
            <a:ext cx="5286412" cy="914400"/>
          </a:xfrm>
          <a:prstGeom prst="downArrowCallout">
            <a:avLst/>
          </a:prstGeom>
          <a:solidFill>
            <a:srgbClr val="CCECFF">
              <a:alpha val="77000"/>
            </a:srgb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ПОДПРОГРАММЫ ПРОГРАММЫ</a:t>
            </a:r>
          </a:p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(на 2016 год, тыс. рублей)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16" name="Схема 15"/>
          <p:cNvGraphicFramePr/>
          <p:nvPr/>
        </p:nvGraphicFramePr>
        <p:xfrm>
          <a:off x="857232" y="3095612"/>
          <a:ext cx="5500726" cy="30003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8" name="Схема 17"/>
          <p:cNvGraphicFramePr/>
          <p:nvPr/>
        </p:nvGraphicFramePr>
        <p:xfrm>
          <a:off x="857232" y="5881694"/>
          <a:ext cx="5500726" cy="30649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9" name="Схема 18"/>
          <p:cNvGraphicFramePr/>
          <p:nvPr/>
        </p:nvGraphicFramePr>
        <p:xfrm>
          <a:off x="857232" y="8739214"/>
          <a:ext cx="5500726" cy="9657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49</a:t>
            </a:fld>
            <a:endParaRPr lang="ru-RU"/>
          </a:p>
        </p:txBody>
      </p:sp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285992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6" grpId="0">
        <p:bldAsOne/>
      </p:bldGraphic>
      <p:bldGraphic spid="18" grpId="0">
        <p:bldAsOne/>
      </p:bldGraphic>
      <p:bldGraphic spid="19" grpId="0">
        <p:bldAsOne/>
      </p:bldGraphic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агетная рамка 4"/>
          <p:cNvSpPr/>
          <p:nvPr/>
        </p:nvSpPr>
        <p:spPr>
          <a:xfrm>
            <a:off x="642918" y="1023910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7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МУНИЦИПАЛЬНАЯ ПРОГРАММА </a:t>
            </a:r>
          </a:p>
          <a:p>
            <a:pPr algn="ctr"/>
            <a:r>
              <a:rPr lang="ru-RU" sz="137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города Георгиевска «Развитие жилищно-коммунального хозяйства, защита населения и территории от чрезвычайных ситуаций»</a:t>
            </a:r>
            <a:endParaRPr lang="ru-RU" sz="137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642918" y="2166918"/>
          <a:ext cx="5357850" cy="7376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578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ОСНОВНЫЕ ЦЕЛИ МУНИЦИПАЛЬНОЙ ПРОГРАММЫ </a:t>
                      </a:r>
                    </a:p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города Георгиевска «Развитие жилищно-коммунального хозяйства, защита населения и территории от чрезвычайных ситуаций»</a:t>
                      </a:r>
                      <a:endParaRPr lang="ru-RU" sz="1400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реализация государственной политики в сфере гражданской обороны,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пожарной безопасности, защиты населения и территории города Георгиевска от чрезвычайных ситуаций, предупреждения и ликвидации последствий чрезвычайных ситуаций природного и техногенного характера на территории города Георгиевска</a:t>
                      </a:r>
                      <a:endParaRPr lang="ru-RU" sz="1400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проведение государственной политики в сфере жилищного хозяйства на территории города Георгиевска</a:t>
                      </a:r>
                      <a:endParaRPr lang="ru-RU" sz="1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повышение эффективности и надежности функционирования объектов коммунальной инфраструктуры города Георгиевска</a:t>
                      </a:r>
                      <a:endParaRPr lang="ru-RU" sz="1400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повышение энергетической эффективности использования топливно-энергетических ресурсов на территории города Георгиевска</a:t>
                      </a:r>
                      <a:endParaRPr lang="ru-RU" sz="1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создание наиболее благоприятной и комфортной среды проживания горожан, обеспечение устойчивого состояния благоустроенности территории города, а также максимально возможное снижение экологического загрязнения города, путём озеленения его территорий</a:t>
                      </a:r>
                      <a:endParaRPr lang="ru-RU" sz="1400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предоставление поддержки в  решении жилищной проблемы молодым семьям, признанным в установленном порядке, нуждающимися в улучшении жилищных условий в городе Георгиевске</a:t>
                      </a:r>
                      <a:endParaRPr lang="ru-RU" sz="1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управление и обеспечение реализации муниципальной программы города Георгиевска «Развитие жилищно-коммунального хозяйства, защита населения и территории от чрезвычайных ситуаций», осуществление муниципального надзора (контроля)</a:t>
                      </a:r>
                      <a:endParaRPr lang="ru-RU" sz="1400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50</a:t>
            </a:fld>
            <a:endParaRPr lang="ru-RU"/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92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10000">
    <p:wheel spokes="8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агетная рамка 4"/>
          <p:cNvSpPr/>
          <p:nvPr/>
        </p:nvSpPr>
        <p:spPr>
          <a:xfrm>
            <a:off x="1000108" y="1023910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7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МУНИЦИПАЛЬНАЯ ПРОГРАММА </a:t>
            </a:r>
          </a:p>
          <a:p>
            <a:pPr algn="ctr"/>
            <a:r>
              <a:rPr lang="ru-RU" sz="137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города Георгиевска «Развитие жилищно-коммунального хозяйства, защита населения и территории от чрезвычайных ситуаций»</a:t>
            </a:r>
            <a:endParaRPr lang="ru-RU" sz="137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000108" y="2166918"/>
            <a:ext cx="5358990" cy="92869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ОСНОВНЫЕ МЕРОПРИЯТИЯ МУНИЦИПАЛЬНОЙ ПРОГРАММЫ города Георгиевска «Развитие жилищно-коммунального хозяйства, защита населения и территории от чрезвычайных ситуаций»</a:t>
            </a:r>
            <a:endParaRPr lang="ru-RU" sz="12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928670" y="3167050"/>
          <a:ext cx="5616624" cy="65506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79080"/>
                <a:gridCol w="1137544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Наименование основного мероприятия</a:t>
                      </a:r>
                      <a:endParaRPr lang="ru-RU" sz="1400" b="1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План на 2016 г.</a:t>
                      </a:r>
                    </a:p>
                    <a:p>
                      <a:pPr algn="ctr"/>
                      <a:r>
                        <a:rPr lang="ru-RU" sz="11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(тыс. рублей)</a:t>
                      </a:r>
                      <a:endParaRPr lang="ru-RU" sz="1100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50" dirty="0" smtClean="0"/>
                        <a:t>Содержание и обеспечение деятельности поисковых и аварийно-спасательных служб</a:t>
                      </a:r>
                      <a:endParaRPr lang="ru-RU" sz="1350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350" b="0" i="0" u="none" strike="noStrike" dirty="0">
                          <a:latin typeface="Times New Roman"/>
                        </a:rPr>
                        <a:t>11 977,00</a:t>
                      </a: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50" dirty="0" smtClean="0"/>
                        <a:t>Предупреждение и ликвидация последствий чрезвычайных ситуаций природного и техногенного характера</a:t>
                      </a:r>
                      <a:endParaRPr lang="ru-RU" sz="135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350" b="0" i="0" u="none" strike="noStrike" dirty="0">
                          <a:latin typeface="Times New Roman"/>
                        </a:rPr>
                        <a:t>100,00</a:t>
                      </a:r>
                    </a:p>
                  </a:txBody>
                  <a:tcPr marL="9525" marR="9525" marT="9525" marB="0" anchor="b"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50" dirty="0" smtClean="0"/>
                        <a:t>Обеспечение мероприятий по капитальному ремонту муниципального жилищного фонда</a:t>
                      </a:r>
                      <a:endParaRPr lang="ru-RU" sz="1350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350" b="0" i="0" u="none" strike="noStrike" dirty="0">
                          <a:latin typeface="Times New Roman"/>
                        </a:rPr>
                        <a:t>200,00</a:t>
                      </a: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50" dirty="0" smtClean="0"/>
                        <a:t>Переселение граждан из аварийного жилищного фонда</a:t>
                      </a:r>
                      <a:endParaRPr lang="ru-RU" sz="135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350" b="0" i="0" u="none" strike="noStrike" dirty="0">
                          <a:latin typeface="Times New Roman"/>
                        </a:rPr>
                        <a:t>4 634,24</a:t>
                      </a:r>
                    </a:p>
                  </a:txBody>
                  <a:tcPr marL="9525" marR="9525" marT="9525" marB="0" anchor="b"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50" dirty="0" smtClean="0"/>
                        <a:t>Содержание  муниципального жилищного фонда</a:t>
                      </a:r>
                      <a:endParaRPr lang="ru-RU" sz="1350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350" b="0" i="0" u="none" strike="noStrike" dirty="0">
                          <a:latin typeface="Times New Roman"/>
                        </a:rPr>
                        <a:t>164,28</a:t>
                      </a: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50" dirty="0" smtClean="0"/>
                        <a:t>Прочие мероприятия в области жилищного хозяйства</a:t>
                      </a:r>
                      <a:endParaRPr lang="ru-RU" sz="135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350" b="0" i="0" u="none" strike="noStrike" dirty="0">
                          <a:latin typeface="Times New Roman"/>
                        </a:rPr>
                        <a:t>150,00</a:t>
                      </a:r>
                    </a:p>
                  </a:txBody>
                  <a:tcPr marL="9525" marR="9525" marT="9525" marB="0" anchor="b"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50" dirty="0" smtClean="0"/>
                        <a:t>Обеспечение мероприятий по капитальному ремонту многоквартирных домов</a:t>
                      </a:r>
                      <a:endParaRPr lang="ru-RU" sz="1350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350" b="0" i="0" u="none" strike="noStrike" dirty="0">
                          <a:latin typeface="Times New Roman"/>
                        </a:rPr>
                        <a:t>300,00</a:t>
                      </a: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50" dirty="0" smtClean="0"/>
                        <a:t>Комплексное развитие систем коммунальной инфраструктуры города Георгиевска</a:t>
                      </a:r>
                      <a:endParaRPr lang="ru-RU" sz="135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350" b="0" i="0" u="none" strike="noStrike" dirty="0">
                          <a:latin typeface="Times New Roman"/>
                        </a:rPr>
                        <a:t>3 100,00</a:t>
                      </a:r>
                    </a:p>
                  </a:txBody>
                  <a:tcPr marL="9525" marR="9525" marT="9525" marB="0" anchor="b"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50" dirty="0" smtClean="0"/>
                        <a:t>Энергоэффективность от внедрения энергосберегающих устройств</a:t>
                      </a:r>
                      <a:endParaRPr lang="ru-RU" sz="1350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350" b="0" i="0" u="none" strike="noStrike" dirty="0">
                          <a:latin typeface="Times New Roman"/>
                        </a:rPr>
                        <a:t>2 600,00</a:t>
                      </a: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50" dirty="0" smtClean="0"/>
                        <a:t>Создание комфортного проживания граждан, формирование современной городской инфраструктуры и благоустройство мест общего пользования</a:t>
                      </a:r>
                      <a:endParaRPr lang="ru-RU" sz="135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350" b="0" i="0" u="none" strike="noStrike" dirty="0">
                          <a:latin typeface="Times New Roman"/>
                        </a:rPr>
                        <a:t>35 740,00</a:t>
                      </a:r>
                    </a:p>
                  </a:txBody>
                  <a:tcPr marL="9525" marR="9525" marT="9525" marB="0" anchor="b"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50" dirty="0" smtClean="0"/>
                        <a:t>Улучшение жилищных условий молодых семей</a:t>
                      </a:r>
                      <a:endParaRPr lang="ru-RU" sz="1350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350" b="0" i="0" u="none" strike="noStrike" dirty="0">
                          <a:latin typeface="Times New Roman"/>
                        </a:rPr>
                        <a:t>1 520,00</a:t>
                      </a: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50" dirty="0" smtClean="0"/>
                        <a:t>Расходы на осуществление деятельности управления жилищно-коммунального хозяйства  администрации города Георгиевска</a:t>
                      </a:r>
                      <a:endParaRPr lang="ru-RU" sz="135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350" b="0" i="0" u="none" strike="noStrike" dirty="0">
                          <a:latin typeface="Times New Roman"/>
                        </a:rPr>
                        <a:t>14 626,87</a:t>
                      </a:r>
                    </a:p>
                  </a:txBody>
                  <a:tcPr marL="9525" marR="9525" marT="9525" marB="0" anchor="b">
                    <a:noFill/>
                  </a:tcPr>
                </a:tc>
              </a:tr>
            </a:tbl>
          </a:graphicData>
        </a:graphic>
      </p:graphicFrame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51</a:t>
            </a:fld>
            <a:endParaRPr lang="ru-RU"/>
          </a:p>
        </p:txBody>
      </p:sp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92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10000">
    <p:wheel spokes="8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агетная рамка 4"/>
          <p:cNvSpPr/>
          <p:nvPr/>
        </p:nvSpPr>
        <p:spPr>
          <a:xfrm>
            <a:off x="764704" y="992560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7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МУНИЦИПАЛЬНАЯ ПРОГРАММА </a:t>
            </a:r>
          </a:p>
          <a:p>
            <a:pPr algn="ctr"/>
            <a:r>
              <a:rPr lang="ru-RU" sz="137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города Георгиевска «Развитие жилищно-коммунального хозяйства, защита населения и территории от чрезвычайных ситуаций»</a:t>
            </a:r>
            <a:endParaRPr lang="ru-RU" sz="137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32" y="3595678"/>
            <a:ext cx="2131861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785794" y="2952736"/>
            <a:ext cx="292895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переселение 272 человек из жилых помещений, расположенных в </a:t>
            </a:r>
          </a:p>
          <a:p>
            <a:pPr lvl="0"/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11 аварийных жилых домах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57232" y="5095876"/>
            <a:ext cx="292895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проведение капитального ремонта </a:t>
            </a:r>
          </a:p>
          <a:p>
            <a:pPr lvl="0"/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в 33 многоквартирных домах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32" y="5595942"/>
            <a:ext cx="2071702" cy="15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0"/>
          <p:cNvSpPr/>
          <p:nvPr/>
        </p:nvSpPr>
        <p:spPr>
          <a:xfrm>
            <a:off x="4000504" y="5095876"/>
            <a:ext cx="264320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 smtClean="0">
                <a:latin typeface="Times New Roman" pitchFamily="18" charset="0"/>
              </a:rPr>
              <a:t>увеличение количества человек, </a:t>
            </a:r>
          </a:p>
          <a:p>
            <a:r>
              <a:rPr lang="ru-RU" sz="1100" dirty="0" smtClean="0">
                <a:latin typeface="Times New Roman" pitchFamily="18" charset="0"/>
              </a:rPr>
              <a:t>получающих банные услуги</a:t>
            </a:r>
            <a:endParaRPr lang="ru-RU" sz="1100" dirty="0"/>
          </a:p>
        </p:txBody>
      </p:sp>
      <p:pic>
        <p:nvPicPr>
          <p:cNvPr id="12" name="Рисунок 3" descr="скачанные файлы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00504" y="5595942"/>
            <a:ext cx="2143140" cy="151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Прямоугольник 12"/>
          <p:cNvSpPr/>
          <p:nvPr/>
        </p:nvSpPr>
        <p:spPr>
          <a:xfrm>
            <a:off x="4000504" y="2952736"/>
            <a:ext cx="207170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 smtClean="0">
                <a:latin typeface="Times New Roman" pitchFamily="18" charset="0"/>
              </a:rPr>
              <a:t>развитие систем коммунальной </a:t>
            </a:r>
          </a:p>
          <a:p>
            <a:r>
              <a:rPr lang="ru-RU" sz="1100" dirty="0" smtClean="0">
                <a:latin typeface="Times New Roman" pitchFamily="18" charset="0"/>
              </a:rPr>
              <a:t>инфраструктуры</a:t>
            </a:r>
          </a:p>
        </p:txBody>
      </p:sp>
      <p:pic>
        <p:nvPicPr>
          <p:cNvPr id="14" name="Рисунок 4" descr="67XX7ypO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00504" y="3524240"/>
            <a:ext cx="2024143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Прямоугольник 14"/>
          <p:cNvSpPr/>
          <p:nvPr/>
        </p:nvSpPr>
        <p:spPr>
          <a:xfrm>
            <a:off x="764704" y="2072680"/>
            <a:ext cx="5286412" cy="646331"/>
          </a:xfrm>
          <a:prstGeom prst="rect">
            <a:avLst/>
          </a:prstGeom>
          <a:solidFill>
            <a:srgbClr val="FFFFCC">
              <a:alpha val="75000"/>
            </a:srgbClr>
          </a:solidFill>
        </p:spPr>
        <p:txBody>
          <a:bodyPr wrap="square">
            <a:spAutoFit/>
          </a:bodyPr>
          <a:lstStyle/>
          <a:p>
            <a:pPr lvl="0"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 рамках данной муниципальной программы предполагается: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714356" y="7239016"/>
            <a:ext cx="292895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000" dirty="0" smtClean="0">
                <a:latin typeface="Times New Roman" pitchFamily="18" charset="0"/>
              </a:rPr>
              <a:t>проведение работ по замене оконных блоков в рамках мероприятия по энергосбережению и повышению энергетической эффективности муниципальных образовательных организаций </a:t>
            </a:r>
          </a:p>
          <a:p>
            <a:pPr>
              <a:defRPr/>
            </a:pPr>
            <a:r>
              <a:rPr lang="ru-RU" sz="1000" dirty="0" smtClean="0">
                <a:latin typeface="Times New Roman" pitchFamily="18" charset="0"/>
              </a:rPr>
              <a:t>города Георгиевска</a:t>
            </a:r>
            <a:endParaRPr lang="ru-RU" sz="1000" dirty="0">
              <a:latin typeface="Times New Roman" pitchFamily="18" charset="0"/>
            </a:endParaRPr>
          </a:p>
        </p:txBody>
      </p:sp>
      <p:pic>
        <p:nvPicPr>
          <p:cNvPr id="17" name="Picture 14" descr="F:\Елена-рабочая\DSCF141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57232" y="8167709"/>
            <a:ext cx="2071702" cy="1553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Прямоугольник 17"/>
          <p:cNvSpPr/>
          <p:nvPr/>
        </p:nvSpPr>
        <p:spPr>
          <a:xfrm>
            <a:off x="3212976" y="7257256"/>
            <a:ext cx="3429000" cy="861774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49263" eaLnBrk="0" hangingPunct="0"/>
            <a:r>
              <a:rPr lang="ru-RU" sz="1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замена приборов учёта электрической энергии и </a:t>
            </a:r>
          </a:p>
          <a:p>
            <a:pPr indent="449263" eaLnBrk="0" hangingPunct="0"/>
            <a:r>
              <a:rPr lang="ru-RU" sz="1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трансформаторов тока в узлах учёта на уличное </a:t>
            </a:r>
          </a:p>
          <a:p>
            <a:pPr indent="449263" eaLnBrk="0" hangingPunct="0"/>
            <a:r>
              <a:rPr lang="ru-RU" sz="1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освещение;</a:t>
            </a:r>
            <a:endParaRPr lang="ru-RU" sz="1000" dirty="0" smtClean="0">
              <a:ea typeface="Calibri" pitchFamily="34" charset="0"/>
              <a:cs typeface="Times New Roman" pitchFamily="18" charset="0"/>
            </a:endParaRPr>
          </a:p>
          <a:p>
            <a:pPr indent="449263" eaLnBrk="0" hangingPunct="0"/>
            <a:r>
              <a:rPr lang="ru-RU" sz="1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модернизация и реконструкция систем уличного</a:t>
            </a:r>
          </a:p>
          <a:p>
            <a:pPr indent="449263" eaLnBrk="0" hangingPunct="0"/>
            <a:r>
              <a:rPr lang="ru-RU" sz="1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освещения</a:t>
            </a:r>
            <a:endParaRPr lang="ru-RU" sz="10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00504" y="8167710"/>
            <a:ext cx="2357454" cy="1525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2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52</a:t>
            </a:fld>
            <a:endParaRPr lang="ru-RU"/>
          </a:p>
        </p:txBody>
      </p:sp>
      <p:pic>
        <p:nvPicPr>
          <p:cNvPr id="19" name="Picture 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85992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агетная рамка 4"/>
          <p:cNvSpPr/>
          <p:nvPr/>
        </p:nvSpPr>
        <p:spPr>
          <a:xfrm>
            <a:off x="1000108" y="1023910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7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МУНИЦИПАЛЬНАЯ ПРОГРАММА </a:t>
            </a:r>
          </a:p>
          <a:p>
            <a:pPr algn="ctr"/>
            <a:r>
              <a:rPr lang="ru-RU" sz="137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города Георгиевска «Развитие жилищно-коммунального хозяйства, защита населения и территории от чрезвычайных ситуаций»</a:t>
            </a:r>
            <a:endParaRPr lang="ru-RU" sz="137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46" y="2166918"/>
            <a:ext cx="5214974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itchFamily="2" charset="2"/>
              <a:buChar char="v"/>
            </a:pPr>
            <a:r>
              <a:rPr lang="ru-RU" sz="1100" dirty="0" smtClean="0"/>
              <a:t>обеспечение жильём 30 молодых семей</a:t>
            </a:r>
          </a:p>
          <a:p>
            <a:pPr algn="just">
              <a:buFont typeface="Wingdings" pitchFamily="2" charset="2"/>
              <a:buChar char="v"/>
            </a:pPr>
            <a:r>
              <a:rPr lang="ru-RU" sz="1100" dirty="0" smtClean="0"/>
              <a:t>привлечение в жилищную сферу города Георгиевска дополнительных финансовых средств банков и других организаций, предоставляющих ипотечные жилищные кредиты (займы), а также собственных средств молодых семей;</a:t>
            </a:r>
          </a:p>
          <a:p>
            <a:pPr algn="just">
              <a:buFont typeface="Wingdings" pitchFamily="2" charset="2"/>
              <a:buChar char="v"/>
            </a:pPr>
            <a:r>
              <a:rPr lang="ru-RU" sz="1100" dirty="0" smtClean="0"/>
              <a:t>укрепление семейных отношений и улучшение демографической ситуации в городе Георгиевске;</a:t>
            </a:r>
          </a:p>
          <a:p>
            <a:pPr algn="just">
              <a:buFont typeface="Wingdings" pitchFamily="2" charset="2"/>
              <a:buChar char="v"/>
            </a:pPr>
            <a:r>
              <a:rPr lang="ru-RU" sz="1100" dirty="0" smtClean="0"/>
              <a:t>развитие системы жилищного кредитования.</a:t>
            </a:r>
            <a:endParaRPr lang="ru-RU" sz="11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12" y="3524240"/>
            <a:ext cx="4214842" cy="3164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8" name="Диаграмма 2"/>
          <p:cNvGraphicFramePr>
            <a:graphicFrameLocks/>
          </p:cNvGraphicFramePr>
          <p:nvPr/>
        </p:nvGraphicFramePr>
        <p:xfrm>
          <a:off x="714356" y="7167578"/>
          <a:ext cx="5715040" cy="25717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Скругленный прямоугольник 9"/>
          <p:cNvSpPr/>
          <p:nvPr/>
        </p:nvSpPr>
        <p:spPr>
          <a:xfrm>
            <a:off x="785794" y="6810388"/>
            <a:ext cx="5500726" cy="42862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</a:rPr>
              <a:t>Количество молодых семей, улучшивших жилищные условия в 2014 – 2015 годах (выдано сертификатов), прогноз на 2016-2021 годы</a:t>
            </a:r>
            <a:endParaRPr lang="ru-RU" sz="1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53</a:t>
            </a:fld>
            <a:endParaRPr lang="ru-RU"/>
          </a:p>
        </p:txBody>
      </p:sp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28868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  <p:bldP spid="10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агетная рамка 4"/>
          <p:cNvSpPr/>
          <p:nvPr/>
        </p:nvSpPr>
        <p:spPr>
          <a:xfrm>
            <a:off x="500042" y="1023910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МУНИЦИПАЛЬНАЯ ПРОГРАММА </a:t>
            </a:r>
          </a:p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города Георгиевска «Обеспечение безопасности дорожного движения»</a:t>
            </a:r>
            <a:endParaRPr lang="ru-RU" sz="16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571480" y="1523976"/>
          <a:ext cx="5357834" cy="4643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28" y="6238884"/>
            <a:ext cx="5929354" cy="3429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357166" y="6238884"/>
            <a:ext cx="394249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/>
              <a:t>Дорожный фонд города Георгиевска </a:t>
            </a:r>
          </a:p>
          <a:p>
            <a:pPr algn="ctr"/>
            <a:r>
              <a:rPr lang="ru-RU" b="1" dirty="0" smtClean="0"/>
              <a:t>на 2016 год составляет </a:t>
            </a:r>
          </a:p>
          <a:p>
            <a:pPr algn="ctr"/>
            <a:r>
              <a:rPr lang="ru-RU" b="1" dirty="0" smtClean="0"/>
              <a:t>20 322,51 тыс. рублей </a:t>
            </a:r>
            <a:endParaRPr lang="ru-RU" b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86454" y="1238224"/>
            <a:ext cx="500066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54</a:t>
            </a:fld>
            <a:endParaRPr lang="ru-RU"/>
          </a:p>
        </p:txBody>
      </p:sp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85992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агетная рамка 4"/>
          <p:cNvSpPr/>
          <p:nvPr/>
        </p:nvSpPr>
        <p:spPr>
          <a:xfrm>
            <a:off x="1000108" y="1023910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МУНИЦИПАЛЬНАЯ ПРОГРАММА </a:t>
            </a:r>
          </a:p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города Георгиевска «Обеспечение безопасности дорожного движения»</a:t>
            </a:r>
            <a:endParaRPr lang="ru-RU" sz="16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000108" y="2166918"/>
            <a:ext cx="5214974" cy="78581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ОСНОВНЫЕ ЦЕЛИ МУНИЦИПАЛЬНОЙ ПРОГРАММЫ </a:t>
            </a:r>
          </a:p>
          <a:p>
            <a:pPr algn="ctr"/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города Георгиевска «Обеспечение безопасности дорожного движения»</a:t>
            </a:r>
            <a:endParaRPr lang="ru-RU" sz="12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graphicFrame>
        <p:nvGraphicFramePr>
          <p:cNvPr id="7" name="Схема 6"/>
          <p:cNvGraphicFramePr/>
          <p:nvPr/>
        </p:nvGraphicFramePr>
        <p:xfrm>
          <a:off x="857232" y="3309926"/>
          <a:ext cx="5786478" cy="6096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571612" y="8239148"/>
            <a:ext cx="199605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ru-RU" sz="1100" b="1" dirty="0" smtClean="0">
                <a:solidFill>
                  <a:schemeClr val="accent1">
                    <a:lumMod val="75000"/>
                  </a:schemeClr>
                </a:solidFill>
              </a:rPr>
              <a:t>содержание автомобильных </a:t>
            </a:r>
          </a:p>
          <a:p>
            <a:pPr lvl="0" algn="ctr"/>
            <a:r>
              <a:rPr lang="ru-RU" sz="1100" b="1" dirty="0" smtClean="0">
                <a:solidFill>
                  <a:schemeClr val="accent1">
                    <a:lumMod val="75000"/>
                  </a:schemeClr>
                </a:solidFill>
              </a:rPr>
              <a:t>дорог общего пользования </a:t>
            </a:r>
          </a:p>
          <a:p>
            <a:pPr lvl="0" algn="ctr"/>
            <a:r>
              <a:rPr lang="ru-RU" sz="1100" b="1" dirty="0" smtClean="0">
                <a:solidFill>
                  <a:schemeClr val="accent1">
                    <a:lumMod val="75000"/>
                  </a:schemeClr>
                </a:solidFill>
              </a:rPr>
              <a:t>муниципального значения </a:t>
            </a:r>
          </a:p>
          <a:p>
            <a:pPr lvl="0" algn="ctr"/>
            <a:r>
              <a:rPr lang="ru-RU" sz="1100" b="1" dirty="0" smtClean="0">
                <a:solidFill>
                  <a:schemeClr val="accent1">
                    <a:lumMod val="75000"/>
                  </a:schemeClr>
                </a:solidFill>
              </a:rPr>
              <a:t>в состоянии, отвечающем </a:t>
            </a:r>
          </a:p>
          <a:p>
            <a:pPr lvl="0" algn="ctr"/>
            <a:r>
              <a:rPr lang="ru-RU" sz="1100" b="1" dirty="0" smtClean="0">
                <a:solidFill>
                  <a:schemeClr val="accent1">
                    <a:lumMod val="75000"/>
                  </a:schemeClr>
                </a:solidFill>
              </a:rPr>
              <a:t>требованиям ГОСТ</a:t>
            </a:r>
          </a:p>
          <a:p>
            <a:pPr algn="ctr"/>
            <a:endParaRPr lang="ru-RU" sz="1100" b="1" dirty="0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55</a:t>
            </a:fld>
            <a:endParaRPr lang="ru-RU"/>
          </a:p>
        </p:txBody>
      </p:sp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85992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10000">
    <p:wheel spokes="8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агетная рамка 4"/>
          <p:cNvSpPr/>
          <p:nvPr/>
        </p:nvSpPr>
        <p:spPr>
          <a:xfrm>
            <a:off x="785794" y="1023910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МУНИЦИПАЛЬНАЯ ПРОГРАММА </a:t>
            </a:r>
          </a:p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города Георгиевска «Обеспечение безопасности дорожного движения»</a:t>
            </a:r>
            <a:endParaRPr lang="ru-RU" sz="16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85794" y="2166918"/>
            <a:ext cx="5286412" cy="78581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ОСНОВНЫЕ МЕРОПРИЯТИЯ МУНИЦИПАЛЬНОЙ ПРОГРАММЫ города Георгиевска «Обеспечение безопасности дорожного движения»</a:t>
            </a:r>
            <a:endParaRPr lang="ru-RU" sz="14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428604" y="3167050"/>
          <a:ext cx="5786478" cy="1432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14533"/>
                <a:gridCol w="1171945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Наименование основного мероприятия</a:t>
                      </a:r>
                      <a:endParaRPr lang="ru-RU" sz="1400" b="1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План на 2016 г.</a:t>
                      </a:r>
                    </a:p>
                    <a:p>
                      <a:pPr algn="ctr"/>
                      <a:r>
                        <a:rPr lang="ru-RU" sz="11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(тыс. рублей)</a:t>
                      </a:r>
                      <a:endParaRPr lang="ru-RU" sz="1100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50" dirty="0" smtClean="0"/>
                        <a:t>Развитие дорожного хозяйства города Георгиевска и благоустройство окраин</a:t>
                      </a:r>
                      <a:endParaRPr lang="ru-RU" sz="1350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>
                          <a:latin typeface="Times New Roman"/>
                        </a:rPr>
                        <a:t>18 599,00</a:t>
                      </a: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50" dirty="0" smtClean="0"/>
                        <a:t>Повышение безопасности дорожного </a:t>
                      </a:r>
                    </a:p>
                    <a:p>
                      <a:r>
                        <a:rPr lang="ru-RU" sz="1350" dirty="0" smtClean="0"/>
                        <a:t>движения в городе Георгиевске</a:t>
                      </a:r>
                      <a:endParaRPr lang="ru-RU" sz="13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>
                          <a:latin typeface="Times New Roman"/>
                        </a:rPr>
                        <a:t>1 522,51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graphicFrame>
        <p:nvGraphicFramePr>
          <p:cNvPr id="2050" name="Содержимое 5"/>
          <p:cNvGraphicFramePr>
            <a:graphicFrameLocks noGrp="1"/>
          </p:cNvGraphicFramePr>
          <p:nvPr/>
        </p:nvGraphicFramePr>
        <p:xfrm>
          <a:off x="357166" y="5810256"/>
          <a:ext cx="5857916" cy="3714776"/>
        </p:xfrm>
        <a:graphic>
          <a:graphicData uri="http://schemas.openxmlformats.org/presentationml/2006/ole">
            <p:oleObj spid="_x0000_s2050" r:id="rId3" imgW="9144793" imgH="5572227" progId="Excel.Sheet.8">
              <p:embed/>
            </p:oleObj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571480" y="5167314"/>
            <a:ext cx="58579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Объем финансирования Программы на 2016-2021 годы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56</a:t>
            </a:fld>
            <a:endParaRPr lang="ru-RU"/>
          </a:p>
        </p:txBody>
      </p:sp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92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Box 9"/>
          <p:cNvSpPr txBox="1"/>
          <p:nvPr/>
        </p:nvSpPr>
        <p:spPr>
          <a:xfrm>
            <a:off x="5229200" y="5673080"/>
            <a:ext cx="10808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/>
              <a:t>тыс. рублей</a:t>
            </a:r>
            <a:endParaRPr lang="ru-RU" sz="1400" dirty="0"/>
          </a:p>
        </p:txBody>
      </p:sp>
    </p:spTree>
  </p:cSld>
  <p:clrMapOvr>
    <a:masterClrMapping/>
  </p:clrMapOvr>
  <p:transition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агетная рамка 4"/>
          <p:cNvSpPr/>
          <p:nvPr/>
        </p:nvSpPr>
        <p:spPr>
          <a:xfrm>
            <a:off x="857232" y="1023910"/>
            <a:ext cx="5286412" cy="85725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Какие приоритетные национальные проекты реализуются в городе Георгиевске?</a:t>
            </a:r>
            <a:endParaRPr lang="ru-RU" sz="16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4356" y="2873306"/>
            <a:ext cx="5715040" cy="7032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100" dirty="0" smtClean="0"/>
              <a:t>          В 2015 году в муниципальных общеобразовательных организациях приоритетный национальный проект «Образование» реализовывался по двум направлениям:</a:t>
            </a:r>
          </a:p>
          <a:p>
            <a:r>
              <a:rPr lang="ru-RU" sz="1100" dirty="0" smtClean="0"/>
              <a:t>          проведение конкурсов профессионального мастерства и поддержка лучших педагогов;</a:t>
            </a:r>
          </a:p>
          <a:p>
            <a:r>
              <a:rPr lang="ru-RU" sz="1100" dirty="0" smtClean="0"/>
              <a:t>          поддержка способной и талантливой молодежи.</a:t>
            </a:r>
          </a:p>
          <a:p>
            <a:r>
              <a:rPr lang="ru-RU" sz="1100" dirty="0" smtClean="0"/>
              <a:t> </a:t>
            </a:r>
          </a:p>
          <a:p>
            <a:r>
              <a:rPr lang="ru-RU" sz="1100" b="1" dirty="0" smtClean="0"/>
              <a:t>Проведение конкурсов профессионального мастерства и поддержка лучших педагогов</a:t>
            </a:r>
            <a:endParaRPr lang="ru-RU" sz="1100" dirty="0" smtClean="0"/>
          </a:p>
          <a:p>
            <a:r>
              <a:rPr lang="ru-RU" sz="1100" dirty="0" smtClean="0"/>
              <a:t> </a:t>
            </a:r>
          </a:p>
          <a:p>
            <a:pPr algn="just"/>
            <a:r>
              <a:rPr lang="ru-RU" sz="1100" dirty="0" smtClean="0"/>
              <a:t>          В 2015 году управление образования и молодёжной политики администрации города Георгиевска организовало участие 2 победителей муниципального этапа Всероссийского конкурса «Учитель года России – 2015» в краевом этапе в номинациях: «Лучший учитель» и «Дебют».</a:t>
            </a:r>
          </a:p>
          <a:p>
            <a:pPr algn="just"/>
            <a:r>
              <a:rPr lang="ru-RU" sz="1100" dirty="0" smtClean="0"/>
              <a:t>          Организовали участие 8 педагогических работников, получивших общественное признание, в конкурсе приоритетного национального проекта «Образование» (далее – ПНПО) в номинации «Лучший учитель». Победителями конкурса лучших учителей образовательных организаций, реализующих образовательные программы начального общего, основного общего и среднего общего образования в рамках ПНПО 2015 года, стали 5 человек.</a:t>
            </a:r>
          </a:p>
          <a:p>
            <a:pPr algn="just"/>
            <a:r>
              <a:rPr lang="ru-RU" sz="1100" dirty="0" smtClean="0"/>
              <a:t>          Во втором полугодии 2015 года проведены муниципальные этапы и организовано участие в краевых этапах конкурсов профессионального мастерства: «Лучший учитель ОБЖ», «Лучший школьный библиотекарь Ставрополья – 2015», «Лучший директор Ставрополья – 2015». </a:t>
            </a:r>
          </a:p>
          <a:p>
            <a:r>
              <a:rPr lang="ru-RU" sz="1100" b="1" dirty="0" smtClean="0"/>
              <a:t> </a:t>
            </a:r>
            <a:endParaRPr lang="ru-RU" sz="1100" dirty="0" smtClean="0"/>
          </a:p>
          <a:p>
            <a:pPr algn="ctr"/>
            <a:r>
              <a:rPr lang="ru-RU" sz="1100" b="1" dirty="0" smtClean="0"/>
              <a:t>Поддержка талантливой молодежи</a:t>
            </a:r>
            <a:endParaRPr lang="ru-RU" sz="1100" dirty="0" smtClean="0"/>
          </a:p>
          <a:p>
            <a:r>
              <a:rPr lang="ru-RU" sz="1100" dirty="0" smtClean="0"/>
              <a:t> </a:t>
            </a:r>
          </a:p>
          <a:p>
            <a:pPr algn="just"/>
            <a:r>
              <a:rPr lang="ru-RU" sz="1100" dirty="0" smtClean="0"/>
              <a:t>          В 2015 году были созданы условия для участия победителей и призёров общеобра- зовательных организаций города муниципального этапа в региональном и заключительном этапах всероссийской олимпиады школьников.</a:t>
            </a:r>
          </a:p>
          <a:p>
            <a:pPr algn="just"/>
            <a:r>
              <a:rPr lang="ru-RU" sz="1100" dirty="0" smtClean="0"/>
              <a:t>          На региональном этапе всероссийской олимпиады школьников учащимися города в 2015 году завоевано 36 призовых мест, из них – 7 победителей, (в 2014 году – 36 призовых мест, из них – 5 победителей). </a:t>
            </a:r>
          </a:p>
          <a:p>
            <a:pPr algn="just"/>
            <a:r>
              <a:rPr lang="ru-RU" sz="1100" dirty="0" smtClean="0"/>
              <a:t>          По итогам регионального этапа всероссийской олимпиады школьников в                                     г. Ставрополе команда школ города Георгиевска в 2015 году заняла второе место, уступив лишь городу Ставрополю (в 2014 году – второе командное место).</a:t>
            </a:r>
          </a:p>
          <a:p>
            <a:pPr algn="just"/>
            <a:r>
              <a:rPr lang="ru-RU" sz="1100" dirty="0" smtClean="0"/>
              <a:t>          В ноябре-декабре 2015 года проведён муниципальный этап Всероссийской олимпиады школьников по 21 предмету. В 2015 году в городском этапе Всероссийской олимпиады школьников приняли участие 1 298 учащихся 7-11 классов. Победителями стали 101 учащийся: французский язык, астрономия, география, русский язык, химия, английский язык,  физика, право,  литература,  экономика,  история,  биология, </a:t>
            </a:r>
          </a:p>
          <a:p>
            <a:pPr algn="just"/>
            <a:r>
              <a:rPr lang="ru-RU" sz="1100" dirty="0" smtClean="0"/>
              <a:t>физическая   культура,   информатика,   технология,   обществознание,  искусство,  экология, </a:t>
            </a:r>
          </a:p>
          <a:p>
            <a:pPr algn="just"/>
            <a:r>
              <a:rPr lang="ru-RU" sz="1100" dirty="0" smtClean="0"/>
              <a:t>математика, немецкий и испанский языки.</a:t>
            </a:r>
            <a:endParaRPr lang="ru-RU" sz="1100" dirty="0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57</a:t>
            </a:fld>
            <a:endParaRPr lang="ru-RU"/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92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Багетная рамка 7"/>
          <p:cNvSpPr/>
          <p:nvPr/>
        </p:nvSpPr>
        <p:spPr>
          <a:xfrm>
            <a:off x="857232" y="1952604"/>
            <a:ext cx="5286412" cy="85725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ПРИОРИТЕТНЫЙ НАЦИОНАЛЬНЫЙ ПРОЕКТ «Образование»</a:t>
            </a:r>
            <a:endParaRPr lang="ru-RU" sz="16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advTm="10000">
    <p:wheel spokes="8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агетная рамка 4"/>
          <p:cNvSpPr/>
          <p:nvPr/>
        </p:nvSpPr>
        <p:spPr>
          <a:xfrm>
            <a:off x="571480" y="1023910"/>
            <a:ext cx="5500726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ПРИОРИТЕТНЫЙ НАЦИОНАЛЬНЫЙ ПРОЕКТ «Доступное и комфортное жильё – гражданам России»</a:t>
            </a:r>
            <a:endParaRPr lang="ru-RU" sz="16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8604" y="2365474"/>
            <a:ext cx="5812128" cy="7540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100" dirty="0" smtClean="0"/>
              <a:t>          В 2015 году общественной комиссией по жилищным вопросам города Георгиевска проведено 11 заседаний.</a:t>
            </a:r>
          </a:p>
          <a:p>
            <a:pPr algn="just"/>
            <a:r>
              <a:rPr lang="ru-RU" sz="1100" dirty="0" smtClean="0"/>
              <a:t>          В отчётном году свои жилищные условия улучшили молодые семьи, вдовы  участников Великой Отечественной войны, инвалиды, дети сироты.</a:t>
            </a:r>
          </a:p>
          <a:p>
            <a:pPr algn="just"/>
            <a:r>
              <a:rPr lang="ru-RU" sz="1100" dirty="0" smtClean="0"/>
              <a:t>          В рамках реализации Указа Президента Российской Федерации «Об обеспечении жильём ветеранов Великой Отечественной войны 1941-1945 годов», 6 вдов ветеранов получили субсидии и приобрели жильё, 3 ветерана и приравненных к ним категорий были поставлены на жилищный учёт.</a:t>
            </a:r>
          </a:p>
          <a:p>
            <a:pPr algn="just"/>
            <a:r>
              <a:rPr lang="ru-RU" sz="1100" dirty="0" smtClean="0"/>
              <a:t>          Два человека из списка граждан, имеющих право на обеспечение жильём в соответствии с Федеральным законом «О социальной защите инвалидов Российской Федерации», получили субсидию на улучшение своих жилищных условий, право успешно реализовано.</a:t>
            </a:r>
          </a:p>
          <a:p>
            <a:pPr algn="just"/>
            <a:r>
              <a:rPr lang="ru-RU" sz="1100" dirty="0" smtClean="0"/>
              <a:t>          В соответствии с Федеральным законом «О вынужденных переселенцах» один человек из списка обеспечен субсидией на приобретение жилья и успешно реализовал свое право в 2015 году.</a:t>
            </a:r>
          </a:p>
          <a:p>
            <a:pPr algn="just"/>
            <a:r>
              <a:rPr lang="ru-RU" sz="1100" dirty="0" smtClean="0"/>
              <a:t>          Город Георгиевск является участником второго, третьего и четвёртого этапов реализации краевой адресной программы «Переселение граждан из аварийного жилищного </a:t>
            </a:r>
          </a:p>
          <a:p>
            <a:pPr algn="just"/>
            <a:r>
              <a:rPr lang="ru-RU" sz="1100" dirty="0" smtClean="0"/>
              <a:t>фонда в Ставропольском крае в 2013-2017 годах» (далее – Программа).</a:t>
            </a:r>
          </a:p>
          <a:p>
            <a:pPr algn="just"/>
            <a:r>
              <a:rPr lang="ru-RU" sz="1100" dirty="0" smtClean="0"/>
              <a:t>          31 декабря 2015 года завершился второй этап программы переселения граждан из аварийного жилья в городе Георгиевске. Завершено строительство многоквартирного дома по ул. Осенней, 22; ул. Лермонтова, 60, освоено капитальных вложений в размере 60 835,43 тыс. рублей, переселено 112 человек.</a:t>
            </a:r>
          </a:p>
          <a:p>
            <a:pPr algn="just"/>
            <a:r>
              <a:rPr lang="ru-RU" sz="1100" dirty="0" smtClean="0"/>
              <a:t>          В 2015 году, согласно представленного министерством строительства и архитектуры Ставропольского края списка молодых семей-претендентов на получение социальных выплат, 6 молодым семьям (в 2013 – 9 молодым семьям, в 2014 – 12) участникам подпрограммы «Обеспечение жильем молодых семей» муниципальной программы города Георгиевска «Развитие жилищно-коммунального хозяйства, защита населения и территории от чрезвычайных ситуаций», была предоставлена субсидия на приобретение жилого помещения за счет средств федерального бюджета в размере 927,14 тыс. рублей; за счет средств краевого бюджета в размере 1 383,59 тыс. рублей; местного бюджета в размере 547,62 тыс. рублей. 2 молодые семьи-претендента 2015 года на получение социальных выплат отказались от предоставленной субсидии.</a:t>
            </a:r>
          </a:p>
          <a:p>
            <a:pPr algn="just"/>
            <a:r>
              <a:rPr lang="ru-RU" sz="1100" dirty="0" smtClean="0"/>
              <a:t>          В 2015 году за счет средств федерального бюджета в рамках реализации Указа Президента Российской Федерации от 07 мая 2008 года № 714 «Об обеспечении жильем ветеранов Великой Отечественной войны 1941-1945 годов» 6 ветеранов получили субсидии и приобрели жилье (в 2013 г. – 5 ветеранов, в 2014 г. – 5 ветеранов).</a:t>
            </a:r>
          </a:p>
          <a:p>
            <a:pPr algn="just"/>
            <a:r>
              <a:rPr lang="ru-RU" sz="1100" dirty="0" smtClean="0"/>
              <a:t>          Также в 2015 году за счет средств федерального бюджета в соответствии с Федеральным законом «О социальной защите инвалидов в Российской Феде­рации» 2 инвалида были обеспечены субсидией на приобретение жилого помещения (в 2013 г. – 1 инвалид).</a:t>
            </a:r>
          </a:p>
          <a:p>
            <a:pPr algn="just"/>
            <a:r>
              <a:rPr lang="ru-RU" sz="1100" dirty="0" smtClean="0"/>
              <a:t>          В рамках реализации подпрограммы по категории «Граждане, признанные в установленном порядке вынужденными переселенцами» в 2015 году выдан один сертификат на приобретение жилого помещения.</a:t>
            </a:r>
            <a:endParaRPr lang="ru-RU" sz="1100" dirty="0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58</a:t>
            </a:fld>
            <a:endParaRPr lang="ru-RU"/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8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10000">
    <p:wheel spokes="8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агетная рамка 4"/>
          <p:cNvSpPr/>
          <p:nvPr/>
        </p:nvSpPr>
        <p:spPr>
          <a:xfrm>
            <a:off x="1000108" y="1023910"/>
            <a:ext cx="5214974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Как в городе осуществляется поддержка начинающих субъектов малого предпринимательства?</a:t>
            </a:r>
            <a:endParaRPr lang="ru-RU" sz="16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  <a:cs typeface="Calibri"/>
            </a:endParaRPr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59</a:t>
            </a:fld>
            <a:endParaRPr lang="ru-RU"/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92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571480" y="2072680"/>
            <a:ext cx="6000792" cy="707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1000" dirty="0" smtClean="0"/>
              <a:t>          Администрация города Георгиевска с 2011 года оказывает поддержку начинающим субъектам малого предпринимательства в виде грантов. Получателями грантов являются начинающие субъекты малого предпринимательства, вновь зарегистрированные и осуществляющие свою деятельность на территории города Георгиевска не более двух лет, за некоторыми исключениями.</a:t>
            </a:r>
            <a:endParaRPr lang="ru-RU" sz="1000" dirty="0"/>
          </a:p>
        </p:txBody>
      </p:sp>
      <p:graphicFrame>
        <p:nvGraphicFramePr>
          <p:cNvPr id="8" name="Диаграмма 7"/>
          <p:cNvGraphicFramePr/>
          <p:nvPr/>
        </p:nvGraphicFramePr>
        <p:xfrm>
          <a:off x="571480" y="3309926"/>
          <a:ext cx="2714644" cy="32147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9" name="Диаграмма 8"/>
          <p:cNvGraphicFramePr/>
          <p:nvPr/>
        </p:nvGraphicFramePr>
        <p:xfrm>
          <a:off x="3357562" y="3381364"/>
          <a:ext cx="3214710" cy="30129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1" name="Скругленный прямоугольник 10"/>
          <p:cNvSpPr/>
          <p:nvPr/>
        </p:nvSpPr>
        <p:spPr>
          <a:xfrm>
            <a:off x="3357562" y="2809860"/>
            <a:ext cx="3214710" cy="50006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</a:rPr>
              <a:t>Суммы выплаченных грантов в 2011 – 2015 годах, прогноз на 2016 год.</a:t>
            </a:r>
            <a:endParaRPr lang="ru-RU" sz="1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93373" y="6524636"/>
            <a:ext cx="636462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dirty="0" smtClean="0"/>
              <a:t>Победители конкурса смогли открыть свое дело на территории города Георгиевска:</a:t>
            </a:r>
          </a:p>
          <a:p>
            <a:pPr algn="ctr"/>
            <a:r>
              <a:rPr lang="ru-RU" sz="1200" dirty="0" smtClean="0"/>
              <a:t>2013 год – ООО «Молодежная Биржа Труда», аттракцион «5Д кинотеатр», салон красоты </a:t>
            </a:r>
          </a:p>
          <a:p>
            <a:pPr algn="ctr"/>
            <a:r>
              <a:rPr lang="ru-RU" sz="1200" dirty="0" smtClean="0"/>
              <a:t>«Афина»; 2014 год – мобильная химчистка ковровых покрытий, мягкой мебели и салона </a:t>
            </a:r>
          </a:p>
          <a:p>
            <a:pPr algn="ctr"/>
            <a:r>
              <a:rPr lang="ru-RU" sz="1200" dirty="0" smtClean="0"/>
              <a:t>автомобиля; 2015 год – мастерская по ремонту и пошиву одежды, салон красоты «Сафина». </a:t>
            </a:r>
            <a:endParaRPr lang="ru-RU" sz="1200" dirty="0"/>
          </a:p>
        </p:txBody>
      </p:sp>
      <p:pic>
        <p:nvPicPr>
          <p:cNvPr id="8397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85860" y="7381892"/>
            <a:ext cx="4222361" cy="2381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Скругленный прямоугольник 12"/>
          <p:cNvSpPr/>
          <p:nvPr/>
        </p:nvSpPr>
        <p:spPr>
          <a:xfrm>
            <a:off x="571480" y="2809860"/>
            <a:ext cx="2714644" cy="50006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b="1" dirty="0" smtClean="0">
                <a:solidFill>
                  <a:schemeClr val="accent1">
                    <a:lumMod val="75000"/>
                  </a:schemeClr>
                </a:solidFill>
              </a:rPr>
              <a:t>Количество предпринимателей, получивших гранты в 2011 – 2015 годах, прогноз на 2016 год. </a:t>
            </a:r>
            <a:endParaRPr lang="ru-RU" sz="105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39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3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  <p:bldGraphic spid="9" grpId="0">
        <p:bldAsOne/>
      </p:bldGraphic>
      <p:bldP spid="12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60</a:t>
            </a:fld>
            <a:endParaRPr lang="ru-RU"/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92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Скругленный прямоугольник 7"/>
          <p:cNvSpPr/>
          <p:nvPr/>
        </p:nvSpPr>
        <p:spPr>
          <a:xfrm>
            <a:off x="571480" y="1095348"/>
            <a:ext cx="5286412" cy="9144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СКОРАЯ ПОМОЩЬ БИЗНЕСУ</a:t>
            </a:r>
            <a:endParaRPr lang="ru-RU" sz="16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57166" y="2309794"/>
            <a:ext cx="5929354" cy="728667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</a:rPr>
              <a:t>          В целях оперативного решения вопросов, возникающих в процессе деятельности субъектов малого и среднего предпринимательства города Георгиевска, будущих предпринимателей, выступающих с частной инициативой и рассматривающих возможность ведения бизнеса, в администрации города Георгиевска осуществляется консультирование с привлечением при необходимости специалистов (ИФНС России по г. Георгиевску Ставропольского края, Межмуниципального отдела МВД России «Георгиевский», Георгиевской межрайонной прокуратуры, Управления Пенсионного фонда Российской Федерации по г.Георгиевску и Георгиевскому району, Георгиевского отдела Управления Федеральной службы Государственной регистрации, кадастра и картографии по Ставропольскому краю, Территориального отдела Управления Федеральной службы по надзору в сфере защиты прав потребителей и благополучия человека по Ставропольскому краю в Георгиевске, Центра занятости населения, коммерческих банков, структурных подразделений администрации города), образующих инфраструктуру поддержки малого и среднего предпринимательства города. </a:t>
            </a:r>
          </a:p>
          <a:p>
            <a:pPr algn="ctr"/>
            <a:endParaRPr lang="ru-RU" sz="16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</a:rPr>
              <a:t>Подробная информация по всем возникающим </a:t>
            </a:r>
          </a:p>
          <a:p>
            <a:pPr algn="ctr"/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</a:rPr>
              <a:t>вопросам находится в разделе «Скорая помощь бизнесу» </a:t>
            </a:r>
          </a:p>
          <a:p>
            <a:pPr algn="ctr"/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</a:rPr>
              <a:t>на официальном сайте города Георгиевска.</a:t>
            </a:r>
          </a:p>
          <a:p>
            <a:pPr algn="ctr"/>
            <a:r>
              <a:rPr lang="en-US" sz="1600" dirty="0" smtClean="0">
                <a:hlinkClick r:id="rId4"/>
              </a:rPr>
              <a:t>http://georgievsk.ru/spb/</a:t>
            </a:r>
            <a:endParaRPr lang="ru-RU" sz="16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ru-RU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8397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57892" y="1309662"/>
            <a:ext cx="522257" cy="522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10000">
    <p:diamond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агетная рамка 4"/>
          <p:cNvSpPr/>
          <p:nvPr/>
        </p:nvSpPr>
        <p:spPr>
          <a:xfrm>
            <a:off x="785794" y="1023910"/>
            <a:ext cx="5286412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Какие мероприятия проводятся в городе для повышения бюджетной грамотности населения?</a:t>
            </a:r>
            <a:endParaRPr lang="ru-RU" sz="16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71762" y="2024042"/>
            <a:ext cx="3786238" cy="19159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50" b="1" dirty="0" smtClean="0"/>
              <a:t>          </a:t>
            </a:r>
            <a:r>
              <a:rPr lang="ru-RU" sz="900" b="1" dirty="0" smtClean="0"/>
              <a:t>28 сентября 2015 года Экспертный совет Банка России при </a:t>
            </a:r>
          </a:p>
          <a:p>
            <a:r>
              <a:rPr lang="ru-RU" sz="900" b="1" dirty="0" smtClean="0"/>
              <a:t>поддержке Министерства финансов Ставропольского края провел </a:t>
            </a:r>
          </a:p>
          <a:p>
            <a:r>
              <a:rPr lang="ru-RU" sz="900" b="1" dirty="0" smtClean="0"/>
              <a:t>ряд мероприятий в рамках «Недели финансовой грамотности» </a:t>
            </a:r>
          </a:p>
          <a:p>
            <a:r>
              <a:rPr lang="ru-RU" sz="900" b="1" dirty="0" smtClean="0"/>
              <a:t>в городах Ставропольского края.</a:t>
            </a:r>
            <a:r>
              <a:rPr lang="ru-RU" sz="900" dirty="0" smtClean="0"/>
              <a:t> </a:t>
            </a:r>
            <a:br>
              <a:rPr lang="ru-RU" sz="900" dirty="0" smtClean="0"/>
            </a:br>
            <a:r>
              <a:rPr lang="ru-RU" sz="900" dirty="0" smtClean="0"/>
              <a:t>          В состав экспертов вошли руководитель направления продаж </a:t>
            </a:r>
          </a:p>
          <a:p>
            <a:r>
              <a:rPr lang="ru-RU" sz="900" dirty="0" smtClean="0"/>
              <a:t>некредитным организациям Департамент валютного рынка Даниил </a:t>
            </a:r>
          </a:p>
          <a:p>
            <a:r>
              <a:rPr lang="ru-RU" sz="900" dirty="0" smtClean="0"/>
              <a:t>Кораблев, заместитель исполнительного директора НПФ</a:t>
            </a:r>
          </a:p>
          <a:p>
            <a:r>
              <a:rPr lang="ru-RU" sz="900" dirty="0" smtClean="0"/>
              <a:t>«Промагрофонд» Сергей Кабалкин, заместитель генерального </a:t>
            </a:r>
          </a:p>
          <a:p>
            <a:r>
              <a:rPr lang="ru-RU" sz="900" dirty="0" smtClean="0"/>
              <a:t>директора Медиа группа «РЦБ» Наталья Коланькова и другие. </a:t>
            </a:r>
            <a:br>
              <a:rPr lang="ru-RU" sz="900" dirty="0" smtClean="0"/>
            </a:br>
            <a:r>
              <a:rPr lang="ru-RU" sz="900" dirty="0" smtClean="0"/>
              <a:t>          </a:t>
            </a:r>
            <a:r>
              <a:rPr lang="ru-RU" sz="900" b="1" dirty="0" smtClean="0"/>
              <a:t>Георгиевск - первый в списке городов, в которых началась </a:t>
            </a:r>
          </a:p>
          <a:p>
            <a:r>
              <a:rPr lang="ru-RU" sz="900" b="1" dirty="0" smtClean="0"/>
              <a:t>серия финансовых семинаров.</a:t>
            </a:r>
            <a:r>
              <a:rPr lang="ru-RU" sz="900" dirty="0" smtClean="0"/>
              <a:t> </a:t>
            </a:r>
            <a:br>
              <a:rPr lang="ru-RU" sz="900" dirty="0" smtClean="0"/>
            </a:br>
            <a:r>
              <a:rPr lang="ru-RU" sz="900" dirty="0" smtClean="0"/>
              <a:t>          Все обучающие встречи с экспертами совета Банка России </a:t>
            </a:r>
          </a:p>
          <a:p>
            <a:r>
              <a:rPr lang="ru-RU" sz="900" dirty="0" smtClean="0"/>
              <a:t>проходили для слушателей на бесплатной основе. </a:t>
            </a:r>
            <a:endParaRPr lang="ru-RU" sz="9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70" y="2166918"/>
            <a:ext cx="2071702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642918" y="4381496"/>
            <a:ext cx="3528530" cy="16158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/>
              <a:t>          Всего в Георгиевске было проведено 4 встречи: </a:t>
            </a:r>
            <a:br>
              <a:rPr lang="ru-RU" sz="900" dirty="0" smtClean="0"/>
            </a:br>
            <a:r>
              <a:rPr lang="ru-RU" sz="900" dirty="0" smtClean="0"/>
              <a:t>семинар для студентов прошел в филиале «Российского </a:t>
            </a:r>
          </a:p>
          <a:p>
            <a:r>
              <a:rPr lang="ru-RU" sz="900" dirty="0" smtClean="0"/>
              <a:t>государственного гуманитарного университета», «Деловые игры </a:t>
            </a:r>
          </a:p>
          <a:p>
            <a:r>
              <a:rPr lang="ru-RU" sz="900" dirty="0" smtClean="0"/>
              <a:t>для школьников» в СОШ №29, СОШ № 7, встреча с трудовым </a:t>
            </a:r>
            <a:br>
              <a:rPr lang="ru-RU" sz="900" dirty="0" smtClean="0"/>
            </a:br>
            <a:r>
              <a:rPr lang="ru-RU" sz="900" dirty="0" smtClean="0"/>
              <a:t>коллективом СОШ №3 и работниками предприятий ЖКХ. </a:t>
            </a:r>
            <a:br>
              <a:rPr lang="ru-RU" sz="900" dirty="0" smtClean="0"/>
            </a:br>
            <a:r>
              <a:rPr lang="ru-RU" sz="900" dirty="0" smtClean="0"/>
              <a:t>          Всего в семинарах приняли участие более 700 человек. </a:t>
            </a:r>
          </a:p>
          <a:p>
            <a:r>
              <a:rPr lang="ru-RU" sz="900" dirty="0" smtClean="0"/>
              <a:t>          Наиболее интересная дискуссия состоялась в конференц-зале </a:t>
            </a:r>
          </a:p>
          <a:p>
            <a:r>
              <a:rPr lang="ru-RU" sz="900" dirty="0" smtClean="0"/>
              <a:t>администрации города Георгиевска в формате «круглого стола»,</a:t>
            </a:r>
          </a:p>
          <a:p>
            <a:r>
              <a:rPr lang="ru-RU" sz="900" dirty="0" smtClean="0"/>
              <a:t>на которую были приглашены представители администрации </a:t>
            </a:r>
          </a:p>
          <a:p>
            <a:r>
              <a:rPr lang="ru-RU" sz="900" dirty="0" smtClean="0"/>
              <a:t>города Георгиевска, предпринимательского и научного сообществ, </a:t>
            </a:r>
          </a:p>
          <a:p>
            <a:r>
              <a:rPr lang="ru-RU" sz="900" dirty="0" smtClean="0"/>
              <a:t>независимые эксперты, и жители города. </a:t>
            </a:r>
            <a:endParaRPr lang="ru-RU" sz="90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56" y="4452934"/>
            <a:ext cx="2220353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3357562" y="6024570"/>
            <a:ext cx="3217547" cy="19082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/>
              <a:t>          </a:t>
            </a:r>
            <a:r>
              <a:rPr lang="ru-RU" sz="900" dirty="0" smtClean="0"/>
              <a:t>На встрече обсуждались вопросы пенсионных реформ, </a:t>
            </a:r>
          </a:p>
          <a:p>
            <a:r>
              <a:rPr lang="ru-RU" sz="900" dirty="0" smtClean="0"/>
              <a:t>страхования личных вкладов, общие перспективы </a:t>
            </a:r>
          </a:p>
          <a:p>
            <a:r>
              <a:rPr lang="ru-RU" sz="900" dirty="0" smtClean="0"/>
              <a:t>экономического развития и прочие актуальные темы. </a:t>
            </a:r>
            <a:br>
              <a:rPr lang="ru-RU" sz="900" dirty="0" smtClean="0"/>
            </a:br>
            <a:r>
              <a:rPr lang="ru-RU" sz="900" dirty="0" smtClean="0"/>
              <a:t>          В рамках семинара были проведены мастер-классы по </a:t>
            </a:r>
          </a:p>
          <a:p>
            <a:r>
              <a:rPr lang="ru-RU" sz="900" dirty="0" smtClean="0"/>
              <a:t>финансовой грамотности. </a:t>
            </a:r>
            <a:br>
              <a:rPr lang="ru-RU" sz="900" dirty="0" smtClean="0"/>
            </a:br>
            <a:r>
              <a:rPr lang="ru-RU" sz="900" dirty="0" smtClean="0"/>
              <a:t>          Во время встречи председателя </a:t>
            </a:r>
            <a:r>
              <a:rPr lang="ru-RU" sz="900" dirty="0" err="1" smtClean="0"/>
              <a:t>Экпертного</a:t>
            </a:r>
            <a:r>
              <a:rPr lang="ru-RU" sz="900" dirty="0" smtClean="0"/>
              <a:t> совета и </a:t>
            </a:r>
          </a:p>
          <a:p>
            <a:r>
              <a:rPr lang="ru-RU" sz="900" dirty="0" smtClean="0"/>
              <a:t>главы администрации города Георгиевска было достигнуто </a:t>
            </a:r>
          </a:p>
          <a:p>
            <a:r>
              <a:rPr lang="ru-RU" sz="900" dirty="0" smtClean="0"/>
              <a:t>соглашение, по которому подобные значимые финансовые </a:t>
            </a:r>
          </a:p>
          <a:p>
            <a:r>
              <a:rPr lang="ru-RU" sz="900" dirty="0" smtClean="0"/>
              <a:t>мероприятия будут проходить в Георгиевске регулярно. </a:t>
            </a:r>
          </a:p>
          <a:p>
            <a:r>
              <a:rPr lang="ru-RU" sz="900" dirty="0" smtClean="0"/>
              <a:t>Кроме того, преподаватель ГУ Высшей школы экономики </a:t>
            </a:r>
          </a:p>
          <a:p>
            <a:r>
              <a:rPr lang="ru-RU" sz="900" dirty="0" smtClean="0"/>
              <a:t>Ирина </a:t>
            </a:r>
            <a:r>
              <a:rPr lang="ru-RU" sz="900" dirty="0" err="1" smtClean="0"/>
              <a:t>Петрикова</a:t>
            </a:r>
            <a:r>
              <a:rPr lang="ru-RU" sz="900" dirty="0" smtClean="0"/>
              <a:t> выразила надежду, что проведение</a:t>
            </a:r>
          </a:p>
          <a:p>
            <a:r>
              <a:rPr lang="ru-RU" sz="900" dirty="0" smtClean="0"/>
              <a:t> подобных встреч и семинаров благоприятно скажется на </a:t>
            </a:r>
          </a:p>
          <a:p>
            <a:r>
              <a:rPr lang="ru-RU" sz="900" dirty="0" smtClean="0"/>
              <a:t>финансовой грамотности жителей города. </a:t>
            </a:r>
            <a:endParaRPr lang="ru-RU" sz="900" dirty="0"/>
          </a:p>
        </p:txBody>
      </p:sp>
      <p:sp>
        <p:nvSpPr>
          <p:cNvPr id="9" name="TextBox 8"/>
          <p:cNvSpPr txBox="1"/>
          <p:nvPr/>
        </p:nvSpPr>
        <p:spPr>
          <a:xfrm>
            <a:off x="650852" y="3809992"/>
            <a:ext cx="6207148" cy="6617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ru-RU" sz="1000" dirty="0" smtClean="0"/>
              <a:t>          </a:t>
            </a:r>
            <a:r>
              <a:rPr lang="ru-RU" sz="900" dirty="0" smtClean="0"/>
              <a:t>Мероприятие началось с пресс-конференции у главы администрации города Георгиевска Евгения Моисеева. </a:t>
            </a:r>
          </a:p>
          <a:p>
            <a:r>
              <a:rPr lang="ru-RU" sz="900" dirty="0" smtClean="0"/>
              <a:t>          После приветственных слов, председатель Экспертного совета Банка России Анатолий Гавриленко передал Евгению </a:t>
            </a:r>
          </a:p>
          <a:p>
            <a:r>
              <a:rPr lang="ru-RU" sz="900" dirty="0" smtClean="0"/>
              <a:t>Моисееву диплом от экспертного совета по финансовой грамотности в сфере деятельности некредитных финансовых </a:t>
            </a:r>
          </a:p>
          <a:p>
            <a:r>
              <a:rPr lang="ru-RU" sz="900" dirty="0" smtClean="0"/>
              <a:t>организаций при Банке России за активное участие в проекте «Неделя финансовой грамотности Ставропольский край». </a:t>
            </a:r>
            <a:endParaRPr lang="ru-RU" sz="900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7232" y="6024570"/>
            <a:ext cx="2410855" cy="1808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451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72206" y="1238224"/>
            <a:ext cx="500066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61</a:t>
            </a:fld>
            <a:endParaRPr lang="ru-RU"/>
          </a:p>
        </p:txBody>
      </p:sp>
      <p:pic>
        <p:nvPicPr>
          <p:cNvPr id="13" name="Picture 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85992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8066" name="Picture 2" descr="image-09-09-15-01-2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43380" y="7881958"/>
            <a:ext cx="2357454" cy="1770548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642918" y="7953396"/>
            <a:ext cx="359104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b="1" dirty="0" smtClean="0"/>
              <a:t>          9 сентября 2015 года в рамках реализации программы «Дни </a:t>
            </a:r>
          </a:p>
          <a:p>
            <a:r>
              <a:rPr lang="ru-RU" sz="900" b="1" dirty="0" smtClean="0"/>
              <a:t>финансовой грамотности в учебных заведениях»  </a:t>
            </a:r>
            <a:r>
              <a:rPr lang="ru-RU" sz="900" dirty="0" smtClean="0"/>
              <a:t>в МБОУ СОШ </a:t>
            </a:r>
          </a:p>
          <a:p>
            <a:r>
              <a:rPr lang="ru-RU" sz="900" dirty="0" smtClean="0"/>
              <a:t>с углублённым изучением отдельных предметов № 29  финансовым </a:t>
            </a:r>
          </a:p>
          <a:p>
            <a:r>
              <a:rPr lang="ru-RU" sz="900" dirty="0" smtClean="0"/>
              <a:t>управлением администрации города Георгиевска было проведено</a:t>
            </a:r>
          </a:p>
          <a:p>
            <a:r>
              <a:rPr lang="ru-RU" sz="900" dirty="0" smtClean="0"/>
              <a:t>занятие по теме «Личный финансовый план». Некоторые </a:t>
            </a:r>
          </a:p>
          <a:p>
            <a:r>
              <a:rPr lang="ru-RU" sz="900" dirty="0" smtClean="0"/>
              <a:t>вопросы в ходе выступления и подведения итогов особенно </a:t>
            </a:r>
          </a:p>
          <a:p>
            <a:pPr lvl="0"/>
            <a:r>
              <a:rPr lang="ru-RU" sz="900" dirty="0" smtClean="0"/>
              <a:t>заинтересовали учащихся: </a:t>
            </a:r>
          </a:p>
          <a:p>
            <a:pPr lvl="0"/>
            <a:r>
              <a:rPr lang="ru-RU" sz="900" dirty="0" smtClean="0"/>
              <a:t>          - что такое кредитная пластиковая карточка и может ли она </a:t>
            </a:r>
          </a:p>
          <a:p>
            <a:pPr lvl="0"/>
            <a:r>
              <a:rPr lang="ru-RU" sz="900" dirty="0" smtClean="0"/>
              <a:t>выручить, когда нет денег;</a:t>
            </a:r>
          </a:p>
          <a:p>
            <a:pPr lvl="0"/>
            <a:r>
              <a:rPr lang="ru-RU" sz="900" dirty="0" smtClean="0"/>
              <a:t>          - целесообразно ли собирать деньги в копилку .</a:t>
            </a:r>
          </a:p>
          <a:p>
            <a:pPr lvl="0"/>
            <a:r>
              <a:rPr lang="ru-RU" sz="900" dirty="0" smtClean="0"/>
              <a:t>          Итогом проведенной лекции стало понимание - как научиться </a:t>
            </a:r>
          </a:p>
          <a:p>
            <a:pPr lvl="0"/>
            <a:r>
              <a:rPr lang="ru-RU" sz="900" dirty="0" smtClean="0"/>
              <a:t>управлению финансами в семье.</a:t>
            </a:r>
            <a:endParaRPr lang="ru-RU" sz="900" dirty="0"/>
          </a:p>
        </p:txBody>
      </p:sp>
    </p:spTree>
  </p:cSld>
  <p:clrMapOvr>
    <a:masterClrMapping/>
  </p:clrMapOvr>
  <p:transition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8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8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агетная рамка 4"/>
          <p:cNvSpPr/>
          <p:nvPr/>
        </p:nvSpPr>
        <p:spPr>
          <a:xfrm>
            <a:off x="642918" y="1023910"/>
            <a:ext cx="5214974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" algn="ctr">
              <a:lnSpc>
                <a:spcPct val="100000"/>
              </a:lnSpc>
            </a:pPr>
            <a:r>
              <a:rPr lang="ru-RU" sz="1600" b="1" spc="10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  <a:cs typeface="Calibri"/>
              </a:rPr>
              <a:t>Какое место занимает город Георгиевск среди муниципальных образований Ставропольского края?</a:t>
            </a:r>
            <a:endParaRPr lang="ru-RU" sz="1600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  <a:cs typeface="Calibri"/>
            </a:endParaRPr>
          </a:p>
        </p:txBody>
      </p:sp>
      <p:graphicFrame>
        <p:nvGraphicFramePr>
          <p:cNvPr id="6" name="object 4"/>
          <p:cNvGraphicFramePr>
            <a:graphicFrameLocks noGrp="1"/>
          </p:cNvGraphicFramePr>
          <p:nvPr/>
        </p:nvGraphicFramePr>
        <p:xfrm>
          <a:off x="571480" y="2738422"/>
          <a:ext cx="5466075" cy="68580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62769"/>
                <a:gridCol w="1395731"/>
                <a:gridCol w="657743"/>
                <a:gridCol w="657742"/>
                <a:gridCol w="797845"/>
                <a:gridCol w="736119"/>
                <a:gridCol w="658126"/>
              </a:tblGrid>
              <a:tr h="359163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118745">
                        <a:lnSpc>
                          <a:spcPct val="100000"/>
                        </a:lnSpc>
                      </a:pPr>
                      <a:r>
                        <a:rPr sz="900" spc="35" dirty="0">
                          <a:latin typeface="Calibri"/>
                          <a:cs typeface="Calibri"/>
                        </a:rPr>
                        <a:t>№</a:t>
                      </a:r>
                      <a:r>
                        <a:rPr sz="900" spc="-8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15" dirty="0">
                          <a:latin typeface="Calibri"/>
                          <a:cs typeface="Calibri"/>
                        </a:rPr>
                        <a:t>п/п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235585" marR="83185" indent="-144780">
                        <a:lnSpc>
                          <a:spcPct val="113300"/>
                        </a:lnSpc>
                        <a:spcBef>
                          <a:spcPts val="455"/>
                        </a:spcBef>
                      </a:pPr>
                      <a:r>
                        <a:rPr sz="900" spc="15" dirty="0">
                          <a:latin typeface="Calibri"/>
                          <a:cs typeface="Calibri"/>
                        </a:rPr>
                        <a:t>Муниципальный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15" dirty="0">
                          <a:latin typeface="Calibri"/>
                          <a:cs typeface="Calibri"/>
                        </a:rPr>
                        <a:t>район  (городской</a:t>
                      </a:r>
                      <a:r>
                        <a:rPr sz="9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10" dirty="0">
                          <a:latin typeface="Calibri"/>
                          <a:cs typeface="Calibri"/>
                        </a:rPr>
                        <a:t>округ)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41605" indent="-48895">
                        <a:lnSpc>
                          <a:spcPct val="100000"/>
                        </a:lnSpc>
                      </a:pPr>
                      <a:r>
                        <a:rPr sz="900" spc="10" dirty="0">
                          <a:latin typeface="Calibri"/>
                          <a:cs typeface="Calibri"/>
                        </a:rPr>
                        <a:t>Итоговая</a:t>
                      </a:r>
                      <a:endParaRPr sz="900">
                        <a:latin typeface="Calibri"/>
                        <a:cs typeface="Calibri"/>
                      </a:endParaRPr>
                    </a:p>
                    <a:p>
                      <a:pPr marL="199390" marR="130175" indent="-58419">
                        <a:lnSpc>
                          <a:spcPts val="1240"/>
                        </a:lnSpc>
                        <a:spcBef>
                          <a:spcPts val="50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о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ц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енка  </a:t>
                      </a:r>
                      <a:r>
                        <a:rPr sz="900" spc="20" dirty="0">
                          <a:latin typeface="Calibri"/>
                          <a:cs typeface="Calibri"/>
                        </a:rPr>
                        <a:t>2015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99390" marR="138430" indent="-53340">
                        <a:lnSpc>
                          <a:spcPct val="113300"/>
                        </a:lnSpc>
                        <a:spcBef>
                          <a:spcPts val="45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Гр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у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ппа  </a:t>
                      </a:r>
                      <a:r>
                        <a:rPr sz="900" spc="20" dirty="0">
                          <a:latin typeface="Calibri"/>
                          <a:cs typeface="Calibri"/>
                        </a:rPr>
                        <a:t>2015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705485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sz="900" spc="15" dirty="0">
                          <a:latin typeface="Calibri"/>
                          <a:cs typeface="Calibri"/>
                        </a:rPr>
                        <a:t>Границы</a:t>
                      </a:r>
                      <a:r>
                        <a:rPr sz="900" spc="-7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15" dirty="0">
                          <a:latin typeface="Calibri"/>
                          <a:cs typeface="Calibri"/>
                        </a:rPr>
                        <a:t>групп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239634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tc>
                  <a:txBody>
                    <a:bodyPr/>
                    <a:lstStyle/>
                    <a:p>
                      <a:pPr marL="8890" algn="ctr">
                        <a:lnSpc>
                          <a:spcPts val="1070"/>
                        </a:lnSpc>
                      </a:pPr>
                      <a:r>
                        <a:rPr sz="900" spc="20" dirty="0">
                          <a:latin typeface="Calibri"/>
                          <a:cs typeface="Calibri"/>
                        </a:rPr>
                        <a:t>2015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tc>
                  <a:txBody>
                    <a:bodyPr/>
                    <a:lstStyle/>
                    <a:p>
                      <a:pPr marL="8890" algn="ctr">
                        <a:lnSpc>
                          <a:spcPts val="1070"/>
                        </a:lnSpc>
                      </a:pPr>
                      <a:r>
                        <a:rPr sz="900" spc="20" dirty="0">
                          <a:latin typeface="Calibri"/>
                          <a:cs typeface="Calibri"/>
                        </a:rPr>
                        <a:t>2014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tc>
                  <a:txBody>
                    <a:bodyPr/>
                    <a:lstStyle/>
                    <a:p>
                      <a:pPr marL="10795" algn="ctr">
                        <a:lnSpc>
                          <a:spcPts val="1070"/>
                        </a:lnSpc>
                      </a:pPr>
                      <a:r>
                        <a:rPr sz="900" spc="20" dirty="0">
                          <a:latin typeface="Calibri"/>
                          <a:cs typeface="Calibri"/>
                        </a:rPr>
                        <a:t>2013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</a:tr>
              <a:tr h="183852">
                <a:tc>
                  <a:txBody>
                    <a:bodyPr/>
                    <a:lstStyle/>
                    <a:p>
                      <a:pPr marR="230504" algn="r">
                        <a:lnSpc>
                          <a:spcPts val="107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>
                        <a:lnSpc>
                          <a:spcPts val="1070"/>
                        </a:lnSpc>
                      </a:pPr>
                      <a:r>
                        <a:rPr sz="900" spc="15" dirty="0">
                          <a:latin typeface="Calibri"/>
                          <a:cs typeface="Calibri"/>
                        </a:rPr>
                        <a:t>Георгиевский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ts val="1070"/>
                        </a:lnSpc>
                      </a:pPr>
                      <a:r>
                        <a:rPr sz="900" spc="10" dirty="0">
                          <a:latin typeface="Calibri"/>
                          <a:cs typeface="Calibri"/>
                        </a:rPr>
                        <a:t>93,02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62BD7A"/>
                    </a:solidFill>
                  </a:tcPr>
                </a:tc>
                <a:tc>
                  <a:txBody>
                    <a:bodyPr/>
                    <a:lstStyle/>
                    <a:p>
                      <a:pPr marR="277495" algn="r">
                        <a:lnSpc>
                          <a:spcPts val="107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3852">
                <a:tc>
                  <a:txBody>
                    <a:bodyPr/>
                    <a:lstStyle/>
                    <a:p>
                      <a:pPr marR="230504" algn="r">
                        <a:lnSpc>
                          <a:spcPts val="107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2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>
                        <a:lnSpc>
                          <a:spcPts val="1070"/>
                        </a:lnSpc>
                      </a:pPr>
                      <a:r>
                        <a:rPr sz="900" spc="15" dirty="0">
                          <a:latin typeface="Calibri"/>
                          <a:cs typeface="Calibri"/>
                        </a:rPr>
                        <a:t>Андроповский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ts val="1070"/>
                        </a:lnSpc>
                      </a:pPr>
                      <a:r>
                        <a:rPr sz="900" spc="10" dirty="0">
                          <a:latin typeface="Calibri"/>
                          <a:cs typeface="Calibri"/>
                        </a:rPr>
                        <a:t>92,73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67C07B"/>
                    </a:solidFill>
                  </a:tcPr>
                </a:tc>
                <a:tc>
                  <a:txBody>
                    <a:bodyPr/>
                    <a:lstStyle/>
                    <a:p>
                      <a:pPr marR="277495" algn="r">
                        <a:lnSpc>
                          <a:spcPts val="107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3852">
                <a:tc>
                  <a:txBody>
                    <a:bodyPr/>
                    <a:lstStyle/>
                    <a:p>
                      <a:pPr marR="230504" algn="r">
                        <a:lnSpc>
                          <a:spcPts val="107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3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>
                        <a:lnSpc>
                          <a:spcPts val="1070"/>
                        </a:lnSpc>
                      </a:pPr>
                      <a:r>
                        <a:rPr sz="900" spc="15" dirty="0">
                          <a:latin typeface="Calibri"/>
                          <a:cs typeface="Calibri"/>
                        </a:rPr>
                        <a:t>Новоселицкий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ts val="1070"/>
                        </a:lnSpc>
                      </a:pPr>
                      <a:r>
                        <a:rPr sz="900" spc="10" dirty="0">
                          <a:latin typeface="Calibri"/>
                          <a:cs typeface="Calibri"/>
                        </a:rPr>
                        <a:t>91,82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73C37B"/>
                    </a:solidFill>
                  </a:tcPr>
                </a:tc>
                <a:tc>
                  <a:txBody>
                    <a:bodyPr/>
                    <a:lstStyle/>
                    <a:p>
                      <a:pPr marR="277495" algn="r">
                        <a:lnSpc>
                          <a:spcPts val="107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3852">
                <a:tc>
                  <a:txBody>
                    <a:bodyPr/>
                    <a:lstStyle/>
                    <a:p>
                      <a:pPr marR="230504" algn="r">
                        <a:lnSpc>
                          <a:spcPts val="107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4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>
                        <a:lnSpc>
                          <a:spcPts val="1070"/>
                        </a:lnSpc>
                      </a:pPr>
                      <a:r>
                        <a:rPr sz="900" spc="15" dirty="0">
                          <a:latin typeface="Calibri"/>
                          <a:cs typeface="Calibri"/>
                        </a:rPr>
                        <a:t>Туркменский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ts val="1070"/>
                        </a:lnSpc>
                      </a:pPr>
                      <a:r>
                        <a:rPr sz="900" spc="10" dirty="0">
                          <a:latin typeface="Calibri"/>
                          <a:cs typeface="Calibri"/>
                        </a:rPr>
                        <a:t>90,13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89C87D"/>
                    </a:solidFill>
                  </a:tcPr>
                </a:tc>
                <a:tc>
                  <a:txBody>
                    <a:bodyPr/>
                    <a:lstStyle/>
                    <a:p>
                      <a:pPr marR="277495" algn="r">
                        <a:lnSpc>
                          <a:spcPts val="107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3852">
                <a:tc>
                  <a:txBody>
                    <a:bodyPr/>
                    <a:lstStyle/>
                    <a:p>
                      <a:pPr marR="230504" algn="r">
                        <a:lnSpc>
                          <a:spcPts val="107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>
                        <a:lnSpc>
                          <a:spcPts val="1070"/>
                        </a:lnSpc>
                      </a:pPr>
                      <a:r>
                        <a:rPr sz="900" spc="15" dirty="0">
                          <a:latin typeface="Calibri"/>
                          <a:cs typeface="Calibri"/>
                        </a:rPr>
                        <a:t>Предгорный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ts val="1070"/>
                        </a:lnSpc>
                      </a:pPr>
                      <a:r>
                        <a:rPr sz="900" spc="10" dirty="0">
                          <a:latin typeface="Calibri"/>
                          <a:cs typeface="Calibri"/>
                        </a:rPr>
                        <a:t>90,04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8AC97D"/>
                    </a:solidFill>
                  </a:tcPr>
                </a:tc>
                <a:tc>
                  <a:txBody>
                    <a:bodyPr/>
                    <a:lstStyle/>
                    <a:p>
                      <a:pPr marR="277495" algn="r">
                        <a:lnSpc>
                          <a:spcPts val="107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3852">
                <a:tc>
                  <a:txBody>
                    <a:bodyPr/>
                    <a:lstStyle/>
                    <a:p>
                      <a:pPr marR="230504" algn="r">
                        <a:lnSpc>
                          <a:spcPts val="107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6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>
                        <a:lnSpc>
                          <a:spcPts val="1070"/>
                        </a:lnSpc>
                      </a:pPr>
                      <a:r>
                        <a:rPr sz="900" spc="15" dirty="0">
                          <a:latin typeface="Calibri"/>
                          <a:cs typeface="Calibri"/>
                        </a:rPr>
                        <a:t>г.Георгиевск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ts val="1070"/>
                        </a:lnSpc>
                      </a:pPr>
                      <a:r>
                        <a:rPr sz="900" spc="10" dirty="0">
                          <a:latin typeface="Calibri"/>
                          <a:cs typeface="Calibri"/>
                        </a:rPr>
                        <a:t>89,50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92CC7D"/>
                    </a:solidFill>
                  </a:tcPr>
                </a:tc>
                <a:tc>
                  <a:txBody>
                    <a:bodyPr/>
                    <a:lstStyle/>
                    <a:p>
                      <a:pPr marR="277495" algn="r">
                        <a:lnSpc>
                          <a:spcPts val="107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3852">
                <a:tc>
                  <a:txBody>
                    <a:bodyPr/>
                    <a:lstStyle/>
                    <a:p>
                      <a:pPr marR="230504" algn="r">
                        <a:lnSpc>
                          <a:spcPts val="107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7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>
                        <a:lnSpc>
                          <a:spcPts val="1070"/>
                        </a:lnSpc>
                      </a:pPr>
                      <a:r>
                        <a:rPr sz="900" spc="15" dirty="0">
                          <a:latin typeface="Calibri"/>
                          <a:cs typeface="Calibri"/>
                        </a:rPr>
                        <a:t>Советский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ts val="1070"/>
                        </a:lnSpc>
                      </a:pPr>
                      <a:r>
                        <a:rPr sz="900" spc="10" dirty="0">
                          <a:latin typeface="Calibri"/>
                          <a:cs typeface="Calibri"/>
                        </a:rPr>
                        <a:t>87,28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AED380"/>
                    </a:solidFill>
                  </a:tcPr>
                </a:tc>
                <a:tc>
                  <a:txBody>
                    <a:bodyPr/>
                    <a:lstStyle/>
                    <a:p>
                      <a:pPr marR="277495" algn="r">
                        <a:lnSpc>
                          <a:spcPts val="107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3852">
                <a:tc>
                  <a:txBody>
                    <a:bodyPr/>
                    <a:lstStyle/>
                    <a:p>
                      <a:pPr marR="230504" algn="r">
                        <a:lnSpc>
                          <a:spcPts val="107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8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>
                        <a:lnSpc>
                          <a:spcPts val="1070"/>
                        </a:lnSpc>
                      </a:pPr>
                      <a:r>
                        <a:rPr sz="900" spc="15" dirty="0">
                          <a:latin typeface="Calibri"/>
                          <a:cs typeface="Calibri"/>
                        </a:rPr>
                        <a:t>Кировский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ts val="1070"/>
                        </a:lnSpc>
                      </a:pPr>
                      <a:r>
                        <a:rPr sz="900" spc="10" dirty="0">
                          <a:latin typeface="Calibri"/>
                          <a:cs typeface="Calibri"/>
                        </a:rPr>
                        <a:t>86,94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B4D580"/>
                    </a:solidFill>
                  </a:tcPr>
                </a:tc>
                <a:tc>
                  <a:txBody>
                    <a:bodyPr/>
                    <a:lstStyle/>
                    <a:p>
                      <a:pPr marR="277495" algn="r">
                        <a:lnSpc>
                          <a:spcPts val="107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pPr marL="8890" algn="ctr">
                        <a:lnSpc>
                          <a:spcPts val="1070"/>
                        </a:lnSpc>
                      </a:pPr>
                      <a:r>
                        <a:rPr sz="900" spc="5" dirty="0">
                          <a:latin typeface="Calibri"/>
                          <a:cs typeface="Calibri"/>
                        </a:rPr>
                        <a:t>I </a:t>
                      </a:r>
                      <a:r>
                        <a:rPr sz="900" spc="10" dirty="0">
                          <a:latin typeface="Calibri"/>
                          <a:cs typeface="Calibri"/>
                        </a:rPr>
                        <a:t>гр.</a:t>
                      </a:r>
                      <a:r>
                        <a:rPr sz="9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10" dirty="0">
                          <a:latin typeface="Calibri"/>
                          <a:cs typeface="Calibri"/>
                        </a:rPr>
                        <a:t>86,05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3852">
                <a:tc>
                  <a:txBody>
                    <a:bodyPr/>
                    <a:lstStyle/>
                    <a:p>
                      <a:pPr marR="230504" algn="r">
                        <a:lnSpc>
                          <a:spcPts val="107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>
                        <a:lnSpc>
                          <a:spcPts val="1070"/>
                        </a:lnSpc>
                      </a:pPr>
                      <a:r>
                        <a:rPr sz="900" spc="15" dirty="0">
                          <a:latin typeface="Calibri"/>
                          <a:cs typeface="Calibri"/>
                        </a:rPr>
                        <a:t>Арзгирский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ts val="1070"/>
                        </a:lnSpc>
                      </a:pPr>
                      <a:r>
                        <a:rPr sz="900" spc="10" dirty="0">
                          <a:latin typeface="Calibri"/>
                          <a:cs typeface="Calibri"/>
                        </a:rPr>
                        <a:t>85,78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C3DA81"/>
                    </a:solidFill>
                  </a:tcPr>
                </a:tc>
                <a:tc>
                  <a:txBody>
                    <a:bodyPr/>
                    <a:lstStyle/>
                    <a:p>
                      <a:pPr marR="277495" algn="r">
                        <a:lnSpc>
                          <a:spcPts val="107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3852">
                <a:tc>
                  <a:txBody>
                    <a:bodyPr/>
                    <a:lstStyle/>
                    <a:p>
                      <a:pPr marR="199390" algn="r">
                        <a:lnSpc>
                          <a:spcPts val="1070"/>
                        </a:lnSpc>
                      </a:pPr>
                      <a:r>
                        <a:rPr sz="900" spc="5" dirty="0">
                          <a:latin typeface="Calibri"/>
                          <a:cs typeface="Calibri"/>
                        </a:rPr>
                        <a:t>10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>
                        <a:lnSpc>
                          <a:spcPts val="1070"/>
                        </a:lnSpc>
                      </a:pPr>
                      <a:r>
                        <a:rPr sz="900" spc="15" dirty="0">
                          <a:latin typeface="Calibri"/>
                          <a:cs typeface="Calibri"/>
                        </a:rPr>
                        <a:t>Кочубеевский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ts val="1070"/>
                        </a:lnSpc>
                      </a:pPr>
                      <a:r>
                        <a:rPr sz="900" spc="10" dirty="0">
                          <a:latin typeface="Calibri"/>
                          <a:cs typeface="Calibri"/>
                        </a:rPr>
                        <a:t>85,76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C3DA81"/>
                    </a:solidFill>
                  </a:tcPr>
                </a:tc>
                <a:tc>
                  <a:txBody>
                    <a:bodyPr/>
                    <a:lstStyle/>
                    <a:p>
                      <a:pPr marR="277495" algn="r">
                        <a:lnSpc>
                          <a:spcPts val="107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3852">
                <a:tc>
                  <a:txBody>
                    <a:bodyPr/>
                    <a:lstStyle/>
                    <a:p>
                      <a:pPr marR="199390" algn="r">
                        <a:lnSpc>
                          <a:spcPts val="1070"/>
                        </a:lnSpc>
                      </a:pPr>
                      <a:r>
                        <a:rPr sz="900" spc="5" dirty="0">
                          <a:latin typeface="Calibri"/>
                          <a:cs typeface="Calibri"/>
                        </a:rPr>
                        <a:t>11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>
                        <a:lnSpc>
                          <a:spcPts val="1070"/>
                        </a:lnSpc>
                      </a:pPr>
                      <a:r>
                        <a:rPr sz="900" spc="15" dirty="0">
                          <a:latin typeface="Calibri"/>
                          <a:cs typeface="Calibri"/>
                        </a:rPr>
                        <a:t>Благодарненский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ts val="1070"/>
                        </a:lnSpc>
                      </a:pPr>
                      <a:r>
                        <a:rPr sz="900" spc="10" dirty="0">
                          <a:latin typeface="Calibri"/>
                          <a:cs typeface="Calibri"/>
                        </a:rPr>
                        <a:t>85,64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C5DB81"/>
                    </a:solidFill>
                  </a:tcPr>
                </a:tc>
                <a:tc>
                  <a:txBody>
                    <a:bodyPr/>
                    <a:lstStyle/>
                    <a:p>
                      <a:pPr marR="277495" algn="r">
                        <a:lnSpc>
                          <a:spcPts val="107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3852">
                <a:tc>
                  <a:txBody>
                    <a:bodyPr/>
                    <a:lstStyle/>
                    <a:p>
                      <a:pPr marR="199390" algn="r">
                        <a:lnSpc>
                          <a:spcPts val="1070"/>
                        </a:lnSpc>
                      </a:pPr>
                      <a:r>
                        <a:rPr sz="900" spc="5" dirty="0">
                          <a:latin typeface="Calibri"/>
                          <a:cs typeface="Calibri"/>
                        </a:rPr>
                        <a:t>12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>
                        <a:lnSpc>
                          <a:spcPts val="1070"/>
                        </a:lnSpc>
                      </a:pPr>
                      <a:r>
                        <a:rPr sz="900" spc="15" dirty="0">
                          <a:latin typeface="Calibri"/>
                          <a:cs typeface="Calibri"/>
                        </a:rPr>
                        <a:t>Шпаковский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ts val="1070"/>
                        </a:lnSpc>
                      </a:pPr>
                      <a:r>
                        <a:rPr sz="900" spc="10" dirty="0">
                          <a:latin typeface="Calibri"/>
                          <a:cs typeface="Calibri"/>
                        </a:rPr>
                        <a:t>84,04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DAE082"/>
                    </a:solidFill>
                  </a:tcPr>
                </a:tc>
                <a:tc>
                  <a:txBody>
                    <a:bodyPr/>
                    <a:lstStyle/>
                    <a:p>
                      <a:pPr marR="277495" algn="r">
                        <a:lnSpc>
                          <a:spcPts val="107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3852">
                <a:tc>
                  <a:txBody>
                    <a:bodyPr/>
                    <a:lstStyle/>
                    <a:p>
                      <a:pPr marR="199390" algn="r">
                        <a:lnSpc>
                          <a:spcPts val="1070"/>
                        </a:lnSpc>
                      </a:pPr>
                      <a:r>
                        <a:rPr sz="900" spc="5" dirty="0">
                          <a:latin typeface="Calibri"/>
                          <a:cs typeface="Calibri"/>
                        </a:rPr>
                        <a:t>13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>
                        <a:lnSpc>
                          <a:spcPts val="1070"/>
                        </a:lnSpc>
                      </a:pPr>
                      <a:r>
                        <a:rPr sz="900" spc="15" dirty="0">
                          <a:latin typeface="Calibri"/>
                          <a:cs typeface="Calibri"/>
                        </a:rPr>
                        <a:t>Грачевский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ts val="1070"/>
                        </a:lnSpc>
                      </a:pPr>
                      <a:r>
                        <a:rPr sz="900" spc="10" dirty="0">
                          <a:latin typeface="Calibri"/>
                          <a:cs typeface="Calibri"/>
                        </a:rPr>
                        <a:t>83,90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DCE082"/>
                    </a:solidFill>
                  </a:tcPr>
                </a:tc>
                <a:tc>
                  <a:txBody>
                    <a:bodyPr/>
                    <a:lstStyle/>
                    <a:p>
                      <a:pPr marR="277495" algn="r">
                        <a:lnSpc>
                          <a:spcPts val="107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3852">
                <a:tc>
                  <a:txBody>
                    <a:bodyPr/>
                    <a:lstStyle/>
                    <a:p>
                      <a:pPr marR="199390" algn="r">
                        <a:lnSpc>
                          <a:spcPts val="1070"/>
                        </a:lnSpc>
                      </a:pPr>
                      <a:r>
                        <a:rPr sz="900" spc="5" dirty="0">
                          <a:latin typeface="Calibri"/>
                          <a:cs typeface="Calibri"/>
                        </a:rPr>
                        <a:t>14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>
                        <a:lnSpc>
                          <a:spcPts val="1070"/>
                        </a:lnSpc>
                      </a:pPr>
                      <a:r>
                        <a:rPr sz="900" spc="10" dirty="0">
                          <a:latin typeface="Calibri"/>
                          <a:cs typeface="Calibri"/>
                        </a:rPr>
                        <a:t>г.Пятигорск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ts val="1070"/>
                        </a:lnSpc>
                      </a:pPr>
                      <a:r>
                        <a:rPr sz="900" spc="10" dirty="0">
                          <a:latin typeface="Calibri"/>
                          <a:cs typeface="Calibri"/>
                        </a:rPr>
                        <a:t>83,01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E7E483"/>
                    </a:solidFill>
                  </a:tcPr>
                </a:tc>
                <a:tc>
                  <a:txBody>
                    <a:bodyPr/>
                    <a:lstStyle/>
                    <a:p>
                      <a:pPr marR="277495" algn="r">
                        <a:lnSpc>
                          <a:spcPts val="107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3852">
                <a:tc>
                  <a:txBody>
                    <a:bodyPr/>
                    <a:lstStyle/>
                    <a:p>
                      <a:pPr marR="199390" algn="r">
                        <a:lnSpc>
                          <a:spcPts val="1070"/>
                        </a:lnSpc>
                      </a:pPr>
                      <a:r>
                        <a:rPr sz="900" spc="5" dirty="0">
                          <a:latin typeface="Calibri"/>
                          <a:cs typeface="Calibri"/>
                        </a:rPr>
                        <a:t>15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>
                        <a:lnSpc>
                          <a:spcPts val="1070"/>
                        </a:lnSpc>
                      </a:pPr>
                      <a:r>
                        <a:rPr sz="900" spc="15" dirty="0">
                          <a:latin typeface="Calibri"/>
                          <a:cs typeface="Calibri"/>
                        </a:rPr>
                        <a:t>Ипатовский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ts val="1070"/>
                        </a:lnSpc>
                      </a:pPr>
                      <a:r>
                        <a:rPr sz="900" spc="10" dirty="0">
                          <a:latin typeface="Calibri"/>
                          <a:cs typeface="Calibri"/>
                        </a:rPr>
                        <a:t>81,97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F5E984"/>
                    </a:solidFill>
                  </a:tcPr>
                </a:tc>
                <a:tc>
                  <a:txBody>
                    <a:bodyPr/>
                    <a:lstStyle/>
                    <a:p>
                      <a:pPr marR="277495" algn="r">
                        <a:lnSpc>
                          <a:spcPts val="107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" algn="ctr">
                        <a:lnSpc>
                          <a:spcPts val="1070"/>
                        </a:lnSpc>
                      </a:pPr>
                      <a:r>
                        <a:rPr sz="900" spc="5" dirty="0">
                          <a:latin typeface="Calibri"/>
                          <a:cs typeface="Calibri"/>
                        </a:rPr>
                        <a:t>I </a:t>
                      </a:r>
                      <a:r>
                        <a:rPr sz="900" spc="10" dirty="0">
                          <a:latin typeface="Calibri"/>
                          <a:cs typeface="Calibri"/>
                        </a:rPr>
                        <a:t>гр.</a:t>
                      </a:r>
                      <a:r>
                        <a:rPr sz="9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10" dirty="0">
                          <a:latin typeface="Calibri"/>
                          <a:cs typeface="Calibri"/>
                        </a:rPr>
                        <a:t>81,81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3852">
                <a:tc>
                  <a:txBody>
                    <a:bodyPr/>
                    <a:lstStyle/>
                    <a:p>
                      <a:pPr marR="199390" algn="r">
                        <a:lnSpc>
                          <a:spcPts val="1070"/>
                        </a:lnSpc>
                      </a:pPr>
                      <a:r>
                        <a:rPr sz="900" spc="5" dirty="0">
                          <a:latin typeface="Calibri"/>
                          <a:cs typeface="Calibri"/>
                        </a:rPr>
                        <a:t>16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>
                        <a:lnSpc>
                          <a:spcPts val="1070"/>
                        </a:lnSpc>
                      </a:pPr>
                      <a:r>
                        <a:rPr sz="900" spc="15" dirty="0">
                          <a:latin typeface="Calibri"/>
                          <a:cs typeface="Calibri"/>
                        </a:rPr>
                        <a:t>Буденновский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ts val="1070"/>
                        </a:lnSpc>
                      </a:pPr>
                      <a:r>
                        <a:rPr sz="900" spc="10" dirty="0">
                          <a:latin typeface="Calibri"/>
                          <a:cs typeface="Calibri"/>
                        </a:rPr>
                        <a:t>81,76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F8E984"/>
                    </a:solidFill>
                  </a:tcPr>
                </a:tc>
                <a:tc>
                  <a:txBody>
                    <a:bodyPr/>
                    <a:lstStyle/>
                    <a:p>
                      <a:pPr marR="277495" algn="r">
                        <a:lnSpc>
                          <a:spcPts val="107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3852">
                <a:tc>
                  <a:txBody>
                    <a:bodyPr/>
                    <a:lstStyle/>
                    <a:p>
                      <a:pPr marR="199390" algn="r">
                        <a:lnSpc>
                          <a:spcPts val="1070"/>
                        </a:lnSpc>
                      </a:pPr>
                      <a:r>
                        <a:rPr sz="900" spc="5" dirty="0">
                          <a:latin typeface="Calibri"/>
                          <a:cs typeface="Calibri"/>
                        </a:rPr>
                        <a:t>17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>
                        <a:lnSpc>
                          <a:spcPts val="1070"/>
                        </a:lnSpc>
                      </a:pPr>
                      <a:r>
                        <a:rPr sz="900" spc="15" dirty="0">
                          <a:latin typeface="Calibri"/>
                          <a:cs typeface="Calibri"/>
                        </a:rPr>
                        <a:t>Нефтекумский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ts val="1070"/>
                        </a:lnSpc>
                      </a:pPr>
                      <a:r>
                        <a:rPr sz="900" spc="10" dirty="0">
                          <a:latin typeface="Calibri"/>
                          <a:cs typeface="Calibri"/>
                        </a:rPr>
                        <a:t>81,27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FDEB84"/>
                    </a:solidFill>
                  </a:tcPr>
                </a:tc>
                <a:tc>
                  <a:txBody>
                    <a:bodyPr/>
                    <a:lstStyle/>
                    <a:p>
                      <a:pPr marR="277495" algn="r">
                        <a:lnSpc>
                          <a:spcPts val="107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ts val="1070"/>
                        </a:lnSpc>
                      </a:pPr>
                      <a:r>
                        <a:rPr sz="900" spc="15" dirty="0">
                          <a:latin typeface="Calibri"/>
                          <a:cs typeface="Calibri"/>
                        </a:rPr>
                        <a:t>сред.</a:t>
                      </a:r>
                      <a:r>
                        <a:rPr sz="900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10" dirty="0">
                          <a:latin typeface="Calibri"/>
                          <a:cs typeface="Calibri"/>
                        </a:rPr>
                        <a:t>81,17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3852">
                <a:tc>
                  <a:txBody>
                    <a:bodyPr/>
                    <a:lstStyle/>
                    <a:p>
                      <a:pPr marR="199390" algn="r">
                        <a:lnSpc>
                          <a:spcPts val="1070"/>
                        </a:lnSpc>
                      </a:pPr>
                      <a:r>
                        <a:rPr sz="900" spc="5" dirty="0">
                          <a:latin typeface="Calibri"/>
                          <a:cs typeface="Calibri"/>
                        </a:rPr>
                        <a:t>18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>
                        <a:lnSpc>
                          <a:spcPts val="1070"/>
                        </a:lnSpc>
                      </a:pPr>
                      <a:r>
                        <a:rPr sz="900" spc="15" dirty="0">
                          <a:latin typeface="Calibri"/>
                          <a:cs typeface="Calibri"/>
                        </a:rPr>
                        <a:t>г.Ставрополь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ts val="1070"/>
                        </a:lnSpc>
                      </a:pPr>
                      <a:r>
                        <a:rPr sz="900" spc="10" dirty="0">
                          <a:latin typeface="Calibri"/>
                          <a:cs typeface="Calibri"/>
                        </a:rPr>
                        <a:t>81,10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  <a:solidFill>
                      <a:srgbClr val="FDEA83"/>
                    </a:solidFill>
                  </a:tcPr>
                </a:tc>
                <a:tc>
                  <a:txBody>
                    <a:bodyPr/>
                    <a:lstStyle/>
                    <a:p>
                      <a:pPr marR="277495" algn="r">
                        <a:lnSpc>
                          <a:spcPts val="107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8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3852">
                <a:tc>
                  <a:txBody>
                    <a:bodyPr/>
                    <a:lstStyle/>
                    <a:p>
                      <a:pPr marR="199390" algn="r">
                        <a:lnSpc>
                          <a:spcPts val="1070"/>
                        </a:lnSpc>
                      </a:pPr>
                      <a:r>
                        <a:rPr sz="900" spc="5" dirty="0">
                          <a:latin typeface="Calibri"/>
                          <a:cs typeface="Calibri"/>
                        </a:rPr>
                        <a:t>19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>
                        <a:lnSpc>
                          <a:spcPts val="1070"/>
                        </a:lnSpc>
                      </a:pPr>
                      <a:r>
                        <a:rPr sz="900" spc="15" dirty="0">
                          <a:latin typeface="Calibri"/>
                          <a:cs typeface="Calibri"/>
                        </a:rPr>
                        <a:t>г.Железноводск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ts val="1070"/>
                        </a:lnSpc>
                      </a:pPr>
                      <a:r>
                        <a:rPr sz="900" spc="10" dirty="0">
                          <a:latin typeface="Calibri"/>
                          <a:cs typeface="Calibri"/>
                        </a:rPr>
                        <a:t>80,90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  <a:solidFill>
                      <a:srgbClr val="FDE983"/>
                    </a:solidFill>
                  </a:tcPr>
                </a:tc>
                <a:tc>
                  <a:txBody>
                    <a:bodyPr/>
                    <a:lstStyle/>
                    <a:p>
                      <a:pPr marR="277495" algn="r">
                        <a:lnSpc>
                          <a:spcPts val="107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3852">
                <a:tc>
                  <a:txBody>
                    <a:bodyPr/>
                    <a:lstStyle/>
                    <a:p>
                      <a:pPr marR="199390" algn="r">
                        <a:lnSpc>
                          <a:spcPts val="1070"/>
                        </a:lnSpc>
                      </a:pPr>
                      <a:r>
                        <a:rPr sz="900" spc="5" dirty="0">
                          <a:latin typeface="Calibri"/>
                          <a:cs typeface="Calibri"/>
                        </a:rPr>
                        <a:t>20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>
                        <a:lnSpc>
                          <a:spcPts val="1070"/>
                        </a:lnSpc>
                      </a:pPr>
                      <a:r>
                        <a:rPr sz="900" spc="15" dirty="0">
                          <a:latin typeface="Calibri"/>
                          <a:cs typeface="Calibri"/>
                        </a:rPr>
                        <a:t>г.Невинномысск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ts val="1070"/>
                        </a:lnSpc>
                      </a:pPr>
                      <a:r>
                        <a:rPr sz="900" spc="10" dirty="0">
                          <a:latin typeface="Calibri"/>
                          <a:cs typeface="Calibri"/>
                        </a:rPr>
                        <a:t>80,79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  <a:solidFill>
                      <a:srgbClr val="FDE883"/>
                    </a:solidFill>
                  </a:tcPr>
                </a:tc>
                <a:tc>
                  <a:txBody>
                    <a:bodyPr/>
                    <a:lstStyle/>
                    <a:p>
                      <a:pPr marR="277495" algn="r">
                        <a:lnSpc>
                          <a:spcPts val="107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3852">
                <a:tc>
                  <a:txBody>
                    <a:bodyPr/>
                    <a:lstStyle/>
                    <a:p>
                      <a:pPr marR="199390" algn="r">
                        <a:lnSpc>
                          <a:spcPts val="1070"/>
                        </a:lnSpc>
                      </a:pPr>
                      <a:r>
                        <a:rPr sz="900" spc="5" dirty="0">
                          <a:latin typeface="Calibri"/>
                          <a:cs typeface="Calibri"/>
                        </a:rPr>
                        <a:t>21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>
                        <a:lnSpc>
                          <a:spcPts val="1070"/>
                        </a:lnSpc>
                      </a:pPr>
                      <a:r>
                        <a:rPr sz="900" spc="15" dirty="0">
                          <a:latin typeface="Calibri"/>
                          <a:cs typeface="Calibri"/>
                        </a:rPr>
                        <a:t>Труновский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ts val="1070"/>
                        </a:lnSpc>
                      </a:pPr>
                      <a:r>
                        <a:rPr sz="900" spc="10" dirty="0">
                          <a:latin typeface="Calibri"/>
                          <a:cs typeface="Calibri"/>
                        </a:rPr>
                        <a:t>80,07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  <a:solidFill>
                      <a:srgbClr val="FDE382"/>
                    </a:solidFill>
                  </a:tcPr>
                </a:tc>
                <a:tc>
                  <a:txBody>
                    <a:bodyPr/>
                    <a:lstStyle/>
                    <a:p>
                      <a:pPr marR="277495" algn="r">
                        <a:lnSpc>
                          <a:spcPts val="107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3852">
                <a:tc>
                  <a:txBody>
                    <a:bodyPr/>
                    <a:lstStyle/>
                    <a:p>
                      <a:pPr marR="199390" algn="r">
                        <a:lnSpc>
                          <a:spcPts val="1070"/>
                        </a:lnSpc>
                      </a:pPr>
                      <a:r>
                        <a:rPr sz="900" spc="5" dirty="0">
                          <a:latin typeface="Calibri"/>
                          <a:cs typeface="Calibri"/>
                        </a:rPr>
                        <a:t>22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>
                        <a:lnSpc>
                          <a:spcPts val="1070"/>
                        </a:lnSpc>
                      </a:pPr>
                      <a:r>
                        <a:rPr sz="900" spc="15" dirty="0">
                          <a:latin typeface="Calibri"/>
                          <a:cs typeface="Calibri"/>
                        </a:rPr>
                        <a:t>Петровский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ts val="1070"/>
                        </a:lnSpc>
                      </a:pPr>
                      <a:r>
                        <a:rPr sz="900" spc="10" dirty="0">
                          <a:latin typeface="Calibri"/>
                          <a:cs typeface="Calibri"/>
                        </a:rPr>
                        <a:t>79,44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  <a:solidFill>
                      <a:srgbClr val="FDDF82"/>
                    </a:solidFill>
                  </a:tcPr>
                </a:tc>
                <a:tc>
                  <a:txBody>
                    <a:bodyPr/>
                    <a:lstStyle/>
                    <a:p>
                      <a:pPr marR="277495" algn="r">
                        <a:lnSpc>
                          <a:spcPts val="107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3852">
                <a:tc>
                  <a:txBody>
                    <a:bodyPr/>
                    <a:lstStyle/>
                    <a:p>
                      <a:pPr marR="199390" algn="r">
                        <a:lnSpc>
                          <a:spcPts val="1070"/>
                        </a:lnSpc>
                      </a:pPr>
                      <a:r>
                        <a:rPr sz="900" spc="5" dirty="0">
                          <a:latin typeface="Calibri"/>
                          <a:cs typeface="Calibri"/>
                        </a:rPr>
                        <a:t>23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>
                        <a:lnSpc>
                          <a:spcPts val="1070"/>
                        </a:lnSpc>
                      </a:pPr>
                      <a:r>
                        <a:rPr sz="900" spc="15" dirty="0">
                          <a:latin typeface="Calibri"/>
                          <a:cs typeface="Calibri"/>
                        </a:rPr>
                        <a:t>Красногвардейский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ts val="1070"/>
                        </a:lnSpc>
                      </a:pPr>
                      <a:r>
                        <a:rPr sz="900" spc="10" dirty="0">
                          <a:latin typeface="Calibri"/>
                          <a:cs typeface="Calibri"/>
                        </a:rPr>
                        <a:t>78,43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  <a:solidFill>
                      <a:srgbClr val="FDDA80"/>
                    </a:solidFill>
                  </a:tcPr>
                </a:tc>
                <a:tc>
                  <a:txBody>
                    <a:bodyPr/>
                    <a:lstStyle/>
                    <a:p>
                      <a:pPr marR="277495" algn="r">
                        <a:lnSpc>
                          <a:spcPts val="107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3852">
                <a:tc>
                  <a:txBody>
                    <a:bodyPr/>
                    <a:lstStyle/>
                    <a:p>
                      <a:pPr marR="199390" algn="r">
                        <a:lnSpc>
                          <a:spcPts val="1070"/>
                        </a:lnSpc>
                      </a:pPr>
                      <a:r>
                        <a:rPr sz="900" spc="5" dirty="0">
                          <a:latin typeface="Calibri"/>
                          <a:cs typeface="Calibri"/>
                        </a:rPr>
                        <a:t>24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>
                        <a:lnSpc>
                          <a:spcPts val="1070"/>
                        </a:lnSpc>
                      </a:pPr>
                      <a:r>
                        <a:rPr sz="900" spc="15" dirty="0">
                          <a:latin typeface="Calibri"/>
                          <a:cs typeface="Calibri"/>
                        </a:rPr>
                        <a:t>Курский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ts val="1070"/>
                        </a:lnSpc>
                      </a:pPr>
                      <a:r>
                        <a:rPr sz="900" spc="10" dirty="0">
                          <a:latin typeface="Calibri"/>
                          <a:cs typeface="Calibri"/>
                        </a:rPr>
                        <a:t>78,34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  <a:solidFill>
                      <a:srgbClr val="FDDA80"/>
                    </a:solidFill>
                  </a:tcPr>
                </a:tc>
                <a:tc>
                  <a:txBody>
                    <a:bodyPr/>
                    <a:lstStyle/>
                    <a:p>
                      <a:pPr marR="277495" algn="r">
                        <a:lnSpc>
                          <a:spcPts val="107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3852">
                <a:tc>
                  <a:txBody>
                    <a:bodyPr/>
                    <a:lstStyle/>
                    <a:p>
                      <a:pPr marR="199390" algn="r">
                        <a:lnSpc>
                          <a:spcPts val="1070"/>
                        </a:lnSpc>
                      </a:pPr>
                      <a:r>
                        <a:rPr sz="900" spc="5" dirty="0">
                          <a:latin typeface="Calibri"/>
                          <a:cs typeface="Calibri"/>
                        </a:rPr>
                        <a:t>25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>
                        <a:lnSpc>
                          <a:spcPts val="1070"/>
                        </a:lnSpc>
                      </a:pPr>
                      <a:r>
                        <a:rPr sz="900" spc="15" dirty="0">
                          <a:latin typeface="Calibri"/>
                          <a:cs typeface="Calibri"/>
                        </a:rPr>
                        <a:t>Новоалександровский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ts val="1070"/>
                        </a:lnSpc>
                      </a:pPr>
                      <a:r>
                        <a:rPr sz="900" spc="10" dirty="0">
                          <a:latin typeface="Calibri"/>
                          <a:cs typeface="Calibri"/>
                        </a:rPr>
                        <a:t>77,90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  <a:solidFill>
                      <a:srgbClr val="FCD680"/>
                    </a:solidFill>
                  </a:tcPr>
                </a:tc>
                <a:tc>
                  <a:txBody>
                    <a:bodyPr/>
                    <a:lstStyle/>
                    <a:p>
                      <a:pPr marR="277495" algn="r">
                        <a:lnSpc>
                          <a:spcPts val="107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3852">
                <a:tc>
                  <a:txBody>
                    <a:bodyPr/>
                    <a:lstStyle/>
                    <a:p>
                      <a:pPr marR="199390" algn="r">
                        <a:lnSpc>
                          <a:spcPts val="1070"/>
                        </a:lnSpc>
                      </a:pPr>
                      <a:r>
                        <a:rPr sz="900" spc="5" dirty="0">
                          <a:latin typeface="Calibri"/>
                          <a:cs typeface="Calibri"/>
                        </a:rPr>
                        <a:t>26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>
                        <a:lnSpc>
                          <a:spcPts val="1070"/>
                        </a:lnSpc>
                      </a:pPr>
                      <a:r>
                        <a:rPr sz="900" spc="15" dirty="0">
                          <a:latin typeface="Calibri"/>
                          <a:cs typeface="Calibri"/>
                        </a:rPr>
                        <a:t>г.Кисловодск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ts val="1070"/>
                        </a:lnSpc>
                      </a:pPr>
                      <a:r>
                        <a:rPr sz="900" spc="10" dirty="0">
                          <a:latin typeface="Calibri"/>
                          <a:cs typeface="Calibri"/>
                        </a:rPr>
                        <a:t>77,19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  <a:solidFill>
                      <a:srgbClr val="FCD27E"/>
                    </a:solidFill>
                  </a:tcPr>
                </a:tc>
                <a:tc>
                  <a:txBody>
                    <a:bodyPr/>
                    <a:lstStyle/>
                    <a:p>
                      <a:pPr marR="277495" algn="r">
                        <a:lnSpc>
                          <a:spcPts val="107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pPr marL="8890" algn="ctr">
                        <a:lnSpc>
                          <a:spcPts val="1070"/>
                        </a:lnSpc>
                      </a:pPr>
                      <a:r>
                        <a:rPr sz="900" spc="5" dirty="0">
                          <a:latin typeface="Calibri"/>
                          <a:cs typeface="Calibri"/>
                        </a:rPr>
                        <a:t>II </a:t>
                      </a:r>
                      <a:r>
                        <a:rPr sz="900" spc="10" dirty="0">
                          <a:latin typeface="Calibri"/>
                          <a:cs typeface="Calibri"/>
                        </a:rPr>
                        <a:t>гр.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10" dirty="0">
                          <a:latin typeface="Calibri"/>
                          <a:cs typeface="Calibri"/>
                        </a:rPr>
                        <a:t>76,29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3852">
                <a:tc>
                  <a:txBody>
                    <a:bodyPr/>
                    <a:lstStyle/>
                    <a:p>
                      <a:pPr marR="199390" algn="r">
                        <a:lnSpc>
                          <a:spcPts val="1070"/>
                        </a:lnSpc>
                      </a:pPr>
                      <a:r>
                        <a:rPr sz="900" spc="5" dirty="0">
                          <a:latin typeface="Calibri"/>
                          <a:cs typeface="Calibri"/>
                        </a:rPr>
                        <a:t>27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>
                        <a:lnSpc>
                          <a:spcPts val="1070"/>
                        </a:lnSpc>
                      </a:pPr>
                      <a:r>
                        <a:rPr sz="900" spc="15" dirty="0">
                          <a:latin typeface="Calibri"/>
                          <a:cs typeface="Calibri"/>
                        </a:rPr>
                        <a:t>Александровский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ts val="1070"/>
                        </a:lnSpc>
                      </a:pPr>
                      <a:r>
                        <a:rPr sz="900" spc="10" dirty="0">
                          <a:latin typeface="Calibri"/>
                          <a:cs typeface="Calibri"/>
                        </a:rPr>
                        <a:t>76,06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  <a:solidFill>
                      <a:srgbClr val="FCCD7D"/>
                    </a:solidFill>
                  </a:tcPr>
                </a:tc>
                <a:tc>
                  <a:txBody>
                    <a:bodyPr/>
                    <a:lstStyle/>
                    <a:p>
                      <a:pPr marR="277495" algn="r">
                        <a:lnSpc>
                          <a:spcPts val="107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3852">
                <a:tc>
                  <a:txBody>
                    <a:bodyPr/>
                    <a:lstStyle/>
                    <a:p>
                      <a:pPr marR="199390" algn="r">
                        <a:lnSpc>
                          <a:spcPts val="1070"/>
                        </a:lnSpc>
                      </a:pPr>
                      <a:r>
                        <a:rPr sz="900" spc="5" dirty="0">
                          <a:latin typeface="Calibri"/>
                          <a:cs typeface="Calibri"/>
                        </a:rPr>
                        <a:t>28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>
                        <a:lnSpc>
                          <a:spcPts val="1070"/>
                        </a:lnSpc>
                      </a:pPr>
                      <a:r>
                        <a:rPr sz="900" spc="15" dirty="0">
                          <a:latin typeface="Calibri"/>
                          <a:cs typeface="Calibri"/>
                        </a:rPr>
                        <a:t>Левокумский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ts val="1070"/>
                        </a:lnSpc>
                      </a:pPr>
                      <a:r>
                        <a:rPr sz="900" spc="10" dirty="0">
                          <a:latin typeface="Calibri"/>
                          <a:cs typeface="Calibri"/>
                        </a:rPr>
                        <a:t>75,77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  <a:solidFill>
                      <a:srgbClr val="FCCA7C"/>
                    </a:solidFill>
                  </a:tcPr>
                </a:tc>
                <a:tc>
                  <a:txBody>
                    <a:bodyPr/>
                    <a:lstStyle/>
                    <a:p>
                      <a:pPr marR="277495" algn="r">
                        <a:lnSpc>
                          <a:spcPts val="107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3852">
                <a:tc>
                  <a:txBody>
                    <a:bodyPr/>
                    <a:lstStyle/>
                    <a:p>
                      <a:pPr marR="199390" algn="r">
                        <a:lnSpc>
                          <a:spcPts val="1070"/>
                        </a:lnSpc>
                      </a:pPr>
                      <a:r>
                        <a:rPr sz="900" spc="5" dirty="0">
                          <a:latin typeface="Calibri"/>
                          <a:cs typeface="Calibri"/>
                        </a:rPr>
                        <a:t>29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25682">
                      <a:solidFill>
                        <a:srgbClr val="00AF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>
                        <a:lnSpc>
                          <a:spcPts val="1070"/>
                        </a:lnSpc>
                      </a:pPr>
                      <a:r>
                        <a:rPr sz="900" spc="15" dirty="0">
                          <a:latin typeface="Calibri"/>
                          <a:cs typeface="Calibri"/>
                        </a:rPr>
                        <a:t>Изобильненский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25682">
                      <a:solidFill>
                        <a:srgbClr val="00AF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ts val="1070"/>
                        </a:lnSpc>
                      </a:pPr>
                      <a:r>
                        <a:rPr sz="900" spc="10" dirty="0">
                          <a:latin typeface="Calibri"/>
                          <a:cs typeface="Calibri"/>
                        </a:rPr>
                        <a:t>75,75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25682">
                      <a:solidFill>
                        <a:srgbClr val="00AF50"/>
                      </a:solidFill>
                      <a:prstDash val="solid"/>
                    </a:lnB>
                    <a:solidFill>
                      <a:srgbClr val="FCCA7C"/>
                    </a:solidFill>
                  </a:tcPr>
                </a:tc>
                <a:tc>
                  <a:txBody>
                    <a:bodyPr/>
                    <a:lstStyle/>
                    <a:p>
                      <a:pPr marR="277495" algn="r">
                        <a:lnSpc>
                          <a:spcPts val="107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25682">
                      <a:solidFill>
                        <a:srgbClr val="00AF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ts val="1070"/>
                        </a:lnSpc>
                      </a:pPr>
                      <a:r>
                        <a:rPr sz="900" spc="15" dirty="0">
                          <a:latin typeface="Calibri"/>
                          <a:cs typeface="Calibri"/>
                        </a:rPr>
                        <a:t>сред.</a:t>
                      </a:r>
                      <a:r>
                        <a:rPr sz="900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10" dirty="0">
                          <a:latin typeface="Calibri"/>
                          <a:cs typeface="Calibri"/>
                        </a:rPr>
                        <a:t>75,17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25682">
                      <a:solidFill>
                        <a:srgbClr val="00AF5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25682">
                      <a:solidFill>
                        <a:srgbClr val="00AF50"/>
                      </a:solidFill>
                      <a:prstDash val="solid"/>
                    </a:lnB>
                  </a:tcPr>
                </a:tc>
              </a:tr>
              <a:tr h="192137">
                <a:tc>
                  <a:txBody>
                    <a:bodyPr/>
                    <a:lstStyle/>
                    <a:p>
                      <a:pPr marR="199390" algn="r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900" spc="5" dirty="0">
                          <a:latin typeface="Calibri"/>
                          <a:cs typeface="Calibri"/>
                        </a:rPr>
                        <a:t>30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25682">
                      <a:solidFill>
                        <a:srgbClr val="00AF5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900" spc="15" dirty="0">
                          <a:latin typeface="Calibri"/>
                          <a:cs typeface="Calibri"/>
                        </a:rPr>
                        <a:t>Минераловодский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25682">
                      <a:solidFill>
                        <a:srgbClr val="00AF5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900" spc="10" dirty="0">
                          <a:latin typeface="Calibri"/>
                          <a:cs typeface="Calibri"/>
                        </a:rPr>
                        <a:t>73,70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25682">
                      <a:solidFill>
                        <a:srgbClr val="00AF5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  <a:solidFill>
                      <a:srgbClr val="FBBE7A"/>
                    </a:solidFill>
                  </a:tcPr>
                </a:tc>
                <a:tc>
                  <a:txBody>
                    <a:bodyPr/>
                    <a:lstStyle/>
                    <a:p>
                      <a:pPr marR="277495" algn="r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2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B w="10667">
                      <a:solidFill>
                        <a:srgbClr val="000000"/>
                      </a:solidFill>
                      <a:prstDash val="solid"/>
                    </a:lnB>
                    <a:solidFill>
                      <a:srgbClr val="FF7642"/>
                    </a:solidFill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25682">
                      <a:solidFill>
                        <a:srgbClr val="00AF5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25682">
                      <a:solidFill>
                        <a:srgbClr val="00AF5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25682">
                      <a:solidFill>
                        <a:srgbClr val="00AF5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3852">
                <a:tc>
                  <a:txBody>
                    <a:bodyPr/>
                    <a:lstStyle/>
                    <a:p>
                      <a:pPr marR="199390" algn="r">
                        <a:lnSpc>
                          <a:spcPts val="1070"/>
                        </a:lnSpc>
                      </a:pPr>
                      <a:r>
                        <a:rPr sz="900" spc="5" dirty="0">
                          <a:latin typeface="Calibri"/>
                          <a:cs typeface="Calibri"/>
                        </a:rPr>
                        <a:t>31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>
                        <a:lnSpc>
                          <a:spcPts val="1070"/>
                        </a:lnSpc>
                      </a:pPr>
                      <a:r>
                        <a:rPr sz="900" spc="15" dirty="0">
                          <a:latin typeface="Calibri"/>
                          <a:cs typeface="Calibri"/>
                        </a:rPr>
                        <a:t>г.Ессентуки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ts val="1070"/>
                        </a:lnSpc>
                      </a:pPr>
                      <a:r>
                        <a:rPr sz="900" spc="10" dirty="0">
                          <a:latin typeface="Calibri"/>
                          <a:cs typeface="Calibri"/>
                        </a:rPr>
                        <a:t>71,83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  <a:solidFill>
                      <a:srgbClr val="FBB479"/>
                    </a:solidFill>
                  </a:tcPr>
                </a:tc>
                <a:tc>
                  <a:txBody>
                    <a:bodyPr/>
                    <a:lstStyle/>
                    <a:p>
                      <a:pPr marR="277495" algn="r">
                        <a:lnSpc>
                          <a:spcPts val="107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2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  <a:solidFill>
                      <a:srgbClr val="FF7642"/>
                    </a:solidFill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3852">
                <a:tc>
                  <a:txBody>
                    <a:bodyPr/>
                    <a:lstStyle/>
                    <a:p>
                      <a:pPr marR="199390" algn="r">
                        <a:lnSpc>
                          <a:spcPts val="1070"/>
                        </a:lnSpc>
                      </a:pPr>
                      <a:r>
                        <a:rPr sz="900" spc="5" dirty="0">
                          <a:latin typeface="Calibri"/>
                          <a:cs typeface="Calibri"/>
                        </a:rPr>
                        <a:t>32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>
                        <a:lnSpc>
                          <a:spcPts val="1070"/>
                        </a:lnSpc>
                      </a:pPr>
                      <a:r>
                        <a:rPr sz="900" spc="15" dirty="0">
                          <a:latin typeface="Calibri"/>
                          <a:cs typeface="Calibri"/>
                        </a:rPr>
                        <a:t>Апанасенковский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ts val="1070"/>
                        </a:lnSpc>
                      </a:pPr>
                      <a:r>
                        <a:rPr sz="900" spc="10" dirty="0">
                          <a:latin typeface="Calibri"/>
                          <a:cs typeface="Calibri"/>
                        </a:rPr>
                        <a:t>71,48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  <a:solidFill>
                      <a:srgbClr val="FAB179"/>
                    </a:solidFill>
                  </a:tcPr>
                </a:tc>
                <a:tc>
                  <a:txBody>
                    <a:bodyPr/>
                    <a:lstStyle/>
                    <a:p>
                      <a:pPr marR="277495" algn="r">
                        <a:lnSpc>
                          <a:spcPts val="107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2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  <a:solidFill>
                      <a:srgbClr val="FF7642"/>
                    </a:solidFill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" algn="ctr">
                        <a:lnSpc>
                          <a:spcPts val="1070"/>
                        </a:lnSpc>
                      </a:pPr>
                      <a:r>
                        <a:rPr sz="900" spc="5" dirty="0">
                          <a:latin typeface="Calibri"/>
                          <a:cs typeface="Calibri"/>
                        </a:rPr>
                        <a:t>II </a:t>
                      </a:r>
                      <a:r>
                        <a:rPr sz="900" spc="10" dirty="0">
                          <a:latin typeface="Calibri"/>
                          <a:cs typeface="Calibri"/>
                        </a:rPr>
                        <a:t>гр.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10" dirty="0">
                          <a:latin typeface="Calibri"/>
                          <a:cs typeface="Calibri"/>
                        </a:rPr>
                        <a:t>68,52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ts val="1070"/>
                        </a:lnSpc>
                      </a:pPr>
                      <a:r>
                        <a:rPr sz="900" spc="5" dirty="0">
                          <a:latin typeface="Calibri"/>
                          <a:cs typeface="Calibri"/>
                        </a:rPr>
                        <a:t>I </a:t>
                      </a:r>
                      <a:r>
                        <a:rPr sz="900" spc="10" dirty="0">
                          <a:latin typeface="Calibri"/>
                          <a:cs typeface="Calibri"/>
                        </a:rPr>
                        <a:t>гр.</a:t>
                      </a:r>
                      <a:r>
                        <a:rPr sz="9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10" dirty="0">
                          <a:latin typeface="Calibri"/>
                          <a:cs typeface="Calibri"/>
                        </a:rPr>
                        <a:t>70,93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10667">
                      <a:solidFill>
                        <a:srgbClr val="000000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</a:tr>
              <a:tr h="183852">
                <a:tc>
                  <a:txBody>
                    <a:bodyPr/>
                    <a:lstStyle/>
                    <a:p>
                      <a:pPr marR="199390" algn="r">
                        <a:lnSpc>
                          <a:spcPts val="1070"/>
                        </a:lnSpc>
                      </a:pPr>
                      <a:r>
                        <a:rPr sz="900" spc="5" dirty="0">
                          <a:latin typeface="Calibri"/>
                          <a:cs typeface="Calibri"/>
                        </a:rPr>
                        <a:t>33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25685">
                      <a:solidFill>
                        <a:srgbClr val="FF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>
                        <a:lnSpc>
                          <a:spcPts val="1070"/>
                        </a:lnSpc>
                      </a:pPr>
                      <a:r>
                        <a:rPr sz="900" spc="15" dirty="0">
                          <a:latin typeface="Calibri"/>
                          <a:cs typeface="Calibri"/>
                        </a:rPr>
                        <a:t>Степновский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25685">
                      <a:solidFill>
                        <a:srgbClr val="FF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ts val="1070"/>
                        </a:lnSpc>
                      </a:pPr>
                      <a:r>
                        <a:rPr sz="900" spc="10" dirty="0">
                          <a:latin typeface="Calibri"/>
                          <a:cs typeface="Calibri"/>
                        </a:rPr>
                        <a:t>67,36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25685">
                      <a:solidFill>
                        <a:srgbClr val="FF0000"/>
                      </a:solidFill>
                      <a:prstDash val="solid"/>
                    </a:lnB>
                    <a:solidFill>
                      <a:srgbClr val="F99A74"/>
                    </a:solidFill>
                  </a:tcPr>
                </a:tc>
                <a:tc>
                  <a:txBody>
                    <a:bodyPr/>
                    <a:lstStyle/>
                    <a:p>
                      <a:pPr marR="277495" algn="r">
                        <a:lnSpc>
                          <a:spcPts val="107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2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25685">
                      <a:solidFill>
                        <a:srgbClr val="FF0000"/>
                      </a:solidFill>
                      <a:prstDash val="solid"/>
                    </a:lnB>
                    <a:solidFill>
                      <a:srgbClr val="FF7642"/>
                    </a:solidFill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25685">
                      <a:solidFill>
                        <a:srgbClr val="FF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25685">
                      <a:solidFill>
                        <a:srgbClr val="FF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" algn="ctr">
                        <a:lnSpc>
                          <a:spcPts val="1070"/>
                        </a:lnSpc>
                      </a:pPr>
                      <a:r>
                        <a:rPr sz="900" spc="15" dirty="0">
                          <a:latin typeface="Calibri"/>
                          <a:cs typeface="Calibri"/>
                        </a:rPr>
                        <a:t>сред.</a:t>
                      </a:r>
                      <a:r>
                        <a:rPr sz="900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10" dirty="0">
                          <a:latin typeface="Calibri"/>
                          <a:cs typeface="Calibri"/>
                        </a:rPr>
                        <a:t>65,60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10667">
                      <a:solidFill>
                        <a:srgbClr val="000000"/>
                      </a:solidFill>
                      <a:prstDash val="solid"/>
                    </a:lnT>
                    <a:lnB w="25685">
                      <a:solidFill>
                        <a:srgbClr val="FF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</a:tr>
              <a:tr h="183852">
                <a:tc>
                  <a:txBody>
                    <a:bodyPr/>
                    <a:lstStyle/>
                    <a:p>
                      <a:pPr marR="199390" algn="r">
                        <a:lnSpc>
                          <a:spcPts val="1065"/>
                        </a:lnSpc>
                      </a:pPr>
                      <a:r>
                        <a:rPr sz="900" spc="5" dirty="0">
                          <a:latin typeface="Calibri"/>
                          <a:cs typeface="Calibri"/>
                        </a:rPr>
                        <a:t>34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25685">
                      <a:solidFill>
                        <a:srgbClr val="FF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>
                        <a:lnSpc>
                          <a:spcPts val="1065"/>
                        </a:lnSpc>
                      </a:pPr>
                      <a:r>
                        <a:rPr sz="900" spc="15" dirty="0">
                          <a:latin typeface="Calibri"/>
                          <a:cs typeface="Calibri"/>
                        </a:rPr>
                        <a:t>г.Лермонтов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25685">
                      <a:solidFill>
                        <a:srgbClr val="FF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ts val="1065"/>
                        </a:lnSpc>
                      </a:pPr>
                      <a:r>
                        <a:rPr sz="900" spc="10" dirty="0">
                          <a:latin typeface="Calibri"/>
                          <a:cs typeface="Calibri"/>
                        </a:rPr>
                        <a:t>58,95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8">
                      <a:solidFill>
                        <a:srgbClr val="000000"/>
                      </a:solidFill>
                      <a:prstDash val="solid"/>
                    </a:lnR>
                    <a:lnT w="25685">
                      <a:solidFill>
                        <a:srgbClr val="FF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F8696B"/>
                    </a:solidFill>
                  </a:tcPr>
                </a:tc>
                <a:tc>
                  <a:txBody>
                    <a:bodyPr/>
                    <a:lstStyle/>
                    <a:p>
                      <a:pPr marR="277495" algn="r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3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8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2568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25685">
                      <a:solidFill>
                        <a:srgbClr val="FF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25685">
                      <a:solidFill>
                        <a:srgbClr val="FF0000"/>
                      </a:solidFill>
                      <a:prstDash val="soli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900" spc="5" dirty="0">
                          <a:latin typeface="Calibri"/>
                          <a:cs typeface="Calibri"/>
                        </a:rPr>
                        <a:t>II </a:t>
                      </a:r>
                      <a:r>
                        <a:rPr sz="900" spc="10" dirty="0">
                          <a:latin typeface="Calibri"/>
                          <a:cs typeface="Calibri"/>
                        </a:rPr>
                        <a:t>гр.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10" dirty="0">
                          <a:latin typeface="Calibri"/>
                          <a:cs typeface="Calibri"/>
                        </a:rPr>
                        <a:t>60,54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0667">
                      <a:solidFill>
                        <a:srgbClr val="000000"/>
                      </a:solidFill>
                      <a:prstDash val="solid"/>
                    </a:lnL>
                    <a:lnR w="10667">
                      <a:solidFill>
                        <a:srgbClr val="000000"/>
                      </a:solidFill>
                      <a:prstDash val="solid"/>
                    </a:lnR>
                    <a:lnT w="2568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668">
                      <a:solidFill>
                        <a:srgbClr val="000000"/>
                      </a:solidFill>
                      <a:prstDash val="solid"/>
                    </a:lnB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92" y="1238224"/>
            <a:ext cx="522257" cy="522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62</a:t>
            </a:fld>
            <a:endParaRPr lang="ru-RU"/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92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571480" y="2095480"/>
            <a:ext cx="54292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lang="ru-RU" b="1" spc="10" dirty="0" smtClean="0">
                <a:cs typeface="Calibri"/>
              </a:rPr>
              <a:t>Рейтинг </a:t>
            </a:r>
            <a:r>
              <a:rPr lang="ru-RU" b="1" spc="15" dirty="0" smtClean="0">
                <a:cs typeface="Calibri"/>
              </a:rPr>
              <a:t>по оценке качества управления бюджетным процессом по итогам 2015</a:t>
            </a:r>
            <a:r>
              <a:rPr lang="ru-RU" b="1" spc="-15" dirty="0" smtClean="0">
                <a:cs typeface="Calibri"/>
              </a:rPr>
              <a:t> </a:t>
            </a:r>
            <a:r>
              <a:rPr lang="ru-RU" b="1" spc="15" dirty="0" smtClean="0">
                <a:cs typeface="Calibri"/>
              </a:rPr>
              <a:t>года</a:t>
            </a:r>
            <a:endParaRPr lang="ru-RU" dirty="0">
              <a:cs typeface="Calibri"/>
            </a:endParaRPr>
          </a:p>
        </p:txBody>
      </p:sp>
    </p:spTree>
  </p:cSld>
  <p:clrMapOvr>
    <a:masterClrMapping/>
  </p:clrMapOvr>
  <p:transition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агетная рамка 4"/>
          <p:cNvSpPr/>
          <p:nvPr/>
        </p:nvSpPr>
        <p:spPr>
          <a:xfrm>
            <a:off x="857232" y="1023910"/>
            <a:ext cx="5214974" cy="1042416"/>
          </a:xfrm>
          <a:prstGeom prst="bevel">
            <a:avLst/>
          </a:prstGeom>
          <a:solidFill>
            <a:schemeClr val="accent5">
              <a:lumMod val="20000"/>
              <a:lumOff val="80000"/>
              <a:alpha val="88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КОНТАКТНАЯ ИНФОРМАЦИЯ</a:t>
            </a:r>
            <a:endParaRPr lang="ru-RU" sz="16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7232" y="2095480"/>
            <a:ext cx="557216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 smtClean="0"/>
              <a:t>Руководитель:</a:t>
            </a:r>
            <a:r>
              <a:rPr lang="ru-RU" dirty="0" smtClean="0"/>
              <a:t> </a:t>
            </a:r>
            <a:br>
              <a:rPr lang="ru-RU" dirty="0" smtClean="0"/>
            </a:br>
            <a:r>
              <a:rPr lang="ru-RU" dirty="0" smtClean="0"/>
              <a:t>И.о. начальника финансового управления администрации города Георгиевска – Фисунова Людмила Леонидовна 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u="sng" dirty="0" smtClean="0"/>
              <a:t>Контактная информация</a:t>
            </a:r>
            <a:r>
              <a:rPr lang="ru-RU" b="1" dirty="0" smtClean="0"/>
              <a:t>: </a:t>
            </a:r>
            <a:br>
              <a:rPr lang="ru-RU" b="1" dirty="0" smtClean="0"/>
            </a:br>
            <a:r>
              <a:rPr lang="ru-RU" dirty="0" smtClean="0"/>
              <a:t>Почтовый адрес: 357820, Ставропольский край, г.Георгиевск, пл.Победы, 1, каб.90 (5 этаж). </a:t>
            </a:r>
            <a:br>
              <a:rPr lang="ru-RU" dirty="0" smtClean="0"/>
            </a:br>
            <a:r>
              <a:rPr lang="ru-RU" dirty="0" smtClean="0"/>
              <a:t>Телефон, факс: 8(87951) 5-10-04, 2-95-04. </a:t>
            </a:r>
            <a:br>
              <a:rPr lang="ru-RU" dirty="0" smtClean="0"/>
            </a:br>
            <a:r>
              <a:rPr lang="ru-RU" dirty="0" smtClean="0"/>
              <a:t>Адрес электронной почты: </a:t>
            </a:r>
            <a:r>
              <a:rPr lang="ru-RU" u="sng" dirty="0" smtClean="0">
                <a:hlinkClick r:id="rId2"/>
              </a:rPr>
              <a:t>geofin_91@georgievsk.stv.ru</a:t>
            </a:r>
            <a:r>
              <a:rPr lang="ru-RU" dirty="0" smtClean="0"/>
              <a:t>, </a:t>
            </a:r>
            <a:r>
              <a:rPr lang="ru-RU" u="sng" dirty="0" smtClean="0">
                <a:hlinkClick r:id="rId3"/>
              </a:rPr>
              <a:t>geofin_90@mail.ru</a:t>
            </a:r>
            <a:r>
              <a:rPr lang="ru-RU" b="1" u="sng" dirty="0" smtClean="0"/>
              <a:t> </a:t>
            </a:r>
            <a:br>
              <a:rPr lang="ru-RU" b="1" u="sng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u="sng" dirty="0" smtClean="0"/>
              <a:t>Приемные дни:</a:t>
            </a:r>
            <a:r>
              <a:rPr lang="ru-RU" dirty="0" smtClean="0"/>
              <a:t> </a:t>
            </a:r>
            <a:br>
              <a:rPr lang="ru-RU" dirty="0" smtClean="0"/>
            </a:br>
            <a:r>
              <a:rPr lang="ru-RU" dirty="0" smtClean="0"/>
              <a:t>Среда (еженедельно) </a:t>
            </a:r>
            <a:br>
              <a:rPr lang="ru-RU" dirty="0" smtClean="0"/>
            </a:br>
            <a:r>
              <a:rPr lang="ru-RU" dirty="0" smtClean="0"/>
              <a:t>с 15.00-17.00 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u="sng" dirty="0" smtClean="0"/>
              <a:t>Режим работы:</a:t>
            </a:r>
            <a:r>
              <a:rPr lang="ru-RU" b="1" dirty="0" smtClean="0"/>
              <a:t> </a:t>
            </a:r>
            <a:br>
              <a:rPr lang="ru-RU" b="1" dirty="0" smtClean="0"/>
            </a:br>
            <a:r>
              <a:rPr lang="ru-RU" dirty="0" smtClean="0"/>
              <a:t>Понедельник-пятница: </a:t>
            </a:r>
            <a:br>
              <a:rPr lang="ru-RU" dirty="0" smtClean="0"/>
            </a:br>
            <a:r>
              <a:rPr lang="ru-RU" dirty="0" smtClean="0"/>
              <a:t>с 09.00-18.00 </a:t>
            </a:r>
            <a:br>
              <a:rPr lang="ru-RU" dirty="0" smtClean="0"/>
            </a:br>
            <a:r>
              <a:rPr lang="ru-RU" dirty="0" smtClean="0"/>
              <a:t>Перерыв: с 13.00 до 14.00</a:t>
            </a:r>
            <a:endParaRPr lang="ru-RU" dirty="0"/>
          </a:p>
        </p:txBody>
      </p:sp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72206" y="1238224"/>
            <a:ext cx="498455" cy="498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63</a:t>
            </a:fld>
            <a:endParaRPr lang="ru-RU" dirty="0"/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5992" y="0"/>
            <a:ext cx="2286017" cy="102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10000">
    <p:wheel spokes="8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642918" y="5095876"/>
            <a:ext cx="5690469" cy="147732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ГЕОРГИЕВСК</a:t>
            </a:r>
          </a:p>
          <a:p>
            <a:pPr algn="ctr"/>
            <a:r>
              <a:rPr lang="ru-RU" sz="3600" b="1" dirty="0" smtClean="0">
                <a:ln w="11430"/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МОЙ ДОМ, МОЯ КРЕПОСТЬ</a:t>
            </a:r>
            <a:endParaRPr lang="ru-RU" sz="3600" b="1" cap="none" spc="0" dirty="0">
              <a:ln w="11430"/>
              <a:gradFill>
                <a:gsLst>
                  <a:gs pos="0">
                    <a:srgbClr val="03D4A8"/>
                  </a:gs>
                  <a:gs pos="25000">
                    <a:srgbClr val="21D6E0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5400000" scaled="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496" y="9259669"/>
            <a:ext cx="12757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Георгиевск</a:t>
            </a:r>
          </a:p>
          <a:p>
            <a:pPr algn="ctr"/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2016 год</a:t>
            </a:r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09662"/>
            <a:ext cx="6858000" cy="3286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6834</TotalTime>
  <Words>10033</Words>
  <Application>Microsoft Office PowerPoint</Application>
  <PresentationFormat>Лист A4 (210x297 мм)</PresentationFormat>
  <Paragraphs>1844</Paragraphs>
  <Slides>64</Slides>
  <Notes>19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64</vt:i4>
      </vt:variant>
    </vt:vector>
  </HeadingPairs>
  <TitlesOfParts>
    <vt:vector size="66" baseType="lpstr">
      <vt:lpstr>Тема Office</vt:lpstr>
      <vt:lpstr>Лист Microsoft Office Excel 97-2003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  <vt:lpstr>Слайд 55</vt:lpstr>
      <vt:lpstr>Слайд 56</vt:lpstr>
      <vt:lpstr>Слайд 57</vt:lpstr>
      <vt:lpstr>Слайд 58</vt:lpstr>
      <vt:lpstr>Слайд 59</vt:lpstr>
      <vt:lpstr>Слайд 60</vt:lpstr>
      <vt:lpstr>Слайд 61</vt:lpstr>
      <vt:lpstr>Слайд 62</vt:lpstr>
      <vt:lpstr>Слайд 63</vt:lpstr>
      <vt:lpstr>Слайд 64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Your User Name</cp:lastModifiedBy>
  <cp:revision>769</cp:revision>
  <dcterms:modified xsi:type="dcterms:W3CDTF">2016-05-19T12:13:19Z</dcterms:modified>
</cp:coreProperties>
</file>